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5" r:id="rId8"/>
    <p:sldId id="261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268761"/>
            <a:ext cx="8458200" cy="1512167"/>
          </a:xfrm>
        </p:spPr>
        <p:txBody>
          <a:bodyPr>
            <a:normAutofit/>
          </a:bodyPr>
          <a:lstStyle/>
          <a:p>
            <a:pPr algn="ctr"/>
            <a:r>
              <a:rPr lang="ru-RU" sz="6600" dirty="0" err="1" smtClean="0"/>
              <a:t>ГОТОВимся</a:t>
            </a:r>
            <a:r>
              <a:rPr lang="ru-RU" sz="6600" dirty="0" smtClean="0"/>
              <a:t> к </a:t>
            </a:r>
            <a:r>
              <a:rPr lang="ru-RU" sz="6600" dirty="0" err="1" smtClean="0"/>
              <a:t>огэ</a:t>
            </a:r>
            <a:endParaRPr lang="ru-RU" sz="6600" dirty="0"/>
          </a:p>
        </p:txBody>
      </p:sp>
      <p:pic>
        <p:nvPicPr>
          <p:cNvPr id="2050" name="Picture 2" descr="C:\Users\Иван\Downloads\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86868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Способы передачи чужой речи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Примеры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Предложения с прямой речью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Л.А. Новиков говорил: «Слово в речи обладает способностью обобщать и в то же время обозначать индивидуально неповторимое».</a:t>
                      </a:r>
                      <a:endParaRPr lang="ru-RU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СПП с косвенной речью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Л.А. Новиков утверждал, что слово в речи обладает способностью обобщать и в то же время обозначать индивидуально неповторимое.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Дополнения с предлогом 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Новиков  говорил о загадочности и уникальности русского слова.</a:t>
                      </a:r>
                      <a:endParaRPr lang="ru-RU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Предложения с вводными конструкциями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словам Л.А. Новикова, слово в речи обладает способностью обобщать и в то же время обозначать индивидуально неповторимое.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 «3» выписать из произведения художественной литературы предложения с прямой речью согласно схемам: 1) «П,»-а. 2)</a:t>
            </a:r>
            <a:r>
              <a:rPr lang="ru-RU" dirty="0" smtClean="0"/>
              <a:t> А: </a:t>
            </a:r>
            <a:r>
              <a:rPr lang="ru-RU" dirty="0" smtClean="0"/>
              <a:t>«П!» 3) «П</a:t>
            </a:r>
            <a:r>
              <a:rPr lang="ru-RU" dirty="0" smtClean="0"/>
              <a:t>, – а. – </a:t>
            </a:r>
            <a:r>
              <a:rPr lang="ru-RU" dirty="0" smtClean="0"/>
              <a:t>П»</a:t>
            </a:r>
          </a:p>
          <a:p>
            <a:pPr>
              <a:buNone/>
            </a:pPr>
            <a:r>
              <a:rPr lang="ru-RU" dirty="0" smtClean="0"/>
              <a:t>На «4» из сборника ОГЭ взять 2 высказывания и записать предложения , используя все способы передачи чужой речи.</a:t>
            </a:r>
          </a:p>
          <a:p>
            <a:pPr>
              <a:buNone/>
            </a:pPr>
            <a:r>
              <a:rPr lang="ru-RU" dirty="0" smtClean="0"/>
              <a:t>На «5» из сборника ОГЭ в 1 варианте проработать сочинение 9.1.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ван\Downloads\img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«Нет ничего такого в жизни и в нашем сознании, чего нельзя было бы передать русским словом».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К.Г.Паустовский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Способы передачи чужой речи (в рамках подготовки к устному собеседованию и к сочинению на лингвистическую тему)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Знать: </a:t>
            </a:r>
          </a:p>
          <a:p>
            <a:r>
              <a:rPr lang="ru-RU" i="1" dirty="0" smtClean="0"/>
              <a:t>уметь: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556792"/>
            <a:ext cx="5622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способы передачи чужой речи</a:t>
            </a:r>
            <a:r>
              <a:rPr lang="ru-RU" dirty="0" smtClean="0"/>
              <a:t>;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3717032"/>
            <a:ext cx="6192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составлять предложения с разными способами передачи чужой речи.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204864"/>
            <a:ext cx="63367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расставлять знаки препинания в конструкциях, передающих чужую речь;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Определите в предложениях способ передачи чужой речи.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831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1.Учитель сказал : «Ребята, быстрое чтение – очень важный навык». </a:t>
            </a:r>
          </a:p>
          <a:p>
            <a:pPr>
              <a:buNone/>
            </a:pPr>
            <a:r>
              <a:rPr lang="ru-RU" dirty="0" smtClean="0"/>
              <a:t>2.Учитель сообщил нам, что быстрое чтение – очень важный навык. </a:t>
            </a:r>
          </a:p>
          <a:p>
            <a:pPr>
              <a:buNone/>
            </a:pPr>
            <a:r>
              <a:rPr lang="ru-RU" dirty="0" smtClean="0"/>
              <a:t>3.По словам учителя, быстрое чтение – очень важный навык. </a:t>
            </a:r>
          </a:p>
          <a:p>
            <a:pPr>
              <a:buNone/>
            </a:pPr>
            <a:r>
              <a:rPr lang="ru-RU" dirty="0" smtClean="0"/>
              <a:t>4.Учитель сообщил нам о важности быстрого чтения.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2060848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 прямая речь)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212976"/>
            <a:ext cx="4182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800" dirty="0" smtClean="0">
                <a:solidFill>
                  <a:srgbClr val="FF0000"/>
                </a:solidFill>
              </a:rPr>
              <a:t>СПП с косвенной речью</a:t>
            </a:r>
            <a:r>
              <a:rPr lang="ru-RU" sz="2400" dirty="0" smtClean="0">
                <a:solidFill>
                  <a:srgbClr val="FF0000"/>
                </a:solidFill>
              </a:rPr>
              <a:t>)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4365104"/>
            <a:ext cx="4694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(с вводными конструкциями)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5445224"/>
            <a:ext cx="2803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(дополнение с О)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ЧУЖАЯ РЕЧЬ передаётся  при помощи: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Прямой речи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2132856"/>
            <a:ext cx="2728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Косвенной речи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2996952"/>
            <a:ext cx="2637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Вводных слов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1484784"/>
            <a:ext cx="271600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Дополнения </a:t>
            </a:r>
          </a:p>
          <a:p>
            <a:r>
              <a:rPr lang="ru-RU" sz="3200" b="1" dirty="0" smtClean="0"/>
              <a:t>с предлогом О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195736" y="1124744"/>
            <a:ext cx="1152128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851920" y="1196752"/>
            <a:ext cx="288032" cy="10081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860032" y="1196752"/>
            <a:ext cx="288032" cy="19442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24128" y="1124744"/>
            <a:ext cx="1152128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88640"/>
          <a:ext cx="8686800" cy="6569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4870376"/>
              </a:tblGrid>
              <a:tr h="370840"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b="1" i="1" dirty="0"/>
                        <a:t>Способы передачи чужой речи</a:t>
                      </a:r>
                      <a:endParaRPr lang="ru-RU" dirty="0"/>
                    </a:p>
                  </a:txBody>
                  <a:tcPr marL="47625" marR="47625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С сохранением формы и содержания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Без сохранения всех особенностей речи говорящего</a:t>
                      </a: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n-lt"/>
                        </a:rPr>
                        <a:t>Прямая речь</a:t>
                      </a:r>
                      <a:r>
                        <a:rPr lang="ru-RU" sz="1600" dirty="0">
                          <a:latin typeface="+mn-lt"/>
                        </a:rPr>
                        <a:t>1)</a:t>
                      </a:r>
                      <a:r>
                        <a:rPr lang="ru-RU" sz="1600" b="1" dirty="0">
                          <a:latin typeface="+mn-lt"/>
                        </a:rPr>
                        <a:t>перед словами автора</a:t>
                      </a:r>
                      <a:endParaRPr lang="ru-RU" sz="1600" dirty="0">
                        <a:latin typeface="+mn-lt"/>
                      </a:endParaRP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“П,”-а. “П?”-а. “П!”-а. “П…”-а.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2)</a:t>
                      </a:r>
                      <a:r>
                        <a:rPr lang="ru-RU" sz="1600" b="1" dirty="0">
                          <a:latin typeface="+mn-lt"/>
                        </a:rPr>
                        <a:t>после слов автора</a:t>
                      </a:r>
                      <a:endParaRPr lang="ru-RU" sz="1600" dirty="0">
                        <a:latin typeface="+mn-lt"/>
                      </a:endParaRP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А: “П.” А: “П?” А: “П!” А: “П…”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3)</a:t>
                      </a:r>
                      <a:r>
                        <a:rPr lang="ru-RU" sz="1600" b="1" dirty="0">
                          <a:latin typeface="+mn-lt"/>
                        </a:rPr>
                        <a:t>с разрывом</a:t>
                      </a:r>
                      <a:endParaRPr lang="ru-RU" sz="1600" dirty="0">
                        <a:latin typeface="+mn-lt"/>
                      </a:endParaRP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“П, – а, – п. (?) (!) (…)”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“П, – а. – П. (?) (!) (…)”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“П? – а. – П. (?) (!) (…)”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“П! – а. – П. (?) (!) (…)”</a:t>
                      </a:r>
                    </a:p>
                    <a:p>
                      <a:pPr rtl="0"/>
                      <a:r>
                        <a:rPr lang="ru-RU" sz="1600" b="1" dirty="0">
                          <a:latin typeface="+mn-lt"/>
                        </a:rPr>
                        <a:t>Диалог</a:t>
                      </a:r>
                      <a:r>
                        <a:rPr lang="ru-RU" sz="1600" dirty="0">
                          <a:latin typeface="+mn-lt"/>
                        </a:rPr>
                        <a:t>– П? – а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А: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– П.П!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– П?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– П! П. П…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n-lt"/>
                        </a:rPr>
                        <a:t>I. Косвенная речь</a:t>
                      </a:r>
                      <a:r>
                        <a:rPr lang="ru-RU" sz="1600" dirty="0">
                          <a:latin typeface="+mn-lt"/>
                        </a:rPr>
                        <a:t>[A], (косвенная речь)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(придаточное изъяснительное с союзами ЧТО//БУДТО (повествовательное),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ЧТОБЫ (побудительное)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Союзными словами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ЧТО//КТО//КАКОЙ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КАК//ГДЕ//ПОЧЕМУ//ЛИ (вопросительные )</a:t>
                      </a:r>
                    </a:p>
                    <a:p>
                      <a:pPr rtl="0"/>
                      <a:r>
                        <a:rPr lang="ru-RU" sz="1600" b="1" dirty="0">
                          <a:latin typeface="+mn-lt"/>
                        </a:rPr>
                        <a:t>II. Вводные конструкции для передачи источника сообщения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[+++, …].</a:t>
                      </a:r>
                    </a:p>
                    <a:p>
                      <a:pPr rtl="0"/>
                      <a:r>
                        <a:rPr lang="ru-RU" sz="1600" b="1" dirty="0" err="1">
                          <a:latin typeface="+mn-lt"/>
                        </a:rPr>
                        <a:t>III.Простое</a:t>
                      </a:r>
                      <a:r>
                        <a:rPr lang="ru-RU" sz="1600" b="1" dirty="0">
                          <a:latin typeface="+mn-lt"/>
                        </a:rPr>
                        <a:t> предложение с дополнением, называющим тему чужой речи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[… _ _ _ ].</a:t>
                      </a: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b="1">
                          <a:latin typeface="+mn-lt"/>
                        </a:rPr>
                        <a:t>Примеры</a:t>
                      </a:r>
                      <a:r>
                        <a:rPr lang="ru-RU" sz="1600">
                          <a:latin typeface="+mn-lt"/>
                        </a:rPr>
                        <a:t>Николай Рубцов проникновенно восклицал: “Русь моя, люблю твои берёзы!”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rtl="0"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+mn-lt"/>
                        </a:rPr>
                        <a:t>Николай Рубцов проникновенно восклицал, что он любит берёзы Руси.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[– =], (что – =).</a:t>
                      </a:r>
                    </a:p>
                    <a:p>
                      <a:pPr rtl="0"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+mn-lt"/>
                        </a:rPr>
                        <a:t>По словам Николая Рубцова, он любит берёзы Руси.</a:t>
                      </a:r>
                    </a:p>
                    <a:p>
                      <a:pPr rtl="0"/>
                      <a:r>
                        <a:rPr lang="ru-RU" sz="1600" dirty="0">
                          <a:latin typeface="+mn-lt"/>
                        </a:rPr>
                        <a:t>[ +++, – = …]</a:t>
                      </a:r>
                    </a:p>
                    <a:p>
                      <a:pPr rtl="0"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+mn-lt"/>
                        </a:rPr>
                        <a:t>Николай Рубцов проникновенно говорил </a:t>
                      </a:r>
                      <a:r>
                        <a:rPr lang="ru-RU" sz="1600" b="1" dirty="0">
                          <a:latin typeface="+mn-lt"/>
                        </a:rPr>
                        <a:t>о любви</a:t>
                      </a:r>
                      <a:r>
                        <a:rPr lang="ru-RU" sz="1600" dirty="0">
                          <a:latin typeface="+mn-lt"/>
                        </a:rPr>
                        <a:t> к берёзам Руси.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сопоставьте  предложения со способами передачи чужой речи.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275312" cy="504319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1.Мне рассказали о прилёте журавлей. </a:t>
            </a:r>
          </a:p>
          <a:p>
            <a:r>
              <a:rPr lang="ru-RU" dirty="0" smtClean="0"/>
              <a:t>2.Учитель на уроке объяснил, что журавли прилетают в середине весны. </a:t>
            </a:r>
          </a:p>
          <a:p>
            <a:r>
              <a:rPr lang="ru-RU" dirty="0" smtClean="0"/>
              <a:t>3.По мнению ребят, самая голосистая птица – соловей. </a:t>
            </a:r>
          </a:p>
          <a:p>
            <a:r>
              <a:rPr lang="ru-RU" dirty="0" smtClean="0"/>
              <a:t>4. «Птицы – помощники леса,» - прочитали мы в учебнике.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1772816"/>
            <a:ext cx="31683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3200" b="1" dirty="0" smtClean="0"/>
              <a:t>А. Прямой речи</a:t>
            </a:r>
          </a:p>
          <a:p>
            <a:pPr marL="342900" indent="-342900"/>
            <a:r>
              <a:rPr lang="ru-RU" sz="3200" b="1" dirty="0" smtClean="0"/>
              <a:t>Б.  Косвенной речи</a:t>
            </a:r>
          </a:p>
          <a:p>
            <a:pPr marL="342900" indent="-342900"/>
            <a:r>
              <a:rPr lang="ru-RU" sz="3200" b="1" dirty="0" smtClean="0"/>
              <a:t>В.  Вводных слов</a:t>
            </a:r>
          </a:p>
          <a:p>
            <a:pPr marL="342900" indent="-342900"/>
            <a:r>
              <a:rPr lang="ru-RU" sz="3200" b="1" dirty="0" smtClean="0"/>
              <a:t>Г. Дополнения с предлогом О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4941168"/>
            <a:ext cx="2520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1- Г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2- Б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3- В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4- 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«Слово в речи обладает способностью обобщать и в то же время обозначать индивидуально неповторимое».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5013176"/>
            <a:ext cx="2765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Л.А. Новиков 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261</TotalTime>
  <Words>673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ГОТОВимся к огэ</vt:lpstr>
      <vt:lpstr>Слайд 2</vt:lpstr>
      <vt:lpstr>Слайд 3</vt:lpstr>
      <vt:lpstr>Цели урока: </vt:lpstr>
      <vt:lpstr>Определите в предложениях способ передачи чужой речи. </vt:lpstr>
      <vt:lpstr>ЧУЖАЯ РЕЧЬ передаётся  при помощи:</vt:lpstr>
      <vt:lpstr>Слайд 7</vt:lpstr>
      <vt:lpstr>сопоставьте  предложения со способами передачи чужой речи. </vt:lpstr>
      <vt:lpstr>Слайд 9</vt:lpstr>
      <vt:lpstr>Слайд 10</vt:lpstr>
      <vt:lpstr>Домашнее задание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28</cp:revision>
  <dcterms:created xsi:type="dcterms:W3CDTF">2021-03-17T17:11:06Z</dcterms:created>
  <dcterms:modified xsi:type="dcterms:W3CDTF">2021-03-18T19:23:48Z</dcterms:modified>
</cp:coreProperties>
</file>