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43" r:id="rId1"/>
  </p:sldMasterIdLst>
  <p:notesMasterIdLst>
    <p:notesMasterId r:id="rId29"/>
  </p:notesMasterIdLst>
  <p:sldIdLst>
    <p:sldId id="278" r:id="rId2"/>
    <p:sldId id="279" r:id="rId3"/>
    <p:sldId id="280" r:id="rId4"/>
    <p:sldId id="258" r:id="rId5"/>
    <p:sldId id="378" r:id="rId6"/>
    <p:sldId id="337" r:id="rId7"/>
    <p:sldId id="345" r:id="rId8"/>
    <p:sldId id="341" r:id="rId9"/>
    <p:sldId id="346" r:id="rId10"/>
    <p:sldId id="340" r:id="rId11"/>
    <p:sldId id="360" r:id="rId12"/>
    <p:sldId id="361" r:id="rId13"/>
    <p:sldId id="362" r:id="rId14"/>
    <p:sldId id="363" r:id="rId15"/>
    <p:sldId id="372" r:id="rId16"/>
    <p:sldId id="373" r:id="rId17"/>
    <p:sldId id="376" r:id="rId18"/>
    <p:sldId id="368" r:id="rId19"/>
    <p:sldId id="369" r:id="rId20"/>
    <p:sldId id="335" r:id="rId21"/>
    <p:sldId id="381" r:id="rId22"/>
    <p:sldId id="387" r:id="rId23"/>
    <p:sldId id="385" r:id="rId24"/>
    <p:sldId id="379" r:id="rId25"/>
    <p:sldId id="330" r:id="rId26"/>
    <p:sldId id="331" r:id="rId27"/>
    <p:sldId id="257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25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972" y="-7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D7A6509-69F1-4224-89F5-225B765E1ADC}" type="datetimeFigureOut">
              <a:rPr lang="ru-RU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075C17-78B1-4EA9-9F18-486536C3D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EDE5EB-F571-4A6E-A07D-25DA38648EC0}" type="datetimeFigureOut">
              <a:rPr lang="ru-RU" smtClean="0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14FC22-2E47-47FB-B967-EE200E0AE4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294D56-2C04-4EDA-A32E-B98A688859CF}" type="datetimeFigureOut">
              <a:rPr lang="ru-RU" smtClean="0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5FEAD7-E079-4F46-9739-2FD14AB0BE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A1420-3225-4B15-8653-D586D7A6BA22}" type="datetimeFigureOut">
              <a:rPr lang="ru-RU" smtClean="0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3CBC1B-94D1-42DE-A125-C8C22B2806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E79AC6-8305-4ECD-AD69-C6D139060956}" type="datetimeFigureOut">
              <a:rPr lang="ru-RU" smtClean="0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592E54-BA2D-4996-ADD3-79CFB371722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79C0CB-118B-47A2-A782-AD971EEE3766}" type="datetimeFigureOut">
              <a:rPr lang="ru-RU" smtClean="0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781479-94A8-43E2-8D46-A88EB56080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111248-4CCE-46B4-9392-D645EEF8C950}" type="datetimeFigureOut">
              <a:rPr lang="ru-RU" smtClean="0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09EDC-71C0-4426-AE90-A2F02C5E27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FFE12D-AE3B-4EE5-89F6-8D45C0427E5D}" type="datetimeFigureOut">
              <a:rPr lang="ru-RU" smtClean="0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75069-92A5-406B-A538-73C710A60F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0065D9-0025-4667-82E3-C8D36DEBD7B3}" type="datetimeFigureOut">
              <a:rPr lang="ru-RU" smtClean="0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380CD-C6D0-483B-A981-ACC50CD9F5E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8F5F5B-B0D4-4720-B34E-8DD3DAC4C480}" type="datetimeFigureOut">
              <a:rPr lang="ru-RU" smtClean="0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D38A4-7093-4EF2-8AC2-9712D1E670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02B6EF-7E34-4E50-96F1-8FD8BF8FEBA0}" type="datetimeFigureOut">
              <a:rPr lang="ru-RU" smtClean="0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9C513-0EAC-4E33-BF0E-3278A2760F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5C3585-BAEC-486C-B47D-C2D0B1C3C835}" type="datetimeFigureOut">
              <a:rPr lang="ru-RU" smtClean="0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20D43-3D06-41A2-BD69-01CAE6BBD8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00686D-B637-4936-9169-EED08BA07C34}" type="datetimeFigureOut">
              <a:rPr lang="ru-RU" smtClean="0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8C5D16-BA79-444B-9A3C-2CBD5CABBE5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ctrTitle"/>
          </p:nvPr>
        </p:nvSpPr>
        <p:spPr>
          <a:xfrm>
            <a:off x="142844" y="642918"/>
            <a:ext cx="8858312" cy="1071570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«Хлеб – всему  голова»</a:t>
            </a:r>
            <a:r>
              <a:rPr lang="ru-RU" sz="7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3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85720" y="1357298"/>
            <a:ext cx="8572496" cy="4479751"/>
            <a:chOff x="285720" y="1357298"/>
            <a:chExt cx="8572496" cy="4479751"/>
          </a:xfrm>
        </p:grpSpPr>
        <p:pic>
          <p:nvPicPr>
            <p:cNvPr id="7" name="Picture 2" descr="https://dingo.com.ua/source/miscellaneous/135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4348" y="1357298"/>
              <a:ext cx="7572428" cy="4479751"/>
            </a:xfrm>
            <a:prstGeom prst="rect">
              <a:avLst/>
            </a:prstGeom>
            <a:noFill/>
          </p:spPr>
        </p:pic>
        <p:pic>
          <p:nvPicPr>
            <p:cNvPr id="8" name="Picture 2" descr="https://lenta.gcdn.co/globalassets/1/-/48/672/94/281706.png?preset=fulllossywhit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720" y="2125138"/>
              <a:ext cx="2928958" cy="2723001"/>
            </a:xfrm>
            <a:prstGeom prst="rect">
              <a:avLst/>
            </a:prstGeom>
            <a:noFill/>
          </p:spPr>
        </p:pic>
        <p:pic>
          <p:nvPicPr>
            <p:cNvPr id="9" name="Picture 4" descr="https://tirhleb.com/export/sites/THK/.galleries/pictures/Hleb-Pshenichniy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357158" y="3429000"/>
              <a:ext cx="2928995" cy="2368057"/>
            </a:xfrm>
            <a:prstGeom prst="rect">
              <a:avLst/>
            </a:prstGeom>
            <a:noFill/>
          </p:spPr>
        </p:pic>
        <p:pic>
          <p:nvPicPr>
            <p:cNvPr id="10" name="Picture 6" descr="https://avatars.mds.yandex.net/get-mpic/1862611/img_id4140829151528408932.jpeg/ori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8982689" flipH="1">
              <a:off x="5913229" y="3661894"/>
              <a:ext cx="2754468" cy="1531534"/>
            </a:xfrm>
            <a:prstGeom prst="rect">
              <a:avLst/>
            </a:prstGeom>
            <a:noFill/>
          </p:spPr>
        </p:pic>
        <p:pic>
          <p:nvPicPr>
            <p:cNvPr id="11" name="Picture 10" descr="https://bulko-suvenir.ru/upload/iblock/3e5/3e5e23422445ca199e830a45029723e3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43670" y="1509269"/>
              <a:ext cx="2214546" cy="235163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214290"/>
            <a:ext cx="742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этап - Основной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42910" y="953024"/>
            <a:ext cx="771530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Закрепить знания детей о том, что хлеб является ежедневным продуктом, откуда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берется хлеб, как его производят, кто его растит и печет.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Проведение интегрированных занятий, дидактических игр по теме.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Чтение художественной литературы, стихов.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Рассматривание картин, иллюстраций по теме.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Подбор мультфильмов на тему.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Творческая работа-рисование, лепка, аппликация.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Работа с родителями.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Сбор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материала -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откуда берется хлеб?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2500298" y="3071810"/>
            <a:ext cx="4000528" cy="2786082"/>
            <a:chOff x="142844" y="3929066"/>
            <a:chExt cx="4013317" cy="2724758"/>
          </a:xfrm>
        </p:grpSpPr>
        <p:pic>
          <p:nvPicPr>
            <p:cNvPr id="4" name="Picture 8" descr="https://kibet-shop.ru/upload/iblock/2e3/podnos_dlya_khleba_v_komplekt_vkhodit_salfetka_33_5_25sm_ksg_119_208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051" t="24610" r="3180" b="22524"/>
            <a:stretch>
              <a:fillRect/>
            </a:stretch>
          </p:blipFill>
          <p:spPr bwMode="auto">
            <a:xfrm>
              <a:off x="142844" y="4000504"/>
              <a:ext cx="4013317" cy="2653320"/>
            </a:xfrm>
            <a:prstGeom prst="rect">
              <a:avLst/>
            </a:prstGeom>
            <a:noFill/>
          </p:spPr>
        </p:pic>
        <p:pic>
          <p:nvPicPr>
            <p:cNvPr id="5" name="Picture 16" descr="https://multiurok.ru/img/586667/image_5c0af8a024027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06" t="9489" r="1512"/>
            <a:stretch>
              <a:fillRect/>
            </a:stretch>
          </p:blipFill>
          <p:spPr bwMode="auto">
            <a:xfrm>
              <a:off x="642910" y="3929066"/>
              <a:ext cx="2951075" cy="2258712"/>
            </a:xfrm>
            <a:prstGeom prst="rect">
              <a:avLst/>
            </a:prstGeom>
            <a:noFill/>
          </p:spPr>
        </p:pic>
        <p:pic>
          <p:nvPicPr>
            <p:cNvPr id="6" name="Picture 4" descr="https://avatars.mds.yandex.net/get-zen_doc/44645/pub_5c9b7785fa932f00b4b3829d_5c9b7cf891857a00b49e2536/scale_12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235" t="6985" r="21078" b="9549"/>
            <a:stretch>
              <a:fillRect/>
            </a:stretch>
          </p:blipFill>
          <p:spPr bwMode="auto">
            <a:xfrm rot="886986">
              <a:off x="516793" y="4646534"/>
              <a:ext cx="1328780" cy="1423634"/>
            </a:xfrm>
            <a:prstGeom prst="rect">
              <a:avLst/>
            </a:prstGeom>
            <a:noFill/>
          </p:spPr>
        </p:pic>
        <p:pic>
          <p:nvPicPr>
            <p:cNvPr id="7" name="Picture 22" descr="https://vgastronom-tmn.ru/upload/iblock/533/533e47c1eeee8c32af373b5e4ed0b915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90" t="7357" r="6427" b="9122"/>
            <a:stretch>
              <a:fillRect/>
            </a:stretch>
          </p:blipFill>
          <p:spPr bwMode="auto">
            <a:xfrm rot="18907867">
              <a:off x="2554358" y="4686221"/>
              <a:ext cx="1257267" cy="1279914"/>
            </a:xfrm>
            <a:prstGeom prst="rect">
              <a:avLst/>
            </a:prstGeom>
            <a:noFill/>
          </p:spPr>
        </p:pic>
      </p:grpSp>
      <p:pic>
        <p:nvPicPr>
          <p:cNvPr id="9" name="Picture 14" descr="https://im0-tub-ru.yandex.net/i?id=6f63bb278d6d67ab6ee52b40a6bbfef5&amp;n=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24" t="4138" r="5242" b="3103"/>
          <a:stretch>
            <a:fillRect/>
          </a:stretch>
        </p:blipFill>
        <p:spPr bwMode="auto">
          <a:xfrm>
            <a:off x="214282" y="4357694"/>
            <a:ext cx="2503094" cy="2019742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6215074" y="4357694"/>
            <a:ext cx="2714612" cy="2333921"/>
            <a:chOff x="6072198" y="4524079"/>
            <a:chExt cx="2714612" cy="2333921"/>
          </a:xfrm>
        </p:grpSpPr>
        <p:pic>
          <p:nvPicPr>
            <p:cNvPr id="11" name="Picture 26" descr="https://cdn1.ozone.ru/multimedia/1018373196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72198" y="4524079"/>
              <a:ext cx="2714612" cy="2333921"/>
            </a:xfrm>
            <a:prstGeom prst="rect">
              <a:avLst/>
            </a:prstGeom>
            <a:noFill/>
          </p:spPr>
        </p:pic>
        <p:pic>
          <p:nvPicPr>
            <p:cNvPr id="12" name="Picture 18" descr="https://two-cooks.ru/wp-content/uploads/2015/01/1660.jpe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43702" y="4572008"/>
              <a:ext cx="1674590" cy="197761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/>
          </p:cNvSpPr>
          <p:nvPr>
            <p:ph idx="1"/>
          </p:nvPr>
        </p:nvSpPr>
        <p:spPr>
          <a:xfrm>
            <a:off x="1428728" y="214290"/>
            <a:ext cx="6400800" cy="881047"/>
          </a:xfrm>
        </p:spPr>
        <p:txBody>
          <a:bodyPr>
            <a:normAutofit/>
          </a:bodyPr>
          <a:lstStyle/>
          <a:p>
            <a:pPr algn="ctr">
              <a:buFont typeface="Georgia" pitchFamily="18" charset="0"/>
              <a:buNone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Выставка книг о хлебе</a:t>
            </a:r>
          </a:p>
        </p:txBody>
      </p:sp>
      <p:pic>
        <p:nvPicPr>
          <p:cNvPr id="5" name="Рисунок 4" descr="C:\Users\марина\Pictures\Детский сад  ДЕТИ\2021 год\Все о хлебе\Книжная выставка\20211123_0857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00034" y="1142984"/>
            <a:ext cx="8072494" cy="545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рина\Pictures\Детский сад  ДЕТИ\2021 год\Все о хлебе\Книжная выставка\20211123_091812.jpg"/>
          <p:cNvPicPr/>
          <p:nvPr/>
        </p:nvPicPr>
        <p:blipFill>
          <a:blip r:embed="rId2" cstate="print"/>
          <a:srcRect l="6895" r="22555"/>
          <a:stretch>
            <a:fillRect/>
          </a:stretch>
        </p:blipFill>
        <p:spPr bwMode="auto">
          <a:xfrm>
            <a:off x="1285852" y="1285860"/>
            <a:ext cx="6429420" cy="495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арина\Desktop\Хлеб\IMG-20220203-WA0017.jpg"/>
          <p:cNvPicPr/>
          <p:nvPr/>
        </p:nvPicPr>
        <p:blipFill>
          <a:blip r:embed="rId2" cstate="print"/>
          <a:srcRect t="5774" b="28432"/>
          <a:stretch>
            <a:fillRect/>
          </a:stretch>
        </p:blipFill>
        <p:spPr bwMode="auto">
          <a:xfrm>
            <a:off x="285720" y="1428736"/>
            <a:ext cx="464347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7158" y="428604"/>
            <a:ext cx="857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рисуем колоски…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марина\Desktop\Хлеб\IMG-20220203-WA00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428736"/>
            <a:ext cx="357190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марина\Desktop\Хлеб\IMG-20220203-WA0016.jpg"/>
          <p:cNvPicPr/>
          <p:nvPr/>
        </p:nvPicPr>
        <p:blipFill>
          <a:blip r:embed="rId2" cstate="print"/>
          <a:srcRect l="6897" t="18647" r="3448" b="22888"/>
          <a:stretch>
            <a:fillRect/>
          </a:stretch>
        </p:blipFill>
        <p:spPr bwMode="auto">
          <a:xfrm>
            <a:off x="5786446" y="4214818"/>
            <a:ext cx="300039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марина\Desktop\Хлеб\IMG-20220203-WA00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557216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71538" y="285729"/>
            <a:ext cx="6858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Лепим крендельки…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марина\Pictures\Детский сад  ДЕТИ\2021 год\Все о хлебе\Книжная выставка\IMG-20220425-W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14422"/>
            <a:ext cx="6810316" cy="510773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357158" y="357166"/>
            <a:ext cx="842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Выставка детских работ на тему «Хлеб»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марина\Pictures\Детский сад  ДЕТИ\2021 год\Все о хлебе\Книжная выставка\IMG-20220425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857496"/>
            <a:ext cx="4857784" cy="3643339"/>
          </a:xfrm>
          <a:prstGeom prst="rect">
            <a:avLst/>
          </a:prstGeom>
          <a:noFill/>
        </p:spPr>
      </p:pic>
      <p:pic>
        <p:nvPicPr>
          <p:cNvPr id="1026" name="Picture 2" descr="C:\Users\марина\Pictures\Детский сад  ДЕТИ\2021 год\Все о хлебе\Книжная выставка\IMG-20220425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881597" cy="3661198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рина\Pictures\Детский сад  ДЕТИ\2021 год\Все о хлебе\Книжная выставка\IMG-20220425-WA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143248"/>
            <a:ext cx="4738614" cy="3553961"/>
          </a:xfrm>
          <a:prstGeom prst="rect">
            <a:avLst/>
          </a:prstGeom>
          <a:noFill/>
        </p:spPr>
      </p:pic>
      <p:pic>
        <p:nvPicPr>
          <p:cNvPr id="2051" name="Picture 3" descr="C:\Users\марина\Pictures\Детский сад  ДЕТИ\2021 год\Все о хлебе\Книжная выставка\IMG-20220425-WA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4476782" cy="3357586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Grp="1"/>
          </p:cNvSpPr>
          <p:nvPr>
            <p:ph idx="1"/>
          </p:nvPr>
        </p:nvSpPr>
        <p:spPr>
          <a:xfrm>
            <a:off x="357158" y="142852"/>
            <a:ext cx="8569325" cy="3092453"/>
          </a:xfrm>
        </p:spPr>
        <p:txBody>
          <a:bodyPr>
            <a:normAutofit/>
          </a:bodyPr>
          <a:lstStyle/>
          <a:p>
            <a:pPr algn="just">
              <a:buFont typeface="Georgia" pitchFamily="18" charset="0"/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Разнообразные игры: сюжетно-ролевые («Магазин», «Булочная»); хороводные («Каравай»); пальчиковые («Пирог») ; дидактические («Четвёртый лишний», «Кому  что нужно»); подвижные («Что мы видели не скажем, а что делали покажем»).</a:t>
            </a:r>
          </a:p>
        </p:txBody>
      </p:sp>
      <p:pic>
        <p:nvPicPr>
          <p:cNvPr id="7" name="Рисунок 6" descr="C:\Users\марина\Desktop\Математика\20220117_1630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89107" y="3032257"/>
            <a:ext cx="3738071" cy="210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марина\Pictures\Детский сад  ДЕТИ\2021 год\Все о хлебе\Хлеб\20220207_093934.jpg"/>
          <p:cNvPicPr/>
          <p:nvPr/>
        </p:nvPicPr>
        <p:blipFill>
          <a:blip r:embed="rId3" cstate="print"/>
          <a:srcRect l="5394" t="9117" r="22929"/>
          <a:stretch>
            <a:fillRect/>
          </a:stretch>
        </p:blipFill>
        <p:spPr bwMode="auto">
          <a:xfrm rot="10800000">
            <a:off x="3857620" y="4429132"/>
            <a:ext cx="27860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марина\Pictures\Детский сад  ДЕТИ\2021 год\Все о хлебе\Хлеб\20220207_093636.jpg"/>
          <p:cNvPicPr/>
          <p:nvPr/>
        </p:nvPicPr>
        <p:blipFill>
          <a:blip r:embed="rId4" cstate="print"/>
          <a:srcRect l="22608" r="23020"/>
          <a:stretch>
            <a:fillRect/>
          </a:stretch>
        </p:blipFill>
        <p:spPr bwMode="auto">
          <a:xfrm>
            <a:off x="5857884" y="2214554"/>
            <a:ext cx="235745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марина\Pictures\Детский сад  ДЕТИ\2021 год\Все о хлебе\Хлеб\20220207_093021.jpg"/>
          <p:cNvPicPr/>
          <p:nvPr/>
        </p:nvPicPr>
        <p:blipFill>
          <a:blip r:embed="rId5" cstate="print"/>
          <a:srcRect l="27525" r="20845" b="13675"/>
          <a:stretch>
            <a:fillRect/>
          </a:stretch>
        </p:blipFill>
        <p:spPr bwMode="auto">
          <a:xfrm rot="10800000">
            <a:off x="2928926" y="2214554"/>
            <a:ext cx="221457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рина\Pictures\Детский сад  ДЕТИ\2021 год\Все о хлебе\Хлеб\20220207_101401.jpg"/>
          <p:cNvPicPr/>
          <p:nvPr/>
        </p:nvPicPr>
        <p:blipFill>
          <a:blip r:embed="rId2" cstate="print"/>
          <a:srcRect l="6521" r="28541"/>
          <a:stretch>
            <a:fillRect/>
          </a:stretch>
        </p:blipFill>
        <p:spPr bwMode="auto">
          <a:xfrm rot="10800000">
            <a:off x="500034" y="285728"/>
            <a:ext cx="392909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марина\Pictures\Детский сад  ДЕТИ\2021 год\Все о хлебе\Хлеб\20220207_100939.jpg"/>
          <p:cNvPicPr/>
          <p:nvPr/>
        </p:nvPicPr>
        <p:blipFill>
          <a:blip r:embed="rId3" cstate="print"/>
          <a:srcRect r="12186"/>
          <a:stretch>
            <a:fillRect/>
          </a:stretch>
        </p:blipFill>
        <p:spPr bwMode="auto">
          <a:xfrm rot="10800000">
            <a:off x="428596" y="3714751"/>
            <a:ext cx="385765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марина\Pictures\Детский сад  ДЕТИ\2021 год\Все о хлебе\Хлеб\20220207_101053.jpg"/>
          <p:cNvPicPr>
            <a:picLocks noChangeAspect="1" noChangeArrowheads="1"/>
          </p:cNvPicPr>
          <p:nvPr/>
        </p:nvPicPr>
        <p:blipFill>
          <a:blip r:embed="rId4" cstate="print"/>
          <a:srcRect l="18489" r="27981"/>
          <a:stretch>
            <a:fillRect/>
          </a:stretch>
        </p:blipFill>
        <p:spPr bwMode="auto">
          <a:xfrm rot="10800000">
            <a:off x="5072066" y="285728"/>
            <a:ext cx="3143272" cy="3303019"/>
          </a:xfrm>
          <a:prstGeom prst="rect">
            <a:avLst/>
          </a:prstGeom>
          <a:noFill/>
        </p:spPr>
      </p:pic>
      <p:pic>
        <p:nvPicPr>
          <p:cNvPr id="2051" name="Picture 3" descr="C:\Users\марина\Pictures\Детский сад  ДЕТИ\2021 год\Все о хлебе\Хлеб\20220207_101014.jpg"/>
          <p:cNvPicPr>
            <a:picLocks noChangeAspect="1" noChangeArrowheads="1"/>
          </p:cNvPicPr>
          <p:nvPr/>
        </p:nvPicPr>
        <p:blipFill>
          <a:blip r:embed="rId5" cstate="print"/>
          <a:srcRect l="12281"/>
          <a:stretch>
            <a:fillRect/>
          </a:stretch>
        </p:blipFill>
        <p:spPr bwMode="auto">
          <a:xfrm rot="10800000">
            <a:off x="4786313" y="3714752"/>
            <a:ext cx="3675327" cy="2538572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/>
          </p:cNvSpPr>
          <p:nvPr>
            <p:ph type="subTitle" idx="1"/>
          </p:nvPr>
        </p:nvSpPr>
        <p:spPr>
          <a:xfrm>
            <a:off x="4071934" y="285728"/>
            <a:ext cx="4714907" cy="214314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Kozuka Mincho Pro L" pitchFamily="18" charset="-128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Kozuka Mincho Pro L" pitchFamily="18" charset="-128"/>
                <a:cs typeface="Times New Roman" pitchFamily="18" charset="0"/>
              </a:rPr>
              <a:t>Отгадать легко и быстро:</a:t>
            </a:r>
            <a:br>
              <a:rPr lang="ru-RU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Kozuka Mincho Pro L" pitchFamily="18" charset="-128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Kozuka Mincho Pro L" pitchFamily="18" charset="-128"/>
                <a:cs typeface="Times New Roman" pitchFamily="18" charset="0"/>
              </a:rPr>
              <a:t>Мягкий, пышный и душистый,</a:t>
            </a:r>
            <a:br>
              <a:rPr lang="ru-RU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Kozuka Mincho Pro L" pitchFamily="18" charset="-128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Kozuka Mincho Pro L" pitchFamily="18" charset="-128"/>
                <a:cs typeface="Times New Roman" pitchFamily="18" charset="0"/>
              </a:rPr>
              <a:t>Он и чёрный, он и белый,</a:t>
            </a:r>
            <a:br>
              <a:rPr lang="ru-RU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Kozuka Mincho Pro L" pitchFamily="18" charset="-128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Kozuka Mincho Pro L" pitchFamily="18" charset="-128"/>
                <a:cs typeface="Times New Roman" pitchFamily="18" charset="0"/>
              </a:rPr>
              <a:t>А бывает подгорелый. </a:t>
            </a:r>
          </a:p>
          <a:p>
            <a:pPr algn="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Kozuka Mincho Pro L" pitchFamily="18" charset="-128"/>
                <a:cs typeface="Times New Roman" pitchFamily="18" charset="0"/>
              </a:rPr>
              <a:t>(Хлеб)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14282" y="571480"/>
            <a:ext cx="3000396" cy="55127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4450" marR="0" lvl="0" indent="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kumimoji="0" lang="ru-RU" sz="3000" b="1" i="0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УЧАСТНИКИ ПРОЕКТА</a:t>
            </a:r>
          </a:p>
          <a:p>
            <a:pPr marL="4445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дети старшего дошкольного возраста, </a:t>
            </a:r>
          </a:p>
          <a:p>
            <a:pPr marL="4445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родители,</a:t>
            </a:r>
          </a:p>
          <a:p>
            <a:pPr marL="4445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воспитатели </a:t>
            </a:r>
          </a:p>
          <a:p>
            <a:pPr marL="4445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– логопед</a:t>
            </a:r>
          </a:p>
          <a:p>
            <a:pPr marL="44450" lvl="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4450" lvl="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 проекта</a:t>
            </a:r>
          </a:p>
          <a:p>
            <a:pPr marL="44450" lvl="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познавательно-исследовательский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445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445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СРОКИ ПРОВЕДЕНИЯ</a:t>
            </a:r>
          </a:p>
          <a:p>
            <a:pPr marL="4445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445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долгосрочный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20484" name="Picture 4" descr="https://breakpoint.org/wp-content/uploads/2019/04/SMC-4-17-2019-1500x80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928802"/>
            <a:ext cx="5572164" cy="4272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1357290" y="324979"/>
            <a:ext cx="657229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kumimoji="0" lang="ru-RU" sz="2800" b="1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Выполнение проекта</a:t>
            </a:r>
            <a:endParaRPr kumimoji="0" lang="ru-RU" sz="2800" b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1142984"/>
            <a:ext cx="7929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Просмотр презентации </a:t>
            </a:r>
          </a:p>
          <a:p>
            <a:pPr lvl="0" algn="ctr" eaLnBrk="0" hangingPunct="0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«Как зернышко на стол хлебом пришло» , «Откуда  хлеб  пришёл» «Путешествие  Колобка - путь хлеба»,  Как колосок хлебом стал»  </a:t>
            </a:r>
            <a:endPara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8662" y="2428868"/>
            <a:ext cx="7429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Просмотр мультфильмов </a:t>
            </a:r>
          </a:p>
          <a:p>
            <a:pPr lvl="0"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«Путь хлеба. Фильм о том, как рождается хлеб», «Хлеб»,</a:t>
            </a:r>
          </a:p>
          <a:p>
            <a:pPr lvl="0" algn="ctr" eaLnBrk="0" hangingPunct="0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«Пирожок»,  «Про девочку, которая наступила на хлеб», </a:t>
            </a:r>
          </a:p>
          <a:p>
            <a:pPr lvl="0" algn="ctr" eaLnBrk="0" hangingPunct="0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«Круть и Верть», «Колобок», «Пряник»</a:t>
            </a: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s://im0-tub-ru.yandex.net/i?id=dafecabe3b6b4135bf30bdbb1d2bf937-l&amp;n=1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86446" y="4143380"/>
            <a:ext cx="2900701" cy="24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6" descr="https://im0-tub-ru.yandex.net/i?id=b29a67bd4a788ae382606531a8f9eafc&amp;n=33&amp;w=200&amp;h=15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28596" y="4161215"/>
            <a:ext cx="3357586" cy="251819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0"/>
            <a:ext cx="8072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Просмотр презентации </a:t>
            </a:r>
          </a:p>
          <a:p>
            <a:pPr lvl="0" algn="ctr" eaLnBrk="0" hangingPunct="0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«Как зернышко на стол хлебом пришло»</a:t>
            </a:r>
            <a:endParaRPr lang="ru-RU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марина\Pictures\Детский сад  ДЕТИ\2022 год\Развлечения\1.09.2022\IMG-20220917-WA0019.jpg"/>
          <p:cNvPicPr/>
          <p:nvPr/>
        </p:nvPicPr>
        <p:blipFill>
          <a:blip r:embed="rId2" cstate="print"/>
          <a:srcRect l="14435" t="16841" b="15797"/>
          <a:stretch>
            <a:fillRect/>
          </a:stretch>
        </p:blipFill>
        <p:spPr bwMode="auto">
          <a:xfrm>
            <a:off x="2643174" y="1071546"/>
            <a:ext cx="378621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марина\Pictures\Детский сад  ДЕТИ\2022 год\День открытых дверей 13.04.2022\20220418_1006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828685" y="2315323"/>
            <a:ext cx="2714643" cy="151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арина\Pictures\Детский сад  ДЕТИ\2022 год\День открытых дверей 13.04.2022\20220418_100447.jpg"/>
          <p:cNvPicPr/>
          <p:nvPr/>
        </p:nvPicPr>
        <p:blipFill>
          <a:blip r:embed="rId4" cstate="print"/>
          <a:srcRect r="26676"/>
          <a:stretch>
            <a:fillRect/>
          </a:stretch>
        </p:blipFill>
        <p:spPr bwMode="auto">
          <a:xfrm rot="5400000">
            <a:off x="3428992" y="3857628"/>
            <a:ext cx="221457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арина\Pictures\Детский сад  ДЕТИ\2022 год\День открытых дверей 13.04.2022\20220418_100159.jpg"/>
          <p:cNvPicPr/>
          <p:nvPr/>
        </p:nvPicPr>
        <p:blipFill>
          <a:blip r:embed="rId5" cstate="print"/>
          <a:srcRect r="14634"/>
          <a:stretch>
            <a:fillRect/>
          </a:stretch>
        </p:blipFill>
        <p:spPr bwMode="auto">
          <a:xfrm rot="16200000" flipH="1">
            <a:off x="-214347" y="2357431"/>
            <a:ext cx="271464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марина\Pictures\Детский сад  ДЕТИ\2022 год\Хлеб\20220215_093232.jpg"/>
          <p:cNvPicPr/>
          <p:nvPr/>
        </p:nvPicPr>
        <p:blipFill>
          <a:blip r:embed="rId2" cstate="print"/>
          <a:srcRect l="16642" r="17198"/>
          <a:stretch>
            <a:fillRect/>
          </a:stretch>
        </p:blipFill>
        <p:spPr bwMode="auto">
          <a:xfrm rot="5400000">
            <a:off x="-137760" y="566332"/>
            <a:ext cx="299010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арина\Pictures\Детский сад  ДЕТИ\2022 год\Хлеб\20220215_093435.jpg"/>
          <p:cNvPicPr/>
          <p:nvPr/>
        </p:nvPicPr>
        <p:blipFill>
          <a:blip r:embed="rId3" cstate="print"/>
          <a:srcRect r="6941"/>
          <a:stretch>
            <a:fillRect/>
          </a:stretch>
        </p:blipFill>
        <p:spPr bwMode="auto">
          <a:xfrm rot="5400000">
            <a:off x="6094069" y="549609"/>
            <a:ext cx="302809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арина\Pictures\Детский сад  ДЕТИ\2022 год\Хлеб\20220215_093704.jpg"/>
          <p:cNvPicPr/>
          <p:nvPr/>
        </p:nvPicPr>
        <p:blipFill>
          <a:blip r:embed="rId4" cstate="print"/>
          <a:srcRect l="15522" r="9826"/>
          <a:stretch>
            <a:fillRect/>
          </a:stretch>
        </p:blipFill>
        <p:spPr bwMode="auto">
          <a:xfrm rot="5400000">
            <a:off x="120942" y="3736654"/>
            <a:ext cx="29013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марина\Pictures\Детский сад  ДЕТИ\2022 год\Хлеб\20220215_094323.jpg"/>
          <p:cNvPicPr/>
          <p:nvPr/>
        </p:nvPicPr>
        <p:blipFill>
          <a:blip r:embed="rId5" cstate="print"/>
          <a:srcRect l="25762" r="14675"/>
          <a:stretch>
            <a:fillRect/>
          </a:stretch>
        </p:blipFill>
        <p:spPr bwMode="auto">
          <a:xfrm rot="5400000">
            <a:off x="6322231" y="3821909"/>
            <a:ext cx="285752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арина\Pictures\Детский сад  ДЕТИ\2022 год\Хлеб\20220215_094356.jpg"/>
          <p:cNvPicPr/>
          <p:nvPr/>
        </p:nvPicPr>
        <p:blipFill>
          <a:blip r:embed="rId6" cstate="print"/>
          <a:srcRect r="21406"/>
          <a:stretch>
            <a:fillRect/>
          </a:stretch>
        </p:blipFill>
        <p:spPr bwMode="auto">
          <a:xfrm rot="5400000">
            <a:off x="3056464" y="2444206"/>
            <a:ext cx="310251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714612" y="214291"/>
            <a:ext cx="3643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Испечем мы крендельки для игры сюжетной </a:t>
            </a:r>
            <a:endParaRPr lang="ru-RU" sz="28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рина\Pictures\Детский сад  ДЕТИ\2022 год\Хлеб\20220215_095503.jpg"/>
          <p:cNvPicPr/>
          <p:nvPr/>
        </p:nvPicPr>
        <p:blipFill>
          <a:blip r:embed="rId2" cstate="print"/>
          <a:srcRect l="15456"/>
          <a:stretch>
            <a:fillRect/>
          </a:stretch>
        </p:blipFill>
        <p:spPr bwMode="auto">
          <a:xfrm rot="5400000">
            <a:off x="6322231" y="3536157"/>
            <a:ext cx="264320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марина\Pictures\Детский сад  ДЕТИ\2022 год\Хлеб\20220215_095451.jpg"/>
          <p:cNvPicPr/>
          <p:nvPr/>
        </p:nvPicPr>
        <p:blipFill>
          <a:blip r:embed="rId3" cstate="print"/>
          <a:srcRect l="17379"/>
          <a:stretch>
            <a:fillRect/>
          </a:stretch>
        </p:blipFill>
        <p:spPr bwMode="auto">
          <a:xfrm rot="5400000">
            <a:off x="2915398" y="1942330"/>
            <a:ext cx="352751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марина\Pictures\Детский сад  ДЕТИ\2022 год\Хлеб\20220215_095527.jpg"/>
          <p:cNvPicPr/>
          <p:nvPr/>
        </p:nvPicPr>
        <p:blipFill>
          <a:blip r:embed="rId4" cstate="print"/>
          <a:srcRect l="13359" r="14794"/>
          <a:stretch>
            <a:fillRect/>
          </a:stretch>
        </p:blipFill>
        <p:spPr bwMode="auto">
          <a:xfrm rot="5400000">
            <a:off x="120754" y="379256"/>
            <a:ext cx="2786083" cy="23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арина\Pictures\Детский сад  ДЕТИ\2022 год\Хлеб\20220215_095550.jpg"/>
          <p:cNvPicPr/>
          <p:nvPr/>
        </p:nvPicPr>
        <p:blipFill>
          <a:blip r:embed="rId5" cstate="print"/>
          <a:srcRect l="12945" r="13356"/>
          <a:stretch>
            <a:fillRect/>
          </a:stretch>
        </p:blipFill>
        <p:spPr bwMode="auto">
          <a:xfrm rot="5400000">
            <a:off x="206839" y="3365005"/>
            <a:ext cx="265809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арина\Pictures\Детский сад  ДЕТИ\2022 год\Хлеб\20220215_095554.jpg"/>
          <p:cNvPicPr/>
          <p:nvPr/>
        </p:nvPicPr>
        <p:blipFill>
          <a:blip r:embed="rId6" cstate="print"/>
          <a:srcRect l="15296"/>
          <a:stretch>
            <a:fillRect/>
          </a:stretch>
        </p:blipFill>
        <p:spPr bwMode="auto">
          <a:xfrm rot="5400000">
            <a:off x="6250793" y="535761"/>
            <a:ext cx="27860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868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Совместное мероприятие с родителями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«Испечем мы плюшки -  всем на угощенья»</a:t>
            </a:r>
          </a:p>
          <a:p>
            <a:pPr algn="ctr"/>
            <a:endParaRPr lang="ru-RU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марина\Pictures\Детский сад  ДЕТИ\2022 год\День открытых дверей 13.04.2022\20220418_1102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786050" y="4000504"/>
            <a:ext cx="3502025" cy="196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арина\Pictures\Детский сад  ДЕТИ\2022 год\День открытых дверей 13.04.2022\IMG-20220418-WA00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1428736"/>
            <a:ext cx="1811338" cy="274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арина\Pictures\Детский сад  ДЕТИ\2022 год\День открытых дверей 13.04.2022\IMG-20220418-WA01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00174"/>
            <a:ext cx="213518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арина\Pictures\Детский сад  ДЕТИ\2022 год\День открытых дверей 13.04.2022\IMG-20220418-WA01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142984"/>
            <a:ext cx="2401889" cy="26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s://cdn1.ozone.ru/s3/multimedia-p/600641824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8" y="3571876"/>
            <a:ext cx="6286514" cy="315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928926" y="719857"/>
            <a:ext cx="335758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Зёрна наших дней, светитесь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Позолотою резной!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Говорим мы: «Берегите.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Берегите Хлеб родной...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Не мечтали мы о чуде.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 нам с полей живая речь: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«Берегите хлеб, вы –люди!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Научитесь хлеб беречь».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4" name="Picture 24" descr="https://avatars.mds.yandex.net/get-pdb/225396/58da29ce-18ef-491f-b5df-2b4620132c28/s1200?webp=false"/>
          <p:cNvPicPr>
            <a:picLocks noChangeAspect="1" noChangeArrowheads="1"/>
          </p:cNvPicPr>
          <p:nvPr/>
        </p:nvPicPr>
        <p:blipFill>
          <a:blip r:embed="rId3" cstate="print"/>
          <a:srcRect t="43636"/>
          <a:stretch>
            <a:fillRect/>
          </a:stretch>
        </p:blipFill>
        <p:spPr bwMode="auto">
          <a:xfrm>
            <a:off x="142844" y="214290"/>
            <a:ext cx="3214679" cy="228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https://cdn.azbyka.ru/deti/wp-content/uploads/2021/03/8gm7nq-rig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714488"/>
            <a:ext cx="3143272" cy="2092046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72884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Вот он Хлебушек душистый,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Вот он теплый, золотистый.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 каждый дом, на каждый стол, он пожаловал, пришел.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 нем здоровье наша, сила, в нем чудесное тепло.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Сколько рук его растило, охраняло, берегло.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 нем - земли родимой соки,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Солнца свет веселый в нем...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Уплетай за обе щеки, вырастай богатырем!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027" name="Picture 3" descr="https://topdent.ru/media/698/69839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7356" y="3286124"/>
            <a:ext cx="5876352" cy="3085085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332656"/>
            <a:ext cx="73277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10" name="Picture 4" descr="https://realbakers.in/wp-content/uploads/2017/01/all_breads_banner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79607"/>
            <a:ext cx="8929750" cy="63783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142844" y="214290"/>
            <a:ext cx="5572164" cy="3902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kumimoji="0" lang="ru-RU" sz="2000" b="1" i="0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Kozuka Mincho Pro L" pitchFamily="18" charset="-128"/>
                <a:cs typeface="Times New Roman" pitchFamily="18" charset="0"/>
              </a:rPr>
              <a:t>АКТУАЛЬНОСТЬ</a:t>
            </a:r>
            <a:endParaRPr lang="ru-RU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Kozuka Mincho Pro L" pitchFamily="18" charset="-128"/>
              <a:cs typeface="Times New Roman" pitchFamily="18" charset="0"/>
            </a:endParaRPr>
          </a:p>
          <a:p>
            <a:pPr marL="4445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Kozuka Mincho Pro L" pitchFamily="18" charset="-128"/>
                <a:cs typeface="Times New Roman" pitchFamily="18" charset="0"/>
              </a:rPr>
              <a:t>«Мы часто видим, как дети не доедают хлеб, выбрасывают его, скатывают хлебный мякиш и даже пытаются что-то лепить из него. Такое небрежное отношение к хлебу не допустимо, ведь хлеб – это не просто продукт питания, но, в первую очередь, - это тяжкий труд многих людей. Уважая хлеб, мы уважаем людей труда, которые помогли хлебу пройти путь от зёрнышка до румяного каравая на нашем столе...»</a:t>
            </a:r>
          </a:p>
          <a:p>
            <a:pPr marL="4445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Kozuka Mincho Pro L" pitchFamily="18" charset="-128"/>
                <a:cs typeface="Times New Roman" pitchFamily="18" charset="0"/>
              </a:rPr>
              <a:t>                                     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Kozuka Mincho Pro L" pitchFamily="18" charset="-128"/>
                <a:cs typeface="Times New Roman" pitchFamily="18" charset="0"/>
              </a:rPr>
              <a:t>                     (А.В. Карманова) </a:t>
            </a:r>
          </a:p>
          <a:p>
            <a:pPr marL="4445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Kozuka Mincho Pro L" pitchFamily="18" charset="-128"/>
              <a:cs typeface="Times New Roman" pitchFamily="18" charset="0"/>
            </a:endParaRPr>
          </a:p>
          <a:p>
            <a:pPr marL="4445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14282" y="3571876"/>
            <a:ext cx="5357850" cy="2830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kumimoji="0" lang="ru-RU" sz="2000" b="1" i="0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Kozuka Mincho Pro L" pitchFamily="18" charset="-128"/>
                <a:cs typeface="Times New Roman" pitchFamily="18" charset="0"/>
              </a:rPr>
              <a:t>ЦЕЛЬ ПРОЕКТА </a:t>
            </a:r>
          </a:p>
          <a:p>
            <a:pPr marL="4445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Kozuka Mincho Pro L" pitchFamily="18" charset="-128"/>
                <a:cs typeface="Times New Roman" pitchFamily="18" charset="0"/>
              </a:rPr>
              <a:t>создание условий для активизации познавательных и творческих способностей детей, формирование на основе полученных знаний нравственного отношения к процессу и результату труда взрослых. 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4" descr="https://i.ytimg.com/vi/K_AwuoNO-g8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715008" y="571480"/>
            <a:ext cx="3143272" cy="4994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14283" y="214290"/>
            <a:ext cx="5286411" cy="6261103"/>
          </a:xfrm>
        </p:spPr>
        <p:txBody>
          <a:bodyPr>
            <a:normAutofit lnSpcReduction="10000"/>
          </a:bodyPr>
          <a:lstStyle/>
          <a:p>
            <a:pPr marL="44450" indent="0" algn="just" eaLnBrk="1" hangingPunct="1">
              <a:buFont typeface="Georgia" pitchFamily="18" charset="0"/>
              <a:buNone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 ПРОЕКТА</a:t>
            </a:r>
          </a:p>
          <a:p>
            <a:pPr marL="44450" indent="0" algn="just" eaLnBrk="1" hangingPunct="1">
              <a:buFont typeface="Georgia" pitchFamily="18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формировать у детей первоначальные представления о процессе производства хлеба, необходимости беречь хлеб;</a:t>
            </a:r>
          </a:p>
          <a:p>
            <a:pPr marL="44450" indent="0" algn="just" eaLnBrk="1" hangingPunct="1">
              <a:buFont typeface="Georgia" pitchFamily="18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закрепить представление детей о том, что хлеб нужен каждому человеку;</a:t>
            </a:r>
          </a:p>
          <a:p>
            <a:pPr marL="44450" indent="0" algn="just" eaLnBrk="1" hangingPunct="1">
              <a:buFont typeface="Georgia" pitchFamily="18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систематизировать знания детей о труде хлебороба, комбайнёра, тракториста, пекаря, агронома (последовательность выращивания хлебных злаков, процесс приготовления из муки хлеба);</a:t>
            </a:r>
          </a:p>
          <a:p>
            <a:pPr marL="44450" indent="0" algn="just" eaLnBrk="1" hangingPunct="1">
              <a:buFont typeface="Georgia" pitchFamily="18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показать детям значимость сельскохозяйственной техники;</a:t>
            </a:r>
          </a:p>
          <a:p>
            <a:pPr marL="44450" indent="0" algn="just" eaLnBrk="1" hangingPunct="1">
              <a:buFont typeface="Georgia" pitchFamily="18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воспитать у детей бережное отношение к хлебу, чувство благодарности и уважения к людям сельскохозяйственного труда;</a:t>
            </a:r>
          </a:p>
          <a:p>
            <a:pPr marL="44450" indent="0" algn="just" eaLnBrk="1" hangingPunct="1">
              <a:buFont typeface="Georgia" pitchFamily="18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формировать у детей первоначальные навыки проектно-исследовательской деятельности.</a:t>
            </a:r>
          </a:p>
        </p:txBody>
      </p:sp>
      <p:pic>
        <p:nvPicPr>
          <p:cNvPr id="7" name="Picture 2" descr="https://i.pinimg.com/736x/cc/47/67/cc4767230ddff695cd3d4dfc380561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500042"/>
            <a:ext cx="3258335" cy="541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>
          <a:xfrm>
            <a:off x="142844" y="571480"/>
            <a:ext cx="4929222" cy="5500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algn="ju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0" lang="ru-RU" sz="3800" b="1" i="0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Проект реализовывался через различные виды деятельности:</a:t>
            </a:r>
          </a:p>
          <a:p>
            <a:pPr marL="342900" algn="ju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1.Занятия познавательного характера по теме проекта («Откуда хлеб пришёл»).</a:t>
            </a:r>
          </a:p>
          <a:p>
            <a:pPr marL="342900" marR="0" lvl="0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2.Знакомство с пословицами и поговорками, разгадывание загадок, чтение и разучивание стихотворений, связанных с темой «Хлеб –  всему голова».</a:t>
            </a:r>
          </a:p>
          <a:p>
            <a:pPr marL="342900" marR="0" lvl="0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3.Совместная образовательная деятельность детей и родителей (экскурсия выходного дня: булочная, отдел хлебобулочных изделий в продуктовом магазине).</a:t>
            </a:r>
          </a:p>
          <a:p>
            <a:pPr marL="342900" marR="0" lvl="0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Занятия по рисованию «Урожай», </a:t>
            </a:r>
          </a:p>
          <a:p>
            <a:pPr marL="342900" marR="0" lvl="0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«Мал колосок, да дорог»</a:t>
            </a:r>
            <a:endParaRPr kumimoji="0" lang="ru-RU" sz="29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endParaRPr kumimoji="0" lang="ru-RU" sz="3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5"/>
          <p:cNvGrpSpPr/>
          <p:nvPr/>
        </p:nvGrpSpPr>
        <p:grpSpPr>
          <a:xfrm>
            <a:off x="5000628" y="0"/>
            <a:ext cx="4143372" cy="6429420"/>
            <a:chOff x="-214346" y="214290"/>
            <a:chExt cx="4143372" cy="642942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" name="Группа 6"/>
            <p:cNvGrpSpPr/>
            <p:nvPr/>
          </p:nvGrpSpPr>
          <p:grpSpPr>
            <a:xfrm>
              <a:off x="-214346" y="214290"/>
              <a:ext cx="4143372" cy="4256336"/>
              <a:chOff x="3387474" y="-41542"/>
              <a:chExt cx="5262546" cy="5770232"/>
            </a:xfrm>
          </p:grpSpPr>
          <p:pic>
            <p:nvPicPr>
              <p:cNvPr id="9" name="Picture 6" descr="http://kireevsk-gdk.tls.muzkult.ru/media/2021/10/09/1305665254/gorizonta-_ny_m-sostav-pshenicy_-izo-irovanny_j-cornflower-58749072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5400000">
                <a:off x="4286248" y="1571612"/>
                <a:ext cx="5680039" cy="2634118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10" name="Picture 4" descr="https://thumbs.dreamstime.com/b/cornflowers-%D0%B8-%D1%83%D1%88%D0%B8-%D0%BF%D1%83%D0%BA%D0%B0-%D0%BF%D1%88%D0%B5%D0%BD%D0%B8%D1%86%D1%8B-47993518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20312058">
                <a:off x="3387474" y="-41542"/>
                <a:ext cx="5262546" cy="526254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  <p:pic>
          <p:nvPicPr>
            <p:cNvPr id="8" name="Picture 10" descr="https://avatars.mds.yandex.net/get-mpic/4011308/img_id7387577915120922081.jpeg/ori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5852" y="3857628"/>
              <a:ext cx="1660231" cy="27860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142852"/>
            <a:ext cx="71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48" y="857232"/>
            <a:ext cx="76836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этап – подготовительный</a:t>
            </a:r>
          </a:p>
          <a:p>
            <a:pPr algn="ctr"/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Беседа «Что мы знаем о хлебе»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>
              <a:buBlip>
                <a:blip r:embed="rId2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Развивать познавательный интерес</a:t>
            </a:r>
          </a:p>
          <a:p>
            <a:pPr>
              <a:buBlip>
                <a:blip r:embed="rId2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Выявить уровень знаний о хлебе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100" y="2643182"/>
            <a:ext cx="692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Используется  презентация  и модель трех вопросов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6" y="3071810"/>
          <a:ext cx="8501123" cy="3318501"/>
        </p:xfrm>
        <a:graphic>
          <a:graphicData uri="http://schemas.openxmlformats.org/drawingml/2006/table">
            <a:tbl>
              <a:tblPr/>
              <a:tblGrid>
                <a:gridCol w="2714646"/>
                <a:gridCol w="2643206"/>
                <a:gridCol w="3143271"/>
              </a:tblGrid>
              <a:tr h="366061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itchFamily="66" charset="0"/>
                          <a:ea typeface="Calibri"/>
                          <a:cs typeface="Times New Roman"/>
                        </a:rPr>
                        <a:t>Разработка проекта по методу  «Трех  вопросов»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6662">
                <a:tc>
                  <a:txBody>
                    <a:bodyPr/>
                    <a:lstStyle/>
                    <a:p>
                      <a:pPr marL="1219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Что знаю?</a:t>
                      </a:r>
                      <a:endParaRPr lang="ru-RU" sz="14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09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Что хочу узнать?</a:t>
                      </a:r>
                      <a:endParaRPr lang="ru-RU" sz="14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Как узнать?</a:t>
                      </a:r>
                      <a:endParaRPr lang="ru-RU" sz="14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Хлеб – </a:t>
                      </a:r>
                      <a:endParaRPr lang="ru-RU" sz="1400" b="1" dirty="0" smtClean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основной 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продукт питания</a:t>
                      </a:r>
                      <a:endParaRPr lang="ru-RU" sz="1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Какие хлебобулочные изделия бывают?</a:t>
                      </a:r>
                      <a:endParaRPr lang="ru-RU" sz="1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Спросить 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маму,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 папу, воспитателя…</a:t>
                      </a:r>
                      <a:endParaRPr lang="ru-RU" sz="1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Труд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 хлеборобов 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в </a:t>
                      </a:r>
                      <a:endParaRPr lang="ru-RU" sz="1400" b="1" dirty="0" smtClean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настоящее 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время</a:t>
                      </a:r>
                      <a:endParaRPr lang="ru-RU" sz="1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Как выращивали хлеб в старину?</a:t>
                      </a:r>
                      <a:endParaRPr lang="ru-RU" sz="1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Посмотреть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мультфильмы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«Путь хлеба. Фильм о том, как рождается хлеб»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«Пирожок»,  «Про девочку, которая наступила на хлеб», «Чудо-мельница», «Круть и Верть», «Колобок», «Пряник»…</a:t>
                      </a:r>
                      <a:endParaRPr lang="ru-RU" sz="1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Рожь, пшеница, овес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злаковые 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растения</a:t>
                      </a:r>
                      <a:endParaRPr lang="ru-RU" sz="1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Говорят, каша – сила наша… какая польза в каше?</a:t>
                      </a:r>
                      <a:endParaRPr lang="ru-RU" sz="1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Посмотреть в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Calibri"/>
                          <a:cs typeface="Times New Roman"/>
                        </a:rPr>
                        <a:t>книге</a:t>
                      </a:r>
                      <a:endParaRPr lang="ru-RU" sz="1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 descr="C:\Users\марина\Desktop\0aba26febd725776454f606a5a483be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43635" y="642918"/>
            <a:ext cx="2618450" cy="202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рина\Pictures\Детский сад  ДЕТИ\2021 год\Все о хлебе\Книжная выставка\20211123_1031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714620"/>
            <a:ext cx="2786082" cy="314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марина\Pictures\Детский сад  ДЕТИ\2021 год\Все о хлебе\Книжная выставка\20211123_1030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000372"/>
            <a:ext cx="3857652" cy="257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2844" y="214290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Чтение и беседы: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28596" y="838977"/>
            <a:ext cx="828680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«Как хлеб на стол пришел»; «Какой бывает хлеб»; «Как испечь хлеб дома»; «Берегите хлеб»; «Когда и где родился хлеб»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дать детям элементарные представления о появлении хлеба на земле в виде зерновой каши и лепешки;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«Хлеб -всему голова»  - формировать понимание жизненных ценностей человеческого существования.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404813"/>
            <a:ext cx="7767638" cy="3802062"/>
          </a:xfrm>
        </p:spPr>
        <p:txBody>
          <a:bodyPr/>
          <a:lstStyle/>
          <a:p>
            <a:pPr marL="44450" indent="0" algn="ctr" eaLnBrk="1" hangingPunct="1">
              <a:buFont typeface="Georgia" pitchFamily="18" charset="0"/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Цикл бесед  по картинам</a:t>
            </a:r>
          </a:p>
          <a:p>
            <a:pPr marL="44450" indent="0" eaLnBrk="1" hangingPunct="1"/>
            <a:endParaRPr lang="ru-RU" b="1" dirty="0" smtClean="0">
              <a:latin typeface="Monotype Corsiva" pitchFamily="66" charset="0"/>
            </a:endParaRPr>
          </a:p>
        </p:txBody>
      </p:sp>
      <p:pic>
        <p:nvPicPr>
          <p:cNvPr id="7" name="Рисунок 6" descr="C:\Users\марина\Pictures\Детский сад  ДЕТИ\2021 год\Все о хлебе\Книжная выставка\20211123_1022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28714" y="2357418"/>
            <a:ext cx="528638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арина\Pictures\Детский сад  ДЕТИ\2021 год\Все о хлебе\Книжная выставка\20211123_1024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64511" y="2464588"/>
            <a:ext cx="5286413" cy="264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арина\Pictures\Детский сад  ДЕТИ\2021 год\Все о хлебе\Книжная выставка\20211123_1017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000628" y="2357430"/>
            <a:ext cx="521497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марина\Pictures\Детский сад  ДЕТИ\2021 год\Все о хлебе\Книжная выставка\20211123_103227.jpg"/>
          <p:cNvPicPr/>
          <p:nvPr/>
        </p:nvPicPr>
        <p:blipFill>
          <a:blip r:embed="rId2" cstate="print"/>
          <a:srcRect l="23810" r="12698"/>
          <a:stretch>
            <a:fillRect/>
          </a:stretch>
        </p:blipFill>
        <p:spPr bwMode="auto">
          <a:xfrm>
            <a:off x="5286380" y="3571876"/>
            <a:ext cx="3286148" cy="30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2844" y="0"/>
            <a:ext cx="885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Рассматриваем иллюстрации книжные</a:t>
            </a:r>
            <a:endParaRPr lang="ru-RU" sz="3200" dirty="0"/>
          </a:p>
        </p:txBody>
      </p:sp>
      <p:pic>
        <p:nvPicPr>
          <p:cNvPr id="6147" name="Picture 3" descr="C:\Users\марина\Pictures\Детский сад  ДЕТИ\2021 год\Все о хлебе\Хлеб\20220207_093934.jpg"/>
          <p:cNvPicPr>
            <a:picLocks noChangeAspect="1" noChangeArrowheads="1"/>
          </p:cNvPicPr>
          <p:nvPr/>
        </p:nvPicPr>
        <p:blipFill>
          <a:blip r:embed="rId3" cstate="print"/>
          <a:srcRect r="9901"/>
          <a:stretch>
            <a:fillRect/>
          </a:stretch>
        </p:blipFill>
        <p:spPr bwMode="auto">
          <a:xfrm rot="10800000">
            <a:off x="1928794" y="642918"/>
            <a:ext cx="4550447" cy="2840914"/>
          </a:xfrm>
          <a:prstGeom prst="rect">
            <a:avLst/>
          </a:prstGeom>
          <a:noFill/>
        </p:spPr>
      </p:pic>
      <p:pic>
        <p:nvPicPr>
          <p:cNvPr id="6148" name="Picture 4" descr="C:\Users\марина\Pictures\Детский сад  ДЕТИ\2021 год\Все о хлебе\Хлеб\20220207_092953.jpg"/>
          <p:cNvPicPr>
            <a:picLocks noChangeAspect="1" noChangeArrowheads="1"/>
          </p:cNvPicPr>
          <p:nvPr/>
        </p:nvPicPr>
        <p:blipFill>
          <a:blip r:embed="rId4" cstate="print"/>
          <a:srcRect l="24081" r="14398"/>
          <a:stretch>
            <a:fillRect/>
          </a:stretch>
        </p:blipFill>
        <p:spPr bwMode="auto">
          <a:xfrm rot="10800000">
            <a:off x="428596" y="3571876"/>
            <a:ext cx="3357586" cy="306993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2997</TotalTime>
  <Words>893</Words>
  <Application>Microsoft Office PowerPoint</Application>
  <PresentationFormat>Экран (4:3)</PresentationFormat>
  <Paragraphs>110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«Хлеб – всему  голова»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  «Хлеб – всему голова»   Подготовительная группа</dc:title>
  <dc:creator>asdasdasd</dc:creator>
  <cp:lastModifiedBy>Windows User</cp:lastModifiedBy>
  <cp:revision>180</cp:revision>
  <dcterms:created xsi:type="dcterms:W3CDTF">2012-09-22T08:11:14Z</dcterms:created>
  <dcterms:modified xsi:type="dcterms:W3CDTF">2023-11-02T10:54:46Z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