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65" r:id="rId4"/>
    <p:sldId id="277" r:id="rId5"/>
    <p:sldId id="278" r:id="rId6"/>
    <p:sldId id="279" r:id="rId7"/>
    <p:sldId id="275" r:id="rId8"/>
    <p:sldId id="280" r:id="rId9"/>
    <p:sldId id="274" r:id="rId10"/>
    <p:sldId id="284" r:id="rId11"/>
    <p:sldId id="281" r:id="rId12"/>
    <p:sldId id="283" r:id="rId13"/>
    <p:sldId id="282" r:id="rId14"/>
    <p:sldId id="285" r:id="rId15"/>
    <p:sldId id="286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04" autoAdjust="0"/>
    <p:restoredTop sz="84600" autoAdjust="0"/>
  </p:normalViewPr>
  <p:slideViewPr>
    <p:cSldViewPr>
      <p:cViewPr varScale="1">
        <p:scale>
          <a:sx n="115" d="100"/>
          <a:sy n="115" d="100"/>
        </p:scale>
        <p:origin x="12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03.10.2023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03.10.2023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foshenko2015.wixsite.com/mysit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099098"/>
            <a:ext cx="9097885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траектория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randjsc.com/wp-content/uploads/2016/12/Choosing-Care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8" y="2536732"/>
            <a:ext cx="5209452" cy="34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3"/>
          <p:cNvSpPr>
            <a:spLocks noGrp="1"/>
          </p:cNvSpPr>
          <p:nvPr>
            <p:ph sz="half" idx="1"/>
          </p:nvPr>
        </p:nvSpPr>
        <p:spPr>
          <a:xfrm>
            <a:off x="5524724" y="4569540"/>
            <a:ext cx="3571706" cy="144016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обществознания: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Фошенко Наталья Николаевна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798" y="2120920"/>
            <a:ext cx="9263318" cy="4737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учащихся:</a:t>
            </a:r>
          </a:p>
          <a:p>
            <a:pPr marL="0" indent="0">
              <a:buNone/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1.Международный творческий конкурс «Вот моя деревня, вот мой дом родной»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Фошенко Татьяна 9Б Диплом, 3 степени ЮНЕСКО Приказ № 452, от 03.12.2021 республика Татарстан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творческий конкурс «Вот моя деревня, вот мой дом родной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Ичетовкина Яна 7 В Диплом, лауреата ЮНЕСКО Приказ № 452, от 03.12.2021 республика Татарстан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творческий конкурс «Вот моя деревня, вот мой дом родной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Баркалова Софья 7 А Диплом, 3 степени ЮНЕСКО Приказ № 452, от 03.12.2021 республика Татарстан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фотографий, обучающихся ОУ «Доброта в объективе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Филозоп Софья 11 кл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Пр.  №1375/01-02 от 19.12.2021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интеллектуальная онлайн-  игра ( квиз) по профилактике вредных привычек в образовательной среде «Наш выбор» 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8 А класса Грамота 3 место Пр.  от 20.11.2021 № 1324/01-02 Управление образования и молодежной политики администрации городского округа города Воронежа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городская заочная конференция «Героев помним имена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Кабанов Глеб 11 а .; Клевцов Андрей 11 а ; Обухов Илья 11 а ; Шушков Антон  11 а Сертификат участника МБОУ СОШ № 94 им. Генерала Лизюкова А. И. Пр. № 1440/01-02 от  21.12.2021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исследовательских и инженерно – технических проектных работ «Цифровая трансформаци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я» Филозоп Софья 11 кл 1 место Пр  № 1355/01-02 Управление образования и молодежной политики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городской конкурс медиапроектов «Волшебный город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Панин Матвей 8а 2 место Пр  № 446/01-02 Управление образования и молодежной политики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Военно- патриотическая игра-квест «Малый Сатурн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учащиеся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кл: Маркина Настя, Христокян Александр, Иванов Егор Сертификат участия ПР  УОиМП от 17.01.2022  № 190/01-02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музейно- историческая онлайн- викторина «Три ордена Александра Невского ко дню всех российских орденов»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учащиеся 8 В    Благодарность за участие команде «Благодарные потомки» Пр №110 –од от 22.11.2021 МБУК ЦВПВ «Музей- диорама»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ребусов, загадок и кроссвордов по БДД,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Фошенко Таня 9б 1 место Пр 21.12.2021 «№1444/01-02 Управление образования и молодежной политики администрации городского округа города Воронежа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проведении   Международного телемоста с Гимназией г. Сморгонь Республика Беларусь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учащихся с докладом и презентацией   Лукина Алина, Филозоп Соня 11 кл Пр  ОУ» Гимназия им. И. С. Никитина» №228 от 10.11.2021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Синема-квиз «Война шагнула на большой экран», посвященный 75-летию в Великой Отечественной войне 1941-1945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Победители: Победитель Нассих Дунья, Олейник Алёна-11 кл Управление образования и молодежной политики администрации городского округа г Воронежа, Приказ УО иМП от 20.09.2021 №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1140/01-02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10"/>
          <a:stretch/>
        </p:blipFill>
        <p:spPr>
          <a:xfrm>
            <a:off x="0" y="0"/>
            <a:ext cx="9124033" cy="110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2" t="50993" r="9055" b="39263"/>
          <a:stretch/>
        </p:blipFill>
        <p:spPr>
          <a:xfrm>
            <a:off x="0" y="836712"/>
            <a:ext cx="916570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9252520" cy="471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 практическая конференция «Культурное наследие и современное общество»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 Арина 7 Б 1 место Пр №  18/01-од от 18.02.2022 МБОУ СОШ № 83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 - практическая конференция «От школьного проекта- к профессиональной карьере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Ковьяр Катя 10а Грамота и сертификат участника ЮНЕСКО Электронная публикация, Март 2022, Саратов, Исполнит. Директор «Ассоциированных школ ЮНЕСКО» Ларионова Н. Б.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научно-практический форум  «Проблемы гуманитарных наук и образования в современной России» 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гуманитарном факультете ВГПУ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11-23 апреля 2022 года Карибов Александр 10б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место +Сертификат участника ВГПУ, 16 апреля 2022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XXXVI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Конференция НАУ ВГУ 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Новохатько Иван 10 а Сертификат  участника ВГУ, 10 апреля 2022 Почетная грамота   Приказ  ректора ФГБОУ ВО ВГУ № 0264 от 11.04.2022 Е. Е. Чупандина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дистанционный конкурс «Россия- загадочная страна»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Верховцева Настя 11 кл. Министерство образования и науки Республики Хакасия. МБОУ «Гимназия» г. Черногорска, 2022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дистанционный конкурс «Россия- загадочная страна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Шипилов Никита 7 кл.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ЮНЕСКО Министерство образования и науки Республики Хакасия. МБОУ «Гимназия» г. Черногорска, 2022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дистанционный конкурс «Россия- загадочная страна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Васильева Таня 11 кл. Грамота –призер ЮНЕСКО Министерство образования и науки Республики Хакасия. МБОУ «Гимназия» г. Черногорска, 2022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дистанционный конкурс «Россия- загадочная страна»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Ишинова Арина 10 кл. Грамота –призер ЮНЕСКО Министерство образования и науки Республики Хакасия. МБОУ «Гимназия» г. Черногорска, 2022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экологический фестиваль детско- юношеского творчества «Белая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Береза»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степени Холодкова Вера , 7 кл, Лауреат 1 степени  Муратова Ирина, 7 кл,Заместитель Министра образования Омской области  Л. Н. Жукова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галерея научно-исследовательских, технических, творческих проектов учащихся «Наука. Техника. Творчество и Креатив (ВиНТТиК)» 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Филозоп Соня 2 место  ЮНЕСКО МАОУ «Академический лицей» г. Магнитогорск  Смушкевич Л. Н. 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детского рисунка имени Касима Аскаровича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Давлеткильдеева  (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посвященного Году культурного наследия народов России)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Савелий 7 класс -3 Место, Ишинова Арина  10 класс -3 Место ЮНЕСКО Министерство образования и науки республики Башкортостан, Г.Уфа, 2022г.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Благодарность   учащейся Лукиной Алине 11 класс за участие в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городской конференции «Я – гражданин России» среди учащихся ОУ ВГУ,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факультет, декан юр.фак. Ю. Н. Старилов 31.03.2022</a:t>
            </a:r>
          </a:p>
          <a:p>
            <a:pPr>
              <a:spcAft>
                <a:spcPts val="0"/>
              </a:spcAf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Сертификат участия Христокян А. 11 кл за активное участие в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исследовательских проектов «Холокост-память и предубеждение»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городского округа города Воронеж «Центр развития образования и молодежных проектов» Пр МКУ ЦРО иМП № 22-0 от 17.05.2022</a:t>
            </a:r>
          </a:p>
          <a:p>
            <a:pPr algn="just">
              <a:spcAft>
                <a:spcPts val="0"/>
              </a:spcAft>
            </a:pPr>
            <a:r>
              <a:rPr lang="ru-RU" sz="105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 </a:t>
            </a:r>
            <a:endParaRPr lang="ru-RU" sz="105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05"/>
          <a:stretch/>
        </p:blipFill>
        <p:spPr>
          <a:xfrm>
            <a:off x="0" y="0"/>
            <a:ext cx="9124033" cy="908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2" t="50993" r="9055" b="39263"/>
          <a:stretch/>
        </p:blipFill>
        <p:spPr>
          <a:xfrm>
            <a:off x="44225" y="836712"/>
            <a:ext cx="912147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8" t="65221" r="8817" b="19723"/>
          <a:stretch/>
        </p:blipFill>
        <p:spPr>
          <a:xfrm>
            <a:off x="0" y="908721"/>
            <a:ext cx="9124033" cy="201622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05"/>
          <a:stretch/>
        </p:blipFill>
        <p:spPr>
          <a:xfrm>
            <a:off x="0" y="0"/>
            <a:ext cx="9124033" cy="9087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2586389"/>
            <a:ext cx="3581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https://foshenko2015.wixsite.com/mysite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1362266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Протокол</a:t>
            </a:r>
            <a:r>
              <a:rPr lang="ru-RU" sz="1200" spc="-5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</a:t>
            </a:r>
            <a:r>
              <a:rPr lang="ru-RU" sz="1200" spc="-6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совета ОУ</a:t>
            </a:r>
            <a:r>
              <a:rPr lang="ru-RU" sz="1200" spc="-3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spc="-3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200" spc="-5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1200" spc="-23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08.06.2021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5942" y="1592120"/>
            <a:ext cx="460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интеллектуально - познавательных способностей учащихся через игровые технологии в урочной и внеурочной деятельности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2001" r="50786" b="71425"/>
          <a:stretch/>
        </p:blipFill>
        <p:spPr>
          <a:xfrm>
            <a:off x="0" y="2924944"/>
            <a:ext cx="9124033" cy="864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022" y="3753985"/>
            <a:ext cx="907501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и конференции: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1.Научная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статья.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«Дистанционное обучение в рамках информатизации современного образования в среднем и старшем».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образования, науки и молодежной политики Воронежской области.  Государственное Бюджетное учреждение Дополнительного профессионального Образования Воронежской области «Институт развития образования им. Н. Ф. Бунакова» ВЕСТНИК ВИРО ВЫПУСК ( Памяти Ю. А. Савинкова) Под ред. А. Ю. Митрофанова. Воронеж, 2022 УДК 37.0 БКК 74.04</a:t>
            </a:r>
          </a:p>
          <a:p>
            <a:pPr algn="just">
              <a:spcAft>
                <a:spcPts val="0"/>
              </a:spcAft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Свидетельство о публикации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№ 18 (02) 2022 Народный педагогический журнал Тема номера: Вызовы времени и инновации в системе образования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Авторы: Фошенко Н. Н и Бычуткина А. А. Статья: Внеурочная деятельность через призму инновационных технологий» Конспект внеурочного мероприятия «Вклад России в мировое культурное наследие ЮНЕСКО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Свидетельство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 публикации.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3.Сертификат участника круглого стола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Всероссийской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межшкольной языковой научно- практической конференции «Наука. Языки. Будущее»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посвященной Году науки и технологий в РФ статья «Непопулярность профессии учителя как одна из проблем современной системы образования» ЮНЕСКО Уфа, декабрь 2021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Сертификат участника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Всероссийской научно- практической конференции имени академика К. А. Валиева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тему: «Участие в конкурсах по истории и обществознанию как способ развития интеллектуально- познавательных способностей детей»г. Мамадешь, 2022 МБОУ «Лицей №2» им ак. К. А. Валиева.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5.Сертификат участия в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IX Всероссийской научно-  методической конференции «Современные технологии непрерывного обучения школа- вуз»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Сертификат участника Воронеж, ВГУИТ, от 19.03.2022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6.Сертификат участия в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научного круглого стола «Теория и методика обучения истории и обществознания» в рамках Всероссийского научно- практического форума «проблемы гуманитарных наук и образования в современной России» ВГПУ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 № 47-вд от 06.04.2022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/>
          </a:p>
          <a:p>
            <a:pPr algn="just"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 </a:t>
            </a:r>
            <a:endParaRPr lang="ru-RU" sz="14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4268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40200" r="14563" b="17801"/>
          <a:stretch/>
        </p:blipFill>
        <p:spPr>
          <a:xfrm>
            <a:off x="73051" y="1128694"/>
            <a:ext cx="8975979" cy="1939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8157" r="50786" b="69989"/>
          <a:stretch/>
        </p:blipFill>
        <p:spPr>
          <a:xfrm>
            <a:off x="-9521" y="877678"/>
            <a:ext cx="9141124" cy="247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721" y="1462361"/>
            <a:ext cx="6984776" cy="648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 профессионального мастерства  «Педагогический дуэт» (Фошенко Н.Н., Бычуткина А. А.) Протокол № 5 от 01.02.2022 г. Государственное бюджетное учреждение дополнительного профессионального образования Воронежской области «Институт развития образования имени Н.Ф. Бунакова»-2 место 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05"/>
          <a:stretch/>
        </p:blipFill>
        <p:spPr>
          <a:xfrm>
            <a:off x="0" y="0"/>
            <a:ext cx="9124033" cy="90872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895241"/>
              </p:ext>
            </p:extLst>
          </p:nvPr>
        </p:nvGraphicFramePr>
        <p:xfrm>
          <a:off x="129743" y="3067730"/>
          <a:ext cx="8906754" cy="3758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939">
                  <a:extLst>
                    <a:ext uri="{9D8B030D-6E8A-4147-A177-3AD203B41FA5}">
                      <a16:colId xmlns:a16="http://schemas.microsoft.com/office/drawing/2014/main" val="85235002"/>
                    </a:ext>
                  </a:extLst>
                </a:gridCol>
                <a:gridCol w="1373563">
                  <a:extLst>
                    <a:ext uri="{9D8B030D-6E8A-4147-A177-3AD203B41FA5}">
                      <a16:colId xmlns:a16="http://schemas.microsoft.com/office/drawing/2014/main" val="481245607"/>
                    </a:ext>
                  </a:extLst>
                </a:gridCol>
                <a:gridCol w="5496112">
                  <a:extLst>
                    <a:ext uri="{9D8B030D-6E8A-4147-A177-3AD203B41FA5}">
                      <a16:colId xmlns:a16="http://schemas.microsoft.com/office/drawing/2014/main" val="3462745029"/>
                    </a:ext>
                  </a:extLst>
                </a:gridCol>
                <a:gridCol w="1540140">
                  <a:extLst>
                    <a:ext uri="{9D8B030D-6E8A-4147-A177-3AD203B41FA5}">
                      <a16:colId xmlns:a16="http://schemas.microsoft.com/office/drawing/2014/main" val="396453976"/>
                    </a:ext>
                  </a:extLst>
                </a:gridCol>
              </a:tblGrid>
              <a:tr h="240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62747"/>
                  </a:ext>
                </a:extLst>
              </a:tr>
              <a:tr h="691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17.12.2021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Самоопределение подростков: на какие вопросы нужно найти ответы для осознания выбора будущего-Просвещение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226529"/>
                  </a:ext>
                </a:extLst>
              </a:tr>
              <a:tr h="691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20.12.2021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быть востребованным в современном мире профессий? Средства  развития и достижения метапредметных результатов школьников 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6905145"/>
                  </a:ext>
                </a:extLst>
              </a:tr>
              <a:tr h="4812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20.12.2021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рассказать подростку о благородстве и морально- нравственных ценнностях?-Просвещение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102057"/>
                  </a:ext>
                </a:extLst>
              </a:tr>
              <a:tr h="4812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17.02.2022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  и ОГЭ по  обществознанию: тематическая и структурная преемственность -Легион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042589"/>
                  </a:ext>
                </a:extLst>
              </a:tr>
              <a:tr h="6912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11.04.2022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по обществознанию на умение учащихся иллюстрировать примерами теоретические положения: ЕГЭ, ОГЭ, ВПР- Легион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492309"/>
                  </a:ext>
                </a:extLst>
              </a:tr>
              <a:tr h="4812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14.04.2022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Методический инструментарий конструирования задний по функциональной грамотности- Легион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12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05"/>
          <a:stretch/>
        </p:blipFill>
        <p:spPr>
          <a:xfrm>
            <a:off x="0" y="30410"/>
            <a:ext cx="9124033" cy="1166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44568" r="51187" b="17401"/>
          <a:stretch/>
        </p:blipFill>
        <p:spPr>
          <a:xfrm>
            <a:off x="19967" y="1139488"/>
            <a:ext cx="9124033" cy="51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26080" r="13710" b="13035"/>
          <a:stretch/>
        </p:blipFill>
        <p:spPr>
          <a:xfrm>
            <a:off x="20094" y="0"/>
            <a:ext cx="9123906" cy="6858000"/>
          </a:xfrm>
        </p:spPr>
      </p:pic>
    </p:spTree>
    <p:extLst>
      <p:ext uri="{BB962C8B-B14F-4D97-AF65-F5344CB8AC3E}">
        <p14:creationId xmlns:p14="http://schemas.microsoft.com/office/powerpoint/2010/main" val="31102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9185001" cy="1048666"/>
          </a:xfrm>
        </p:spPr>
        <p:txBody>
          <a:bodyPr>
            <a:noAutofit/>
          </a:bodyPr>
          <a:lstStyle/>
          <a:p>
            <a:pPr algn="r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получает высшее образование сегодня и прекращает учиться завтра, послезавтра становится необразованным.</a:t>
            </a:r>
            <a:b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Ньютон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Бейкер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502" y="1603922"/>
            <a:ext cx="9004498" cy="288032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 траектория профессионального развития </a:t>
            </a:r>
            <a:r>
              <a:rPr lang="ru-RU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sz="4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персональный путь педагога как субъекта непрерывного самосовершенствования личности и профессионала, обеспечивающий ему обогащение ценностно-смысловой сферы, повышение профессиональных компетентностей, развитие специальных профессионально-личностных качеств для оптимизации образовательного процесса в образовательном учреждении и полноценной самореализации в профессии.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80312" y="5085184"/>
            <a:ext cx="1696169" cy="177281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502" y="4135433"/>
            <a:ext cx="87386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адача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обучать, развивать и воспитывать.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обучаться и развиваться.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 индивидуальной траектории педагога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групповая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 индивидуальной траектории педагога: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1.профессиональное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(предмет преподавания);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2.психолого-педагогическое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(ориентированное на обучающихся и родителей);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3.психологическое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(имидж, общение, искусство влияния, лидерские качества и др.);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4.методическое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(педагогические технологии, формы, методы и приемы обучения);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правовое;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5.эстетическое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(гуманитарное);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6.информационно-компьютерные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7.охрана здоровья и т.д.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результаты: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1.повышение успеваемости и уровня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обученности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учащихся по предмету;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2.повышения мотивации к занятиям обучающихся;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3.разработка дидактических материалов, тестов;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4.выступления, мастер- класс, участие в РМО.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8" y="0"/>
            <a:ext cx="9138891" cy="661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организации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индивидуальной  траектории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самосовершенствования педагога: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1.Курсовая подготовка в институтах повышения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квалификации-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обмена опытом между коллегами.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2.Получение второго высшего образования или второй специальности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возможность выстраивать индивидуальную траекторию образования, т. к. структура большинства программ имеет модульный характер: одни обязательны для изучения, другие предполагают индивидуальный выбор.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3.Дистанционные курсы повышения квалификации, конференции, семинары, олимпиады и конкурсы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возможность пройти их в удобное для педагогов время; возможность выбора темы по интересующим и наиболее актуальным для конкретного педагога вопросам.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4.Индивидуальная работа по самообразованию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включает: научно-исследовательскую работу по определенной проблеме; изучение научно-методической и учебной литературы; участие в педагогических советах, методических объединениях; посещение уроков коллег, обмен мнениями по вопросам организации занятий, содержания обучения, методов преподавания; теоретическую разработку и практическую апробацию разных форм уроков, внеклассных мероприятий и учебных материалов.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5.Сетевые педагогические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сообщества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открытых, бесплатных и свободных электронных ресурсов; самостоятельное создание сетевого учебного содержания; освоение информационных концепций, знаний и навыков; наблюдение за деятельностью участников сообщества.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23495"/>
              </p:ext>
            </p:extLst>
          </p:nvPr>
        </p:nvGraphicFramePr>
        <p:xfrm>
          <a:off x="35496" y="0"/>
          <a:ext cx="9108504" cy="684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015">
                  <a:extLst>
                    <a:ext uri="{9D8B030D-6E8A-4147-A177-3AD203B41FA5}">
                      <a16:colId xmlns:a16="http://schemas.microsoft.com/office/drawing/2014/main" val="600038127"/>
                    </a:ext>
                  </a:extLst>
                </a:gridCol>
                <a:gridCol w="4572489">
                  <a:extLst>
                    <a:ext uri="{9D8B030D-6E8A-4147-A177-3AD203B41FA5}">
                      <a16:colId xmlns:a16="http://schemas.microsoft.com/office/drawing/2014/main" val="6678682"/>
                    </a:ext>
                  </a:extLst>
                </a:gridCol>
              </a:tblGrid>
              <a:tr h="5404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 и недостатки форм организации и индивидуальной  траектории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27" marR="36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77986"/>
                  </a:ext>
                </a:extLst>
              </a:tr>
              <a:tr h="26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</a:p>
                  </a:txBody>
                  <a:tcPr marL="36327" marR="36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</a:t>
                      </a:r>
                    </a:p>
                  </a:txBody>
                  <a:tcPr marL="36327" marR="36327" marT="0" marB="0"/>
                </a:tc>
                <a:extLst>
                  <a:ext uri="{0D108BD9-81ED-4DB2-BD59-A6C34878D82A}">
                    <a16:rowId xmlns:a16="http://schemas.microsoft.com/office/drawing/2014/main" val="3609305109"/>
                  </a:ext>
                </a:extLst>
              </a:tr>
              <a:tr h="260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Курсовая подготовка в институтах повышения квалификации</a:t>
                      </a:r>
                    </a:p>
                  </a:txBody>
                  <a:tcPr marL="36327" marR="36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347110"/>
                  </a:ext>
                </a:extLst>
              </a:tr>
              <a:tr h="193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1.Возможность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получения квалифицированной помощи от специалиста-преподавателя, а также возможность обмена опытом между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коллегами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27" marR="36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1.Время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– в учебный период, что влечет большие изменения в режиме работы всего учебного заведения;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2.Качество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лекционного материала, которое часто оставляет желать лучшего, т. к. нет серьезного изучения потребностей педагогов с учетом потенциала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слушателей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27" marR="36327" marT="0" marB="0"/>
                </a:tc>
                <a:extLst>
                  <a:ext uri="{0D108BD9-81ED-4DB2-BD59-A6C34878D82A}">
                    <a16:rowId xmlns:a16="http://schemas.microsoft.com/office/drawing/2014/main" val="904630971"/>
                  </a:ext>
                </a:extLst>
              </a:tr>
              <a:tr h="260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второго высшего образования или второй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27" marR="36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399234"/>
                  </a:ext>
                </a:extLst>
              </a:tr>
              <a:tr h="1658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1.Возможность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выстраивать индивидуальную траекторию образования, т. к. структура большинства программ имеет модульный характер: одни обязательны для изучения, другие предполагают индивидуальный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27" marR="36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1.Нехватка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педагогов свободного времени;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2.Дороговизна обучения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27" marR="36327" marT="0" marB="0"/>
                </a:tc>
                <a:extLst>
                  <a:ext uri="{0D108BD9-81ED-4DB2-BD59-A6C34878D82A}">
                    <a16:rowId xmlns:a16="http://schemas.microsoft.com/office/drawing/2014/main" val="1461351104"/>
                  </a:ext>
                </a:extLst>
              </a:tr>
              <a:tr h="5404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Дистанционные курсы повышения квалификации, конференции, семинары, олимпиады 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27" marR="36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16688"/>
                  </a:ext>
                </a:extLst>
              </a:tr>
              <a:tr h="1379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1.Возможность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пройти их в удобное для педагогов время;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2.Возможность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 темы по интересующим и наиболее актуальным для конкретного педагога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вопросам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27" marR="36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1.Чаще  всего дистанционные курсы, конференции, конкурсы 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проводятся на платной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27" marR="36327" marT="0" marB="0"/>
                </a:tc>
                <a:extLst>
                  <a:ext uri="{0D108BD9-81ED-4DB2-BD59-A6C34878D82A}">
                    <a16:rowId xmlns:a16="http://schemas.microsoft.com/office/drawing/2014/main" val="418781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1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413211"/>
              </p:ext>
            </p:extLst>
          </p:nvPr>
        </p:nvGraphicFramePr>
        <p:xfrm>
          <a:off x="10814" y="404665"/>
          <a:ext cx="9144000" cy="5004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1511">
                  <a:extLst>
                    <a:ext uri="{9D8B030D-6E8A-4147-A177-3AD203B41FA5}">
                      <a16:colId xmlns:a16="http://schemas.microsoft.com/office/drawing/2014/main" val="600038127"/>
                    </a:ext>
                  </a:extLst>
                </a:gridCol>
                <a:gridCol w="4572489">
                  <a:extLst>
                    <a:ext uri="{9D8B030D-6E8A-4147-A177-3AD203B41FA5}">
                      <a16:colId xmlns:a16="http://schemas.microsoft.com/office/drawing/2014/main" val="6678682"/>
                    </a:ext>
                  </a:extLst>
                </a:gridCol>
              </a:tblGrid>
              <a:tr h="351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 и недостатки форм организации и индивидуальной  траектории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27" marR="36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77986"/>
                  </a:ext>
                </a:extLst>
              </a:tr>
              <a:tr h="351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</a:p>
                  </a:txBody>
                  <a:tcPr marL="36327" marR="36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</a:t>
                      </a:r>
                    </a:p>
                  </a:txBody>
                  <a:tcPr marL="36327" marR="36327" marT="0" marB="0"/>
                </a:tc>
                <a:extLst>
                  <a:ext uri="{0D108BD9-81ED-4DB2-BD59-A6C34878D82A}">
                    <a16:rowId xmlns:a16="http://schemas.microsoft.com/office/drawing/2014/main" val="3609305109"/>
                  </a:ext>
                </a:extLst>
              </a:tr>
              <a:tr h="351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 работа по самообразованию</a:t>
                      </a:r>
                    </a:p>
                  </a:txBody>
                  <a:tcPr marL="36327" marR="36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8758"/>
                  </a:ext>
                </a:extLst>
              </a:tr>
              <a:tr h="13858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 в себя: научно-исследовательскую работу по определенной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посещение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библиотек, изучение научно-методической и учебной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литературы;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педагогических советах, научно-методических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объединениях; посещение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уроков коллег, обмен мнениями по вопросам организации занятий, содержания обучения, методов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преподавания; теоретическую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разработку и практическую апробацию разных форм уроков, внеклассных мероприятий и учебных материалов</a:t>
                      </a:r>
                    </a:p>
                  </a:txBody>
                  <a:tcPr marL="36327" marR="36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61878"/>
                  </a:ext>
                </a:extLst>
              </a:tr>
              <a:tr h="27667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Сетевые педагогические сообщества</a:t>
                      </a:r>
                    </a:p>
                  </a:txBody>
                  <a:tcPr marL="36327" marR="363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436622"/>
                  </a:ext>
                </a:extLst>
              </a:tr>
              <a:tr h="2108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1.Обмен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опытом осуществляется между педагогами-практиками;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2.Методическая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является персональной и адресной;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3.Попросить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получить консультацию можно в удобное для педагога время.</a:t>
                      </a:r>
                    </a:p>
                  </a:txBody>
                  <a:tcPr marL="36327" marR="36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27" marR="36327" marT="0" marB="0"/>
                </a:tc>
                <a:extLst>
                  <a:ext uri="{0D108BD9-81ED-4DB2-BD59-A6C34878D82A}">
                    <a16:rowId xmlns:a16="http://schemas.microsoft.com/office/drawing/2014/main" val="350127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1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3"/>
          <a:stretch/>
        </p:blipFill>
        <p:spPr>
          <a:xfrm>
            <a:off x="9983" y="-1"/>
            <a:ext cx="9124033" cy="2348881"/>
          </a:xfrm>
          <a:prstGeom prst="rect">
            <a:avLst/>
          </a:prstGeom>
        </p:spPr>
      </p:pic>
      <p:pic>
        <p:nvPicPr>
          <p:cNvPr id="3074" name="Picture 2" descr="https://1sept.ru/img/firm-style/logo_p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2" y="2348880"/>
            <a:ext cx="3659858" cy="9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poisk.com/images/Zurnali/Kl-ruk1-2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5" y="3207081"/>
            <a:ext cx="3018790" cy="363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8" y="2394736"/>
            <a:ext cx="2892632" cy="4581129"/>
          </a:xfrm>
          <a:prstGeom prst="rect">
            <a:avLst/>
          </a:prstGeom>
        </p:spPr>
      </p:pic>
      <p:pic>
        <p:nvPicPr>
          <p:cNvPr id="3084" name="Picture 12" descr="http://xn--80aj3aega.xn--p1ai/media/covers/prepodavanie-istorii-i-obschestvoznaniya-v-shkole-/2021/160460/205-282/co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68" y="2394736"/>
            <a:ext cx="3011050" cy="44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10"/>
          <a:stretch/>
        </p:blipFill>
        <p:spPr>
          <a:xfrm>
            <a:off x="19967" y="20354"/>
            <a:ext cx="9124033" cy="110439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3" b="15048"/>
          <a:stretch/>
        </p:blipFill>
        <p:spPr>
          <a:xfrm>
            <a:off x="0" y="1107657"/>
            <a:ext cx="9124033" cy="22490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5900" r="3796" b="11151"/>
          <a:stretch/>
        </p:blipFill>
        <p:spPr>
          <a:xfrm>
            <a:off x="6857118" y="3688463"/>
            <a:ext cx="2286882" cy="31695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67" y="3695960"/>
            <a:ext cx="661126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Курсы: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1.Удостоверение о повышении квалификации по программе: «Финансовая грамотность в истории» 24 ч Москва № 06939-2021-У-РАНХиГС -114 от 07.12.2021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Удостоверение о повышении квалификации по программе: Диагностика и коррекция основных видов отклоняющегося поведения детей и подростков»72 ч.  Автономная некоммерческая организация дополнительного образования «Академия непрерывного образования», город Воронеж 362416457961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3878 от 20.04.2022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Теоретические и практические механизмы преподавания курса «Основы духовно- нравственной культуры народов России» в соответствии с ФГОС ООО» Удостоверение о повышении квалификации. Автономная некоммерческая организация дополнительного образования «Академия непрерывного образования», город Воронеж.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3536 от 15.11.2021Удостоверение 362415164902</a:t>
            </a:r>
          </a:p>
          <a:p>
            <a:pPr algn="just">
              <a:spcAft>
                <a:spcPts val="0"/>
              </a:spcAft>
            </a:pP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 </a:t>
            </a:r>
            <a:endParaRPr lang="ru-RU" sz="12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44" b="10064"/>
          <a:stretch/>
        </p:blipFill>
        <p:spPr>
          <a:xfrm>
            <a:off x="19967" y="3373755"/>
            <a:ext cx="9124033" cy="2880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5776" y="13407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«Нравственное воспитание обучающихся на уроках истории и обществознания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7"/>
          <a:stretch/>
        </p:blipFill>
        <p:spPr>
          <a:xfrm>
            <a:off x="9983" y="1094521"/>
            <a:ext cx="9124033" cy="547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4288" y="1196752"/>
            <a:ext cx="1969728" cy="4868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ОУ № 155 от 30.08.2021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10"/>
          <a:stretch/>
        </p:blipFill>
        <p:spPr>
          <a:xfrm>
            <a:off x="0" y="0"/>
            <a:ext cx="9124033" cy="11043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2" t="33126" r="9055" b="48702"/>
          <a:stretch/>
        </p:blipFill>
        <p:spPr>
          <a:xfrm>
            <a:off x="107504" y="1660093"/>
            <a:ext cx="9026511" cy="2416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2" t="60195" r="9055" b="34675"/>
          <a:stretch/>
        </p:blipFill>
        <p:spPr>
          <a:xfrm>
            <a:off x="107504" y="4077073"/>
            <a:ext cx="9036496" cy="6823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755573"/>
            <a:ext cx="9152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декады Мужества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проведено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мероприятие, посвященное Дню Героев Отечества для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09.12.2020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как в 2021-2022 учебном году были введены ограничения по проведению массовых мероприятий, поэтому данная работа проводилась по классам. 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Расширение знаний учеников о героических страницах истории нашего Отечества и воспитание патриотизма, гражданственности, чувства гордости и уважения к историческому прошлому Родины.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подобной работы, учащиеся расширили свои знания о празднике Героев Отечества, испытывая чувства гордости за славные подвиги лучших граждан во имя Отечества.                                    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Мужества был проведен для учащихся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79-й годовщине освобождения Воронежа от немецко-фашистскими захватчиков (19.01.2022)</a:t>
            </a:r>
            <a:endParaRPr lang="ru-RU" sz="1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78de0d1cd954d3e63ee5db6ecd4c4459ff5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2314</Words>
  <Application>Microsoft Office PowerPoint</Application>
  <PresentationFormat>Экран (4:3)</PresentationFormat>
  <Paragraphs>151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SimSun</vt:lpstr>
      <vt:lpstr>Arial</vt:lpstr>
      <vt:lpstr>Calibri</vt:lpstr>
      <vt:lpstr>Mangal</vt:lpstr>
      <vt:lpstr>Times New Roman</vt:lpstr>
      <vt:lpstr>Тема Office</vt:lpstr>
      <vt:lpstr>Презентация PowerPoint</vt:lpstr>
      <vt:lpstr>Человек, который получает высшее образование сегодня и прекращает учиться завтра, послезавтра становится необразованным. Ньютон Бейкер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абстракция</dc:title>
  <dc:creator>obstinate</dc:creator>
  <dc:description>Шаблон презентации с сайта https://presentation-creation.ru/</dc:description>
  <cp:lastModifiedBy>Пользователь Windows</cp:lastModifiedBy>
  <cp:revision>816</cp:revision>
  <dcterms:created xsi:type="dcterms:W3CDTF">2018-02-25T09:09:03Z</dcterms:created>
  <dcterms:modified xsi:type="dcterms:W3CDTF">2023-10-03T17:33:48Z</dcterms:modified>
</cp:coreProperties>
</file>