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8" r:id="rId3"/>
    <p:sldId id="259" r:id="rId4"/>
    <p:sldId id="273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67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6B04E-4FA2-47AD-AF37-AB01823328BA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0941-D452-47BC-A5C8-57B4CF9CC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8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301208"/>
            <a:ext cx="4868027" cy="86551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 : Каракчиева </a:t>
            </a:r>
            <a:r>
              <a:rPr lang="ru-RU" dirty="0"/>
              <a:t>Т</a:t>
            </a:r>
            <a:r>
              <a:rPr lang="ru-RU" dirty="0" smtClean="0"/>
              <a:t>атьяна Владимировна</a:t>
            </a:r>
          </a:p>
          <a:p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smtClean="0"/>
              <a:t>Сыктывкар 2023г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5440664" cy="4320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природного материала в играх с детьми раннего возраста с ОВЗ в Монтессори педагогике.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91550" cy="64807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Волшебный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мешочек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908720"/>
            <a:ext cx="8595360" cy="4608512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рекрасная 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игра для развития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тактильной	   чувствительности с 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природными материалами.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Сложите в 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закрытый мешочек жёлуди, каштаны, шишки, орешки. Предложите ребёнку вытащить один предмет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назвать, рассказать его характеристики.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37036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6244">
            <a:off x="5201655" y="3201539"/>
            <a:ext cx="3962203" cy="297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94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Коллекционирование природных материалов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 с ребёнком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свою коллекцию природных сокровищ. Различные шишки, жёлуди, сухие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ягоды, камешки, ракушки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сложить в специально предназначенную коробочку.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рассматривать и перебирать их.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4368879" cy="3280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54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44247" cy="6081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Творчество c природными материалами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836712"/>
            <a:ext cx="5580111" cy="57606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Этот вид работы особенно широко известен, используется и в традиционной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педагогике Монтессори.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могут быть поделки, лепка, коллажи, рисование на природных материалах или выкладывание узоров.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Поделки.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желудей, шишек или ракушек.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Лепка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лепке тоже можно использовать природные материалы. Малышам можно предложить прикреплять различные материалы к шарикам или лепёшкам из пластилина.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Можно попробовать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использовать вместо пластилина солёное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тесто.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Коллажи.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 очень любят приклеивать сухие листья и цветы к бумаге (можно сделать открытки, коллаж на ватмане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Рисунками на бумаге можно дополнить приклеенные цветы или листья.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Рисование на природных материалах.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Детям очень полезно применять разнообразные виды творческой деятельности. Поэтому важно показывать разные варианты рисования: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например рисовать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листьях, камнях, раскрашивать шишки или ракушки.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724" y="1208655"/>
            <a:ext cx="3428352" cy="2828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4031" y="4511264"/>
            <a:ext cx="2242481" cy="223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67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r>
              <a:rPr lang="ru-RU" dirty="0" smtClean="0"/>
              <a:t>Игры на сопоставление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908720"/>
            <a:ext cx="4801736" cy="5327488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1350"/>
              </a:spcAft>
              <a:buSzPts val="1000"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Возьмите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листья известных вам деревьев, засушите их с ребёнком и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заламинируйте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или положите в файл. Возьмите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листочек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 введите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его название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трёхступенчатым уроком. Так постепенно вводите названия разных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растений.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Когда ребёнок уже знает некоторые названия, предложите ему подобрать карточки к листьям. Для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усложнения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можно сделать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карты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где будет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нарисован контур растения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endParaRPr lang="ru-RU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9044" y="1556059"/>
            <a:ext cx="5109157" cy="383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61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Игры с водой</a:t>
            </a:r>
            <a:r>
              <a:rPr lang="ru-RU" dirty="0">
                <a:solidFill>
                  <a:srgbClr val="181818"/>
                </a:solidFill>
                <a:latin typeface="Times New Roman"/>
                <a:ea typeface="Times New Roman"/>
              </a:rPr>
              <a:t> 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836712"/>
            <a:ext cx="8595360" cy="2016224"/>
          </a:xfrm>
        </p:spPr>
        <p:txBody>
          <a:bodyPr>
            <a:normAutofit fontScale="92500"/>
          </a:bodyPr>
          <a:lstStyle/>
          <a:p>
            <a:pPr indent="0" algn="just">
              <a:buNone/>
            </a:pP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Малыши переливают воду из сосуда в сосуд,  моют игрушки, проделывают несложные </a:t>
            </a: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опыты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узнают, какие предметы тонут, а какие  - плавают. </a:t>
            </a: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Вода может быть теплой или холодной. В 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ходе таких игр малыши подводятся к пониманию того, что вода </a:t>
            </a: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имеет различные свойства и качества.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96952"/>
            <a:ext cx="4752528" cy="3564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72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Игры</a:t>
            </a:r>
            <a:r>
              <a:rPr lang="ru-RU" dirty="0" smtClean="0"/>
              <a:t> </a:t>
            </a:r>
            <a:r>
              <a:rPr lang="ru-RU" b="1" dirty="0" smtClean="0"/>
              <a:t>с песком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В играх 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</a:rPr>
              <a:t>с песком происходит обучение детей разнообразным действиям, обогащающим сенсорный опыт детей: набирать в формочки </a:t>
            </a: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и 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</a:rPr>
              <a:t>изготавливать из него </a:t>
            </a: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фигуры, пересыпать, копаться в поисках </a:t>
            </a: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сокровищ. </a:t>
            </a: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В 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</a:rPr>
              <a:t>ходе игр у детей формируются </a:t>
            </a:r>
            <a:endParaRPr lang="ru-RU" sz="2400" dirty="0" smtClean="0">
              <a:solidFill>
                <a:srgbClr val="181818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представления о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приемах преобразования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песка, снимается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эмоциональное 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напряжение.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09828"/>
            <a:ext cx="4872074" cy="3287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36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Сенсорные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коробочки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ети </a:t>
            </a:r>
            <a:r>
              <a:rPr lang="ru-RU" dirty="0">
                <a:solidFill>
                  <a:schemeClr val="tx1"/>
                </a:solidFill>
              </a:rPr>
              <a:t>очень любят заниматься </a:t>
            </a:r>
            <a:r>
              <a:rPr lang="ru-RU" dirty="0" smtClean="0">
                <a:solidFill>
                  <a:schemeClr val="tx1"/>
                </a:solidFill>
              </a:rPr>
              <a:t>в сенсорных коробочках с природным материалом: </a:t>
            </a:r>
            <a:r>
              <a:rPr lang="ru-RU" dirty="0">
                <a:solidFill>
                  <a:schemeClr val="tx1"/>
                </a:solidFill>
              </a:rPr>
              <a:t>песок</a:t>
            </a:r>
            <a:r>
              <a:rPr lang="ru-RU" dirty="0" smtClean="0">
                <a:solidFill>
                  <a:schemeClr val="tx1"/>
                </a:solidFill>
              </a:rPr>
              <a:t>, сухая трава, </a:t>
            </a:r>
            <a:r>
              <a:rPr lang="ru-RU" dirty="0">
                <a:solidFill>
                  <a:schemeClr val="tx1"/>
                </a:solidFill>
              </a:rPr>
              <a:t>крупы </a:t>
            </a:r>
            <a:r>
              <a:rPr lang="ru-RU" dirty="0" smtClean="0">
                <a:solidFill>
                  <a:schemeClr val="tx1"/>
                </a:solidFill>
              </a:rPr>
              <a:t>и др., </a:t>
            </a:r>
            <a:r>
              <a:rPr lang="ru-RU" dirty="0">
                <a:solidFill>
                  <a:schemeClr val="tx1"/>
                </a:solidFill>
              </a:rPr>
              <a:t>при желании дополненные </a:t>
            </a:r>
            <a:r>
              <a:rPr lang="ru-RU" dirty="0" smtClean="0">
                <a:solidFill>
                  <a:schemeClr val="tx1"/>
                </a:solidFill>
              </a:rPr>
              <a:t>различными мелкими фигурками - игрушками.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4866">
            <a:off x="4670949" y="2950285"/>
            <a:ext cx="3979540" cy="3173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302">
            <a:off x="534955" y="3127605"/>
            <a:ext cx="3384461" cy="2866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18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681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Дидактические игры с использованием природных материалов.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124744"/>
            <a:ext cx="4585712" cy="29375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Найди такой же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Угадай по запаху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Угадай по вкусу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Игры на развитие ЭМП: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Один - много»,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Столько сколько»,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Угощение» и т.д.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Кто, где </a:t>
            </a:r>
            <a:r>
              <a:rPr lang="ru-RU" dirty="0" smtClean="0">
                <a:solidFill>
                  <a:schemeClr val="tx1"/>
                </a:solidFill>
              </a:rPr>
              <a:t>живет?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4596003" cy="3447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1393" y="4006542"/>
            <a:ext cx="2624830" cy="2736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17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595360" cy="5544616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играх с природным материалом малыш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чувствует себя комфортно.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песком, водой, снегом, приносящие ребенку внутренний покой и радость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Основным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мотивом игры в этом возрасте является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процесс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игры, который полон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свободы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независимости,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простором для бесконечного экспериментирования. Поэтому природный материал можно успешно использовать для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знакомства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формами, цветом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фактурой предметов, развития мелкой моторики и речи. С помощью игр с природным материалом осуществляется развитие памяти, внимания, восприятия и речи.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природного материала в играх закладывает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фундамент для расширения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сенсорного опыта детей с ОВЗ.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Сенсорное развитие в раннем возрасте.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lnSpc>
                <a:spcPts val="1575"/>
              </a:lnSpc>
              <a:buNone/>
            </a:pPr>
            <a:endParaRPr lang="ru-RU" sz="28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just">
              <a:lnSpc>
                <a:spcPts val="1575"/>
              </a:lnSpc>
              <a:buNone/>
            </a:pPr>
            <a:endParaRPr lang="ru-RU" sz="2800" dirty="0">
              <a:solidFill>
                <a:srgbClr val="181818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3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Ранний возраст – </a:t>
            </a:r>
            <a:r>
              <a:rPr lang="ru-RU" sz="23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период активного сенсорного развития ребенка, который представляет собой процесс освоения всего многообразия свойств предметов и явлений окружающего мира через ощущения и </a:t>
            </a:r>
            <a:r>
              <a:rPr lang="ru-RU" sz="23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восприятия.</a:t>
            </a:r>
            <a:endParaRPr lang="ru-RU" sz="23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3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Специфика </a:t>
            </a:r>
            <a:r>
              <a:rPr lang="ru-RU" sz="23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сенсорного развития детей заключается в тесной связи с головным мозгом, который является движущей силой развития и активно развивается в  этот период.   Особенно активно развиваются анализаторные системы – слух, зрение, обоняние, осязание и вкусовые </a:t>
            </a:r>
            <a:r>
              <a:rPr lang="ru-RU" sz="23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ощущения.</a:t>
            </a:r>
            <a:endParaRPr lang="ru-RU" sz="23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3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Показателями </a:t>
            </a:r>
            <a:r>
              <a:rPr lang="ru-RU" sz="23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сенсорного развития </a:t>
            </a:r>
            <a:r>
              <a:rPr lang="ru-RU" sz="23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раннем возрасте  является </a:t>
            </a:r>
            <a:r>
              <a:rPr lang="ru-RU" sz="23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полноценного восприятия основных свойств и качеств предметов и явлений: </a:t>
            </a:r>
            <a:r>
              <a:rPr lang="ru-RU" sz="23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цвета, </a:t>
            </a:r>
            <a:r>
              <a:rPr lang="ru-RU" sz="23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простейшие геометрические формы, размеры, фактуры предметов,  основные вкусовые и тактильные качества.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r>
              <a:rPr lang="ru-RU" dirty="0" smtClean="0"/>
              <a:t>Особенности восприятия у детей с ОВЗ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052736"/>
            <a:ext cx="8595360" cy="5183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чувственной основой познания, поэтому его развитие служит условием для полноценного формирования психических процессов, различных видов деятельности, в том числе и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 ощущения и восприятия формируются замедленно и с большим количеством особенностей и недостатков. Наблюдается замедленная ограниченная восприимчивость и неравномерность развития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направлении должна стать составной частью обучения детей с ОВЗ. Целью работы является выявление наиболее эффективных путей, методов для развития </a:t>
            </a:r>
            <a:r>
              <a:rPr lang="ru-RU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ощущений и восприятия.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0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16632"/>
            <a:ext cx="8591550" cy="3672408"/>
          </a:xfrm>
        </p:spPr>
        <p:txBody>
          <a:bodyPr>
            <a:normAutofit fontScale="90000"/>
          </a:bodyPr>
          <a:lstStyle/>
          <a:p>
            <a:pPr marL="171450" lvl="0" indent="-173736" algn="just">
              <a:spcBef>
                <a:spcPts val="600"/>
              </a:spcBef>
            </a:pPr>
            <a:r>
              <a:rPr lang="ru-RU" sz="2200" spc="30" dirty="0">
                <a:solidFill>
                  <a:srgbClr val="333333"/>
                </a:solidFill>
                <a:latin typeface="arial"/>
                <a:cs typeface="Tahoma" pitchFamily="34" charset="0"/>
              </a:rPr>
              <a:t/>
            </a:r>
            <a:br>
              <a:rPr lang="ru-RU" sz="2200" spc="30" dirty="0">
                <a:solidFill>
                  <a:srgbClr val="333333"/>
                </a:solidFill>
                <a:latin typeface="arial"/>
                <a:cs typeface="Tahoma" pitchFamily="34" charset="0"/>
              </a:rPr>
            </a:br>
            <a:r>
              <a:rPr lang="ru-RU" sz="2700" dirty="0" smtClean="0">
                <a:solidFill>
                  <a:srgbClr val="333333"/>
                </a:solidFill>
                <a:latin typeface="arial"/>
              </a:rPr>
              <a:t>Монтессори выделила </a:t>
            </a:r>
            <a:r>
              <a:rPr lang="ru-RU" sz="2700" dirty="0" err="1" smtClean="0">
                <a:solidFill>
                  <a:srgbClr val="333333"/>
                </a:solidFill>
                <a:latin typeface="arial"/>
              </a:rPr>
              <a:t>сензитивные</a:t>
            </a:r>
            <a:r>
              <a:rPr lang="ru-RU" sz="270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700" dirty="0">
                <a:solidFill>
                  <a:srgbClr val="333333"/>
                </a:solidFill>
                <a:latin typeface="arial"/>
              </a:rPr>
              <a:t>периоды как возрастные периоды особой чувствительности к воздействиям определенных предметов, явлений и условий действительности, которые связаны с определенной стадией развития коры головного мозга, которая актуальна на данном возрастном </a:t>
            </a:r>
            <a:r>
              <a:rPr lang="ru-RU" sz="2700" dirty="0" smtClean="0">
                <a:solidFill>
                  <a:srgbClr val="333333"/>
                </a:solidFill>
                <a:latin typeface="arial"/>
              </a:rPr>
              <a:t>этапе. </a:t>
            </a:r>
            <a:r>
              <a:rPr lang="ru-RU" sz="2700" dirty="0" err="1">
                <a:solidFill>
                  <a:srgbClr val="333333"/>
                </a:solidFill>
                <a:latin typeface="arial"/>
              </a:rPr>
              <a:t>Т.о</a:t>
            </a:r>
            <a:r>
              <a:rPr lang="ru-RU" sz="2700" dirty="0">
                <a:solidFill>
                  <a:srgbClr val="333333"/>
                </a:solidFill>
                <a:latin typeface="arial"/>
              </a:rPr>
              <a:t>., естественным путем создаются благоприятные условия для успешного освоения ребенком окружающего мира и адаптации в нем. 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3717032"/>
            <a:ext cx="8595360" cy="2880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>
              <a:solidFill>
                <a:srgbClr val="333333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333333"/>
                </a:solidFill>
                <a:latin typeface="arial"/>
              </a:rPr>
              <a:t>сензитивный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период развития речи (0-6 лет);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333333"/>
                </a:solidFill>
                <a:latin typeface="arial"/>
              </a:rPr>
              <a:t>сензитивный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период восприятия порядка (0-3);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333333"/>
                </a:solidFill>
                <a:latin typeface="arial"/>
              </a:rPr>
              <a:t>сензитивный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период сенсорного развития (0-около 5,5);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333333"/>
                </a:solidFill>
                <a:latin typeface="arial"/>
              </a:rPr>
              <a:t>сензитивный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период восприятия маленьких предметов (1,5-2,5);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333333"/>
                </a:solidFill>
                <a:latin typeface="arial"/>
              </a:rPr>
              <a:t>сензитивный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период развития движений и действий (0-6);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333333"/>
                </a:solidFill>
                <a:latin typeface="arial"/>
              </a:rPr>
              <a:t>сензитивный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период развития социальных навыков (2,5-6).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4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591550" cy="204827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</a:rPr>
              <a:t>Игры с природным материалом – снегом, песком, глиной, водой, травой, палочкой, ракушками, шишками, </a:t>
            </a: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листьями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</a:rPr>
              <a:t>, корнями растений, </a:t>
            </a:r>
            <a:r>
              <a:rPr lang="ru-RU" sz="2400" dirty="0" err="1">
                <a:solidFill>
                  <a:srgbClr val="181818"/>
                </a:solidFill>
                <a:latin typeface="Times New Roman"/>
                <a:ea typeface="Times New Roman"/>
              </a:rPr>
              <a:t>мохом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</a:rPr>
              <a:t>, корой и т.д. являются </a:t>
            </a: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средством 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</a:rPr>
              <a:t>формирования важных </a:t>
            </a: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тактильных, слуховых, 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</a:rPr>
              <a:t>зрительных </a:t>
            </a: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и вкусовых ощущений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</a:rPr>
              <a:t>,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95360" cy="41044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Вся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педагогика М. Монтессори, дидактические материалы, организация среды и занятий подчинены одной цели - развитию органов чувств. По мнению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Монтессори,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данному развитию способствует постоянное повторение упражнений, которые направлены не столько на изучение цветов, форм, величин и других свойств и качеств исследуемых предметов, сколько на утончение своих чувств, которые упражнялись с помощью концентрации внимания, сравнения и суждения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sz="2400" dirty="0" smtClean="0"/>
              <a:t>Природные </a:t>
            </a:r>
            <a:r>
              <a:rPr lang="ru-RU" sz="2400" dirty="0"/>
              <a:t>материалы широко используются в </a:t>
            </a:r>
            <a:r>
              <a:rPr lang="ru-RU" sz="2400" dirty="0" smtClean="0"/>
              <a:t>Монтессори педагогике. </a:t>
            </a:r>
            <a:r>
              <a:rPr lang="ru-RU" sz="2400" dirty="0"/>
              <a:t>Это наиболее </a:t>
            </a:r>
            <a:r>
              <a:rPr lang="ru-RU" sz="2400" dirty="0" err="1"/>
              <a:t>экологичные</a:t>
            </a:r>
            <a:r>
              <a:rPr lang="ru-RU" sz="2400" dirty="0"/>
              <a:t> материалы, которые </a:t>
            </a:r>
            <a:r>
              <a:rPr lang="ru-RU" sz="2400" dirty="0" smtClean="0"/>
              <a:t>можно принести </a:t>
            </a:r>
            <a:r>
              <a:rPr lang="ru-RU" sz="2400" dirty="0"/>
              <a:t>в </a:t>
            </a:r>
            <a:r>
              <a:rPr lang="ru-RU" sz="2400" dirty="0" smtClean="0"/>
              <a:t>группу или </a:t>
            </a:r>
            <a:r>
              <a:rPr lang="ru-RU" sz="2400" dirty="0"/>
              <a:t>домой </a:t>
            </a:r>
            <a:r>
              <a:rPr lang="ru-RU" sz="2400" dirty="0" smtClean="0"/>
              <a:t> и </a:t>
            </a:r>
            <a:r>
              <a:rPr lang="ru-RU" sz="2400" dirty="0"/>
              <a:t>широко использовать для игр, </a:t>
            </a:r>
            <a:r>
              <a:rPr lang="ru-RU" sz="2400" dirty="0" smtClean="0"/>
              <a:t>обучения и творчества детей.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30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/>
              <a:t>П</a:t>
            </a:r>
            <a:r>
              <a:rPr lang="ru-RU" sz="3100" b="1" dirty="0" smtClean="0"/>
              <a:t>ольза </a:t>
            </a:r>
            <a:r>
              <a:rPr lang="ru-RU" sz="3100" b="1" dirty="0"/>
              <a:t>взаимодействия </a:t>
            </a:r>
            <a:r>
              <a:rPr lang="ru-RU" sz="3100" b="1" dirty="0" smtClean="0"/>
              <a:t>с </a:t>
            </a:r>
            <a:r>
              <a:rPr lang="ru-RU" sz="3100" b="1" dirty="0"/>
              <a:t>природными материалами: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124744"/>
            <a:ext cx="8595360" cy="5111464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 err="1" smtClean="0">
                <a:solidFill>
                  <a:schemeClr val="tx1"/>
                </a:solidFill>
              </a:rPr>
              <a:t>Экологичность</a:t>
            </a:r>
            <a:r>
              <a:rPr lang="ru-RU" b="1" dirty="0">
                <a:solidFill>
                  <a:schemeClr val="tx1"/>
                </a:solidFill>
              </a:rPr>
              <a:t>, безопасность (</a:t>
            </a:r>
            <a:r>
              <a:rPr lang="ru-RU" b="1" dirty="0" err="1">
                <a:solidFill>
                  <a:schemeClr val="tx1"/>
                </a:solidFill>
              </a:rPr>
              <a:t>нетоксичность</a:t>
            </a:r>
            <a:r>
              <a:rPr lang="ru-RU" b="1" dirty="0">
                <a:solidFill>
                  <a:schemeClr val="tx1"/>
                </a:solidFill>
              </a:rPr>
              <a:t>) материалов.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Развитие различных органов чувств: природные материалы довольно часто имеют яркий внешний вид, запах, необычную поверхность, издают звуки: шум в ракушке, стук ядра ореха об стенки.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Развитие мелкой моторики.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Неповторимость каждого природного объекта (развивает живое восприятие мира).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Развитие фантазии, творческого начала, нестандартного мышления.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Ощущение природной гармонии.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Познание окружающего мира, его законов, механизмов (происходит развитие исследовательских навыков).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Развитие таких качеств, как бережность и забота об окружающем </a:t>
            </a:r>
            <a:r>
              <a:rPr lang="ru-RU" b="1" dirty="0" smtClean="0">
                <a:solidFill>
                  <a:schemeClr val="tx1"/>
                </a:solidFill>
              </a:rPr>
              <a:t>мире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1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Задачи: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836712"/>
            <a:ext cx="8595360" cy="5399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Развивать зрительное</a:t>
            </a:r>
            <a:r>
              <a:rPr lang="ru-RU" dirty="0"/>
              <a:t>, тактильное и слуховое </a:t>
            </a:r>
            <a:r>
              <a:rPr lang="ru-RU" dirty="0" smtClean="0"/>
              <a:t>восприятие</a:t>
            </a:r>
            <a:r>
              <a:rPr lang="ru-RU" b="1" dirty="0"/>
              <a:t>;</a:t>
            </a:r>
            <a:endParaRPr lang="ru-RU" dirty="0"/>
          </a:p>
          <a:p>
            <a:r>
              <a:rPr lang="ru-RU" dirty="0"/>
              <a:t>Развивать координацию и точность движений руки и глаза, гибкость рук, ритмичность;</a:t>
            </a:r>
          </a:p>
          <a:p>
            <a:r>
              <a:rPr lang="ru-RU" dirty="0"/>
              <a:t>Развивать мелкую моторику пальцев, кистей рук;</a:t>
            </a:r>
          </a:p>
          <a:p>
            <a:r>
              <a:rPr lang="ru-RU" dirty="0"/>
              <a:t>Укрепить общую двигательную активность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Способствовать сенсорному развитию </a:t>
            </a:r>
            <a:endParaRPr lang="ru-RU" dirty="0"/>
          </a:p>
          <a:p>
            <a:r>
              <a:rPr lang="ru-RU" dirty="0"/>
              <a:t>Содействовать нормализации речевой функции;</a:t>
            </a:r>
          </a:p>
          <a:p>
            <a:r>
              <a:rPr lang="ru-RU" dirty="0"/>
              <a:t>Развивать воображение, логическое мышление, произвольное </a:t>
            </a:r>
            <a:r>
              <a:rPr lang="ru-RU" dirty="0" smtClean="0"/>
              <a:t>внимание, </a:t>
            </a:r>
            <a:r>
              <a:rPr lang="ru-RU" dirty="0"/>
              <a:t>творческую активность</a:t>
            </a:r>
            <a:r>
              <a:rPr lang="ru-RU" dirty="0" smtClean="0"/>
              <a:t>;</a:t>
            </a:r>
          </a:p>
          <a:p>
            <a:pPr marL="0" lvl="0" indent="0">
              <a:buClr>
                <a:srgbClr val="61625E"/>
              </a:buClr>
              <a:buNone/>
            </a:pPr>
            <a:r>
              <a:rPr lang="ru-RU" sz="2400" b="1" dirty="0">
                <a:solidFill>
                  <a:srgbClr val="48231E"/>
                </a:solidFill>
              </a:rPr>
              <a:t>формы работы с детьми:</a:t>
            </a:r>
            <a:endParaRPr lang="ru-RU" sz="2400" dirty="0">
              <a:solidFill>
                <a:srgbClr val="48231E"/>
              </a:solidFill>
            </a:endParaRPr>
          </a:p>
          <a:p>
            <a:pPr lvl="0">
              <a:buClr>
                <a:srgbClr val="61625E"/>
              </a:buClr>
            </a:pPr>
            <a:r>
              <a:rPr lang="ru-RU" sz="2400" dirty="0">
                <a:solidFill>
                  <a:srgbClr val="48231E"/>
                </a:solidFill>
              </a:rPr>
              <a:t>Совместная индивидуальная или групповая работа с детьми</a:t>
            </a:r>
          </a:p>
          <a:p>
            <a:pPr lvl="0">
              <a:buClr>
                <a:srgbClr val="61625E"/>
              </a:buClr>
            </a:pPr>
            <a:r>
              <a:rPr lang="ru-RU" sz="2400" dirty="0">
                <a:solidFill>
                  <a:srgbClr val="48231E"/>
                </a:solidFill>
              </a:rPr>
              <a:t>свободная самостоятельная деятельность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5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256184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Рассмотрим 2 основные зоны для детей раннего возраста, где активно применяется природный материал.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556792"/>
            <a:ext cx="8595360" cy="467941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Зона для упражнений в практической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повседневной жизни. В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этой зоне подобраны такие материалы и упражнения с ними, которые помогают ребенку освоить процессы, происходящие в повседневном быту. Здесь он учится следить за собой, держать ложку, наводить за собой порядок, аккуратно пересыпать и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переливать и т.д. Зона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упражнения в практической жизни выполняет ряд задач: направляет ребенка действовать разумно; координирует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движения и поведение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; способствует независимости и самостоятельности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ребенка.</a:t>
            </a:r>
          </a:p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Сенсорная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зона или зона развития чувств. Здесь ребенок не только знакомится и изучает цвета, формы, величины и размеры, звуки, запахи, вкусы, эта зона служит для утончения сенсорных ощущений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ребёнка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Ребёнок фиксирует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контраст,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распределяет по парам, дифференцирует, различает форму, величину, цвет, вес предметов, иными словами производит сложную работу интеллекта - анализ и синтез.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8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404663"/>
            <a:ext cx="8591550" cy="79208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Упражнения для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развития мелкой моторики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980728"/>
            <a:ext cx="8595360" cy="525548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Дети </a:t>
            </a:r>
            <a:r>
              <a:rPr lang="ru-RU" dirty="0" smtClean="0">
                <a:solidFill>
                  <a:schemeClr val="tx1"/>
                </a:solidFill>
              </a:rPr>
              <a:t>очень </a:t>
            </a:r>
            <a:r>
              <a:rPr lang="ru-RU" dirty="0">
                <a:solidFill>
                  <a:schemeClr val="tx1"/>
                </a:solidFill>
              </a:rPr>
              <a:t>любят различные виды работ с мелкими </a:t>
            </a:r>
            <a:r>
              <a:rPr lang="ru-RU" dirty="0" smtClean="0">
                <a:solidFill>
                  <a:schemeClr val="tx1"/>
                </a:solidFill>
              </a:rPr>
              <a:t>предметами. </a:t>
            </a:r>
            <a:r>
              <a:rPr lang="ru-RU" dirty="0">
                <a:solidFill>
                  <a:schemeClr val="tx1"/>
                </a:solidFill>
              </a:rPr>
              <a:t>Предлагайте </a:t>
            </a:r>
            <a:r>
              <a:rPr lang="ru-RU" dirty="0" smtClean="0">
                <a:solidFill>
                  <a:schemeClr val="tx1"/>
                </a:solidFill>
              </a:rPr>
              <a:t>перекладывание пальчиками, </a:t>
            </a:r>
            <a:r>
              <a:rPr lang="ru-RU" dirty="0">
                <a:solidFill>
                  <a:schemeClr val="tx1"/>
                </a:solidFill>
              </a:rPr>
              <a:t>ложкой, щипцами </a:t>
            </a:r>
            <a:r>
              <a:rPr lang="ru-RU" dirty="0" smtClean="0">
                <a:solidFill>
                  <a:schemeClr val="tx1"/>
                </a:solidFill>
              </a:rPr>
              <a:t>различные природные материалы из одного сосуда в другой (орешки, каштаны</a:t>
            </a:r>
            <a:r>
              <a:rPr lang="ru-RU" smtClean="0">
                <a:solidFill>
                  <a:schemeClr val="tx1"/>
                </a:solidFill>
              </a:rPr>
              <a:t>, листья…)</a:t>
            </a:r>
            <a:r>
              <a:rPr lang="ru-RU" smtClean="0"/>
              <a:t>.</a:t>
            </a:r>
            <a:endParaRPr lang="ru-RU" dirty="0"/>
          </a:p>
          <a:p>
            <a:pPr marL="0" lvl="0" indent="0">
              <a:buClr>
                <a:srgbClr val="61625E"/>
              </a:buClr>
              <a:buNone/>
            </a:pPr>
            <a:endParaRPr lang="ru-RU" sz="1500" dirty="0">
              <a:solidFill>
                <a:srgbClr val="48231E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37620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6828" y="3519050"/>
            <a:ext cx="3610206" cy="2707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55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374</TotalTime>
  <Words>1080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Soho</vt:lpstr>
      <vt:lpstr>Использование природного материала в играх с детьми раннего возраста с ОВЗ в Монтессори педагогике.</vt:lpstr>
      <vt:lpstr>Сенсорное развитие в раннем возрасте.</vt:lpstr>
      <vt:lpstr>Особенности восприятия у детей с ОВЗ </vt:lpstr>
      <vt:lpstr> Монтессори выделила сензитивные периоды как возрастные периоды особой чувствительности к воздействиям определенных предметов, явлений и условий действительности, которые связаны с определенной стадией развития коры головного мозга, которая актуальна на данном возрастном этапе. Т.о., естественным путем создаются благоприятные условия для успешного освоения ребенком окружающего мира и адаптации в нем. </vt:lpstr>
      <vt:lpstr>Игры с природным материалом – снегом, песком, глиной, водой, травой, палочкой, ракушками, шишками, листьями, корнями растений, мохом, корой и т.д. являются средством формирования важных тактильных, слуховых, зрительных и вкусовых ощущений,</vt:lpstr>
      <vt:lpstr>   Польза взаимодействия с природными материалами: </vt:lpstr>
      <vt:lpstr>Задачи:  </vt:lpstr>
      <vt:lpstr>Рассмотрим 2 основные зоны для детей раннего возраста, где активно применяется природный материал.</vt:lpstr>
      <vt:lpstr>Упражнения для развития мелкой моторики </vt:lpstr>
      <vt:lpstr>Волшебный мешочек</vt:lpstr>
      <vt:lpstr>Коллекционирование природных материалов </vt:lpstr>
      <vt:lpstr>Творчество c природными материалами</vt:lpstr>
      <vt:lpstr>Игры на сопоставление</vt:lpstr>
      <vt:lpstr>Игры с водой  </vt:lpstr>
      <vt:lpstr>Игры с песком</vt:lpstr>
      <vt:lpstr>Сенсорные коробочки</vt:lpstr>
      <vt:lpstr>Дидактические игры с использованием природных материалов.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природного материала в играх с детьми раннего возраста с ОВЗ в Монтессори педагогике.</dc:title>
  <dc:creator>Пользователь</dc:creator>
  <cp:lastModifiedBy>Надежда Пронская</cp:lastModifiedBy>
  <cp:revision>33</cp:revision>
  <cp:lastPrinted>2022-09-08T12:57:38Z</cp:lastPrinted>
  <dcterms:created xsi:type="dcterms:W3CDTF">2022-06-26T09:42:14Z</dcterms:created>
  <dcterms:modified xsi:type="dcterms:W3CDTF">2023-10-04T09:13:54Z</dcterms:modified>
</cp:coreProperties>
</file>