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4"/>
  </p:notesMasterIdLst>
  <p:sldIdLst>
    <p:sldId id="438" r:id="rId3"/>
    <p:sldId id="268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0" r:id="rId17"/>
    <p:sldId id="271" r:id="rId18"/>
    <p:sldId id="272" r:id="rId19"/>
    <p:sldId id="273" r:id="rId20"/>
    <p:sldId id="274" r:id="rId21"/>
    <p:sldId id="275" r:id="rId22"/>
    <p:sldId id="278" r:id="rId23"/>
    <p:sldId id="279" r:id="rId24"/>
    <p:sldId id="429" r:id="rId25"/>
    <p:sldId id="283" r:id="rId26"/>
    <p:sldId id="284" r:id="rId27"/>
    <p:sldId id="285" r:id="rId28"/>
    <p:sldId id="286" r:id="rId29"/>
    <p:sldId id="288" r:id="rId30"/>
    <p:sldId id="290" r:id="rId31"/>
    <p:sldId id="291" r:id="rId32"/>
    <p:sldId id="292" r:id="rId33"/>
    <p:sldId id="321" r:id="rId34"/>
    <p:sldId id="444" r:id="rId35"/>
    <p:sldId id="299" r:id="rId36"/>
    <p:sldId id="300" r:id="rId37"/>
    <p:sldId id="303" r:id="rId38"/>
    <p:sldId id="301" r:id="rId39"/>
    <p:sldId id="302" r:id="rId40"/>
    <p:sldId id="391" r:id="rId41"/>
    <p:sldId id="269" r:id="rId42"/>
    <p:sldId id="322" r:id="rId43"/>
    <p:sldId id="323" r:id="rId44"/>
    <p:sldId id="324" r:id="rId45"/>
    <p:sldId id="325" r:id="rId46"/>
    <p:sldId id="326" r:id="rId47"/>
    <p:sldId id="327" r:id="rId48"/>
    <p:sldId id="328" r:id="rId49"/>
    <p:sldId id="330" r:id="rId50"/>
    <p:sldId id="331" r:id="rId51"/>
    <p:sldId id="332" r:id="rId52"/>
    <p:sldId id="333" r:id="rId53"/>
    <p:sldId id="337" r:id="rId54"/>
    <p:sldId id="338" r:id="rId55"/>
    <p:sldId id="341" r:id="rId56"/>
    <p:sldId id="342" r:id="rId57"/>
    <p:sldId id="416" r:id="rId58"/>
    <p:sldId id="417" r:id="rId59"/>
    <p:sldId id="418" r:id="rId60"/>
    <p:sldId id="419" r:id="rId61"/>
    <p:sldId id="420" r:id="rId62"/>
    <p:sldId id="344" r:id="rId63"/>
    <p:sldId id="430" r:id="rId64"/>
    <p:sldId id="431" r:id="rId65"/>
    <p:sldId id="432" r:id="rId66"/>
    <p:sldId id="433" r:id="rId67"/>
    <p:sldId id="437" r:id="rId68"/>
    <p:sldId id="410" r:id="rId69"/>
    <p:sldId id="307" r:id="rId70"/>
    <p:sldId id="415" r:id="rId71"/>
    <p:sldId id="346" r:id="rId72"/>
    <p:sldId id="383" r:id="rId73"/>
    <p:sldId id="384" r:id="rId74"/>
    <p:sldId id="385" r:id="rId75"/>
    <p:sldId id="386" r:id="rId76"/>
    <p:sldId id="315" r:id="rId77"/>
    <p:sldId id="316" r:id="rId78"/>
    <p:sldId id="317" r:id="rId79"/>
    <p:sldId id="318" r:id="rId80"/>
    <p:sldId id="319" r:id="rId81"/>
    <p:sldId id="320" r:id="rId82"/>
    <p:sldId id="388" r:id="rId83"/>
    <p:sldId id="345" r:id="rId84"/>
    <p:sldId id="371" r:id="rId85"/>
    <p:sldId id="372" r:id="rId86"/>
    <p:sldId id="373" r:id="rId87"/>
    <p:sldId id="374" r:id="rId88"/>
    <p:sldId id="375" r:id="rId89"/>
    <p:sldId id="376" r:id="rId90"/>
    <p:sldId id="434" r:id="rId91"/>
    <p:sldId id="436" r:id="rId92"/>
    <p:sldId id="347" r:id="rId93"/>
    <p:sldId id="348" r:id="rId94"/>
    <p:sldId id="350" r:id="rId95"/>
    <p:sldId id="351" r:id="rId96"/>
    <p:sldId id="352" r:id="rId97"/>
    <p:sldId id="353" r:id="rId98"/>
    <p:sldId id="357" r:id="rId99"/>
    <p:sldId id="368" r:id="rId100"/>
    <p:sldId id="402" r:id="rId101"/>
    <p:sldId id="406" r:id="rId102"/>
    <p:sldId id="413" r:id="rId10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343" autoAdjust="0"/>
  </p:normalViewPr>
  <p:slideViewPr>
    <p:cSldViewPr snapToGrid="0">
      <p:cViewPr varScale="1">
        <p:scale>
          <a:sx n="84" d="100"/>
          <a:sy n="84" d="100"/>
        </p:scale>
        <p:origin x="-90" y="-5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39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theme" Target="theme/theme1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3" Type="http://schemas.openxmlformats.org/officeDocument/2006/relationships/image" Target="../media/image110.wmf"/><Relationship Id="rId7" Type="http://schemas.openxmlformats.org/officeDocument/2006/relationships/image" Target="../media/image114.wmf"/><Relationship Id="rId12" Type="http://schemas.openxmlformats.org/officeDocument/2006/relationships/image" Target="../media/image119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6" Type="http://schemas.openxmlformats.org/officeDocument/2006/relationships/image" Target="../media/image113.wmf"/><Relationship Id="rId11" Type="http://schemas.openxmlformats.org/officeDocument/2006/relationships/image" Target="../media/image118.wmf"/><Relationship Id="rId5" Type="http://schemas.openxmlformats.org/officeDocument/2006/relationships/image" Target="../media/image112.wmf"/><Relationship Id="rId10" Type="http://schemas.openxmlformats.org/officeDocument/2006/relationships/image" Target="../media/image117.wmf"/><Relationship Id="rId4" Type="http://schemas.openxmlformats.org/officeDocument/2006/relationships/image" Target="../media/image111.wmf"/><Relationship Id="rId9" Type="http://schemas.openxmlformats.org/officeDocument/2006/relationships/image" Target="../media/image11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3" Type="http://schemas.openxmlformats.org/officeDocument/2006/relationships/image" Target="../media/image121.wmf"/><Relationship Id="rId7" Type="http://schemas.openxmlformats.org/officeDocument/2006/relationships/image" Target="../media/image125.wmf"/><Relationship Id="rId2" Type="http://schemas.openxmlformats.org/officeDocument/2006/relationships/image" Target="../media/image120.wmf"/><Relationship Id="rId1" Type="http://schemas.openxmlformats.org/officeDocument/2006/relationships/image" Target="../media/image108.wmf"/><Relationship Id="rId6" Type="http://schemas.openxmlformats.org/officeDocument/2006/relationships/image" Target="../media/image124.wmf"/><Relationship Id="rId5" Type="http://schemas.openxmlformats.org/officeDocument/2006/relationships/image" Target="../media/image123.wmf"/><Relationship Id="rId10" Type="http://schemas.openxmlformats.org/officeDocument/2006/relationships/image" Target="../media/image128.wmf"/><Relationship Id="rId4" Type="http://schemas.openxmlformats.org/officeDocument/2006/relationships/image" Target="../media/image122.wmf"/><Relationship Id="rId9" Type="http://schemas.openxmlformats.org/officeDocument/2006/relationships/image" Target="../media/image12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image" Target="../media/image132.wmf"/><Relationship Id="rId7" Type="http://schemas.openxmlformats.org/officeDocument/2006/relationships/image" Target="../media/image117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Relationship Id="rId6" Type="http://schemas.openxmlformats.org/officeDocument/2006/relationships/image" Target="../media/image115.wmf"/><Relationship Id="rId5" Type="http://schemas.openxmlformats.org/officeDocument/2006/relationships/image" Target="../media/image114.wmf"/><Relationship Id="rId4" Type="http://schemas.openxmlformats.org/officeDocument/2006/relationships/image" Target="../media/image13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Relationship Id="rId4" Type="http://schemas.openxmlformats.org/officeDocument/2006/relationships/image" Target="../media/image1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AF3C7-1A0D-4A7F-879D-131A0FD67E5E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EA6F4-3778-4BBE-B499-3F0E538BCA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279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A6F4-3778-4BBE-B499-3F0E538BCA3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078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A6F4-3778-4BBE-B499-3F0E538BCA3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600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A6F4-3778-4BBE-B499-3F0E538BCA36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282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15328D-8849-4F06-8634-742B0CF4A086}" type="slidenum">
              <a:rPr lang="ru-RU" smtClean="0"/>
              <a:pPr>
                <a:defRPr/>
              </a:pPr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116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940DC5-DB4C-4EC1-A7FA-58E5C863A628}" type="slidenum">
              <a:rPr lang="ru-RU" altLang="ru-RU" smtClean="0"/>
              <a:pPr>
                <a:spcBef>
                  <a:spcPct val="0"/>
                </a:spcBef>
              </a:pPr>
              <a:t>71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8387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A99AFA-2297-4799-BCCA-3EB6E3838D1F}" type="slidenum">
              <a:rPr lang="ru-RU" altLang="ru-RU" smtClean="0"/>
              <a:pPr>
                <a:spcBef>
                  <a:spcPct val="0"/>
                </a:spcBef>
              </a:pPr>
              <a:t>72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0360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3E16F2-4C5E-41FE-829E-F95BF19A26F5}" type="slidenum">
              <a:rPr lang="ru-RU" altLang="ru-RU" smtClean="0"/>
              <a:pPr>
                <a:spcBef>
                  <a:spcPct val="0"/>
                </a:spcBef>
              </a:pPr>
              <a:t>73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01458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6BD0F0-F773-4840-81B3-5B467B485179}" type="slidenum">
              <a:rPr lang="ru-RU" altLang="ru-RU" smtClean="0"/>
              <a:pPr>
                <a:spcBef>
                  <a:spcPct val="0"/>
                </a:spcBef>
              </a:pPr>
              <a:t>74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986213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ED9C-9A5E-431F-9DB4-C179BAD6D64A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158D-189D-412B-B3D6-65E130872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886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ED9C-9A5E-431F-9DB4-C179BAD6D64A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158D-189D-412B-B3D6-65E130872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388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ED9C-9A5E-431F-9DB4-C179BAD6D64A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158D-189D-412B-B3D6-65E130872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948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0A4D-04F3-4979-9C3F-4B3A469348FA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2D59F-555F-4E57-91DD-414C07BAF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746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0A4D-04F3-4979-9C3F-4B3A469348FA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2D59F-555F-4E57-91DD-414C07BAF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945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0A4D-04F3-4979-9C3F-4B3A469348FA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2D59F-555F-4E57-91DD-414C07BAF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272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0A4D-04F3-4979-9C3F-4B3A469348FA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2D59F-555F-4E57-91DD-414C07BAF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263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0A4D-04F3-4979-9C3F-4B3A469348FA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2D59F-555F-4E57-91DD-414C07BAF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191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0A4D-04F3-4979-9C3F-4B3A469348FA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2D59F-555F-4E57-91DD-414C07BAF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392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0A4D-04F3-4979-9C3F-4B3A469348FA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2D59F-555F-4E57-91DD-414C07BAF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294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0A4D-04F3-4979-9C3F-4B3A469348FA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2D59F-555F-4E57-91DD-414C07BAF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841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ED9C-9A5E-431F-9DB4-C179BAD6D64A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158D-189D-412B-B3D6-65E130872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158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0A4D-04F3-4979-9C3F-4B3A469348FA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2D59F-555F-4E57-91DD-414C07BAF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560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0A4D-04F3-4979-9C3F-4B3A469348FA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2D59F-555F-4E57-91DD-414C07BAF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875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0A4D-04F3-4979-9C3F-4B3A469348FA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2D59F-555F-4E57-91DD-414C07BAF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666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ED9C-9A5E-431F-9DB4-C179BAD6D64A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158D-189D-412B-B3D6-65E130872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520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ED9C-9A5E-431F-9DB4-C179BAD6D64A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158D-189D-412B-B3D6-65E130872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630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ED9C-9A5E-431F-9DB4-C179BAD6D64A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158D-189D-412B-B3D6-65E13087250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14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ED9C-9A5E-431F-9DB4-C179BAD6D64A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158D-189D-412B-B3D6-65E13087250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6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ED9C-9A5E-431F-9DB4-C179BAD6D64A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158D-189D-412B-B3D6-65E130872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337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ED9C-9A5E-431F-9DB4-C179BAD6D64A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158D-189D-412B-B3D6-65E130872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235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ED9C-9A5E-431F-9DB4-C179BAD6D64A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158D-189D-412B-B3D6-65E130872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998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8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ED9ED9C-9A5E-431F-9DB4-C179BAD6D64A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9158D-189D-412B-B3D6-65E130872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16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8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E0A4D-04F3-4979-9C3F-4B3A469348FA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2D59F-555F-4E57-91DD-414C07BAF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553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8.png"/><Relationship Id="rId4" Type="http://schemas.openxmlformats.org/officeDocument/2006/relationships/image" Target="../media/image1070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7.wmf"/><Relationship Id="rId4" Type="http://schemas.openxmlformats.org/officeDocument/2006/relationships/oleObject" Target="../embeddings/oleObject1.bin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12.wmf"/><Relationship Id="rId18" Type="http://schemas.openxmlformats.org/officeDocument/2006/relationships/oleObject" Target="../embeddings/oleObject9.bin"/><Relationship Id="rId26" Type="http://schemas.openxmlformats.org/officeDocument/2006/relationships/oleObject" Target="../embeddings/oleObject13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116.wmf"/><Relationship Id="rId7" Type="http://schemas.openxmlformats.org/officeDocument/2006/relationships/image" Target="../media/image109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14.wmf"/><Relationship Id="rId25" Type="http://schemas.openxmlformats.org/officeDocument/2006/relationships/image" Target="../media/image11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11.wmf"/><Relationship Id="rId24" Type="http://schemas.openxmlformats.org/officeDocument/2006/relationships/oleObject" Target="../embeddings/oleObject12.bin"/><Relationship Id="rId5" Type="http://schemas.openxmlformats.org/officeDocument/2006/relationships/image" Target="../media/image108.wmf"/><Relationship Id="rId15" Type="http://schemas.openxmlformats.org/officeDocument/2006/relationships/image" Target="../media/image113.wmf"/><Relationship Id="rId23" Type="http://schemas.openxmlformats.org/officeDocument/2006/relationships/image" Target="../media/image117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15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10.w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119.w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123.wmf"/><Relationship Id="rId18" Type="http://schemas.openxmlformats.org/officeDocument/2006/relationships/oleObject" Target="../embeddings/oleObject21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126.wmf"/><Relationship Id="rId7" Type="http://schemas.openxmlformats.org/officeDocument/2006/relationships/image" Target="../media/image120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124.wmf"/><Relationship Id="rId25" Type="http://schemas.openxmlformats.org/officeDocument/2006/relationships/image" Target="../media/image12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2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22.wmf"/><Relationship Id="rId24" Type="http://schemas.openxmlformats.org/officeDocument/2006/relationships/oleObject" Target="../embeddings/oleObject24.bin"/><Relationship Id="rId5" Type="http://schemas.openxmlformats.org/officeDocument/2006/relationships/image" Target="../media/image108.wmf"/><Relationship Id="rId15" Type="http://schemas.openxmlformats.org/officeDocument/2006/relationships/image" Target="../media/image129.png"/><Relationship Id="rId23" Type="http://schemas.openxmlformats.org/officeDocument/2006/relationships/image" Target="../media/image127.wmf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125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21.wmf"/><Relationship Id="rId14" Type="http://schemas.openxmlformats.org/officeDocument/2006/relationships/oleObject" Target="../embeddings/oleObject19.bin"/><Relationship Id="rId22" Type="http://schemas.openxmlformats.org/officeDocument/2006/relationships/oleObject" Target="../embeddings/oleObject23.bin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114.wmf"/><Relationship Id="rId18" Type="http://schemas.openxmlformats.org/officeDocument/2006/relationships/oleObject" Target="../embeddings/oleObject32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31.wmf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11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1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133.wmf"/><Relationship Id="rId5" Type="http://schemas.openxmlformats.org/officeDocument/2006/relationships/image" Target="../media/image130.wmf"/><Relationship Id="rId15" Type="http://schemas.openxmlformats.org/officeDocument/2006/relationships/image" Target="../media/image115.wmf"/><Relationship Id="rId10" Type="http://schemas.openxmlformats.org/officeDocument/2006/relationships/oleObject" Target="../embeddings/oleObject28.bin"/><Relationship Id="rId19" Type="http://schemas.openxmlformats.org/officeDocument/2006/relationships/image" Target="../media/image118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132.wmf"/><Relationship Id="rId14" Type="http://schemas.openxmlformats.org/officeDocument/2006/relationships/oleObject" Target="../embeddings/oleObject30.bin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50.png"/><Relationship Id="rId4" Type="http://schemas.openxmlformats.org/officeDocument/2006/relationships/image" Target="../media/image139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90.png"/><Relationship Id="rId4" Type="http://schemas.openxmlformats.org/officeDocument/2006/relationships/image" Target="../media/image141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3.wmf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145.wmf"/><Relationship Id="rId4" Type="http://schemas.openxmlformats.org/officeDocument/2006/relationships/image" Target="../media/image142.wmf"/><Relationship Id="rId9" Type="http://schemas.openxmlformats.org/officeDocument/2006/relationships/oleObject" Target="../embeddings/oleObject36.bin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Весь курс геометрии </a:t>
            </a:r>
            <a:b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класса в ОГЭ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49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AD96-18E8-4653-8BF4-D35DB3A42D26}" type="datetime1">
              <a:rPr lang="ru-RU" smtClean="0"/>
              <a:t>25.09.2023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Марченко И.Л.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584" y="188640"/>
            <a:ext cx="7772400" cy="1143000"/>
          </a:xfrm>
        </p:spPr>
        <p:txBody>
          <a:bodyPr/>
          <a:lstStyle/>
          <a:p>
            <a:r>
              <a:rPr lang="ru-RU" dirty="0" smtClean="0"/>
              <a:t>Свойства и признаки квадрата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05808" y="1299675"/>
            <a:ext cx="588565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Квадрат – прямоугольник у которого все стороны равны.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12134" y="1772817"/>
            <a:ext cx="1027882" cy="9782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071664" y="2888424"/>
            <a:ext cx="556299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Квадрат обладает всеми свойствами прямоугольника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032104" y="3573017"/>
            <a:ext cx="1027882" cy="9782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05808" y="3501009"/>
            <a:ext cx="1027882" cy="9782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711361" y="4791396"/>
            <a:ext cx="20365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Диагонали равны,</a:t>
            </a:r>
          </a:p>
          <a:p>
            <a:r>
              <a:rPr lang="ru-RU" dirty="0"/>
              <a:t>перпендикулярны</a:t>
            </a:r>
          </a:p>
          <a:p>
            <a:r>
              <a:rPr lang="ru-RU" dirty="0"/>
              <a:t>и, пересекаясь,</a:t>
            </a:r>
          </a:p>
          <a:p>
            <a:r>
              <a:rPr lang="ru-RU" dirty="0"/>
              <a:t>делятся пополам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92381" y="4791395"/>
            <a:ext cx="16631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Квадрат имеет</a:t>
            </a:r>
          </a:p>
          <a:p>
            <a:r>
              <a:rPr lang="ru-RU" dirty="0"/>
              <a:t>четыре оси</a:t>
            </a:r>
          </a:p>
          <a:p>
            <a:r>
              <a:rPr lang="ru-RU" dirty="0"/>
              <a:t>симметрии.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215680" y="3501009"/>
            <a:ext cx="1018010" cy="9782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3205808" y="3501009"/>
            <a:ext cx="1027884" cy="9782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564454" y="3392952"/>
            <a:ext cx="0" cy="13384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6808370" y="4062163"/>
            <a:ext cx="1512168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937997" y="3451835"/>
            <a:ext cx="1252914" cy="12206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6937999" y="3451835"/>
            <a:ext cx="1252913" cy="12206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3863753" y="3717032"/>
            <a:ext cx="157095" cy="1726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422087" y="4082014"/>
            <a:ext cx="157095" cy="1726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>
            <a:off x="3422087" y="3664749"/>
            <a:ext cx="130937" cy="1450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3819365" y="4060705"/>
            <a:ext cx="150556" cy="1854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5647527" y="1669008"/>
            <a:ext cx="0" cy="23035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5088734" y="2261963"/>
            <a:ext cx="246800" cy="129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5739497" y="2665582"/>
            <a:ext cx="0" cy="1726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6148633" y="2260811"/>
            <a:ext cx="222300" cy="76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5212134" y="2535087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129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845127" y="254832"/>
            <a:ext cx="5156200" cy="825699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45127" y="1260764"/>
            <a:ext cx="5156200" cy="4927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На окружности с центром в точке O отмечены точки A и B так, что ∠AOB=140°. Длина меньшей дуги AB равна 98. Найдите длину большей дуги AB.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172200" y="254833"/>
            <a:ext cx="5181601" cy="825698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172200" y="1260764"/>
            <a:ext cx="5181601" cy="4927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На окружности с центром в точке O отмечены точки A и B так, что ∠AOB=122°. Длина меньшей дуги AB равна 61. Найдите длину большей дуги AB.</a:t>
            </a:r>
          </a:p>
        </p:txBody>
      </p:sp>
      <p:pic>
        <p:nvPicPr>
          <p:cNvPr id="41986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310" y="3845576"/>
            <a:ext cx="2840182" cy="270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27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97486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845127" y="282541"/>
            <a:ext cx="5156200" cy="825699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45127" y="1538552"/>
            <a:ext cx="5156200" cy="3680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Найдите угол, который образуют минутная и часовая стрелки часов в 11:00. Ответ дайте в градусах.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283037" y="315702"/>
            <a:ext cx="5181601" cy="825698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001327" y="1538552"/>
            <a:ext cx="5181601" cy="3680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Найдите угол, который образуют минутная и часовая стрелки часов в </a:t>
            </a:r>
            <a:r>
              <a:rPr lang="ru-RU" sz="3000" dirty="0" smtClean="0"/>
              <a:t>8:00</a:t>
            </a:r>
            <a:r>
              <a:rPr lang="ru-RU" sz="3000" dirty="0"/>
              <a:t>. Ответ дайте в градусах.</a:t>
            </a:r>
          </a:p>
        </p:txBody>
      </p:sp>
      <p:pic>
        <p:nvPicPr>
          <p:cNvPr id="58370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680" y="3810000"/>
            <a:ext cx="2361673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2" name="Picture 4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596" y="3810000"/>
            <a:ext cx="2347913" cy="236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32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67659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2E0A-6A53-4147-84DF-91012558F4B6}" type="datetime1">
              <a:rPr lang="ru-RU" smtClean="0"/>
              <a:t>25.09.2023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Марченко И.Л.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Площадь квадрата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659504" y="1136073"/>
            <a:ext cx="1677448" cy="1599466"/>
            <a:chOff x="846211" y="1549531"/>
            <a:chExt cx="1237952" cy="1103141"/>
          </a:xfrm>
        </p:grpSpPr>
        <p:sp>
          <p:nvSpPr>
            <p:cNvPr id="7" name="Овал 6"/>
            <p:cNvSpPr/>
            <p:nvPr/>
          </p:nvSpPr>
          <p:spPr>
            <a:xfrm>
              <a:off x="846211" y="1549531"/>
              <a:ext cx="1237952" cy="1103141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056375" y="1700808"/>
              <a:ext cx="817623" cy="777934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216181" y="1317341"/>
            <a:ext cx="1519606" cy="1493038"/>
            <a:chOff x="5533256" y="1484784"/>
            <a:chExt cx="914400" cy="9144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533256" y="1484784"/>
              <a:ext cx="914400" cy="91440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Овал 7"/>
            <p:cNvSpPr/>
            <p:nvPr/>
          </p:nvSpPr>
          <p:spPr>
            <a:xfrm>
              <a:off x="5533256" y="1484784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-113800" y="2815909"/>
            <a:ext cx="7213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Около квадрата </a:t>
            </a:r>
            <a:r>
              <a:rPr lang="ru-RU" sz="2400" dirty="0" smtClean="0"/>
              <a:t>можно описать </a:t>
            </a:r>
            <a:r>
              <a:rPr lang="ru-RU" sz="2400" dirty="0"/>
              <a:t>окружность</a:t>
            </a:r>
            <a:r>
              <a:rPr lang="ru-RU" sz="2800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49732" y="2922165"/>
            <a:ext cx="6123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 квадрат </a:t>
            </a:r>
            <a:r>
              <a:rPr lang="ru-RU" sz="2400" dirty="0" smtClean="0"/>
              <a:t>можно вписать </a:t>
            </a:r>
            <a:r>
              <a:rPr lang="ru-RU" sz="2400" dirty="0"/>
              <a:t>окружность.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944280" y="1370309"/>
            <a:ext cx="1086628" cy="10876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7" idx="7"/>
          </p:cNvCxnSpPr>
          <p:nvPr/>
        </p:nvCxnSpPr>
        <p:spPr>
          <a:xfrm flipV="1">
            <a:off x="1873861" y="1370309"/>
            <a:ext cx="1217434" cy="11778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607225" y="1704874"/>
            <a:ext cx="424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96987" y="1540471"/>
            <a:ext cx="375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endParaRPr lang="ru-RU" dirty="0"/>
          </a:p>
        </p:txBody>
      </p:sp>
      <p:cxnSp>
        <p:nvCxnSpPr>
          <p:cNvPr id="24" name="Прямая соединительная линия 23"/>
          <p:cNvCxnSpPr>
            <a:endCxn id="6" idx="3"/>
          </p:cNvCxnSpPr>
          <p:nvPr/>
        </p:nvCxnSpPr>
        <p:spPr>
          <a:xfrm>
            <a:off x="7757965" y="2035026"/>
            <a:ext cx="977822" cy="28834"/>
          </a:xfrm>
          <a:prstGeom prst="line">
            <a:avLst/>
          </a:prstGeom>
          <a:ln w="38100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895895" y="1571721"/>
            <a:ext cx="40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</a:t>
            </a:r>
            <a:endParaRPr lang="ru-RU" sz="2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8384036" y="2069160"/>
            <a:ext cx="302954" cy="2401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504797" y="3787509"/>
                <a:ext cx="942374" cy="74866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r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797" y="3787509"/>
                <a:ext cx="942374" cy="748666"/>
              </a:xfrm>
              <a:prstGeom prst="rect">
                <a:avLst/>
              </a:prstGeom>
              <a:blipFill>
                <a:blip r:embed="rId2"/>
                <a:stretch>
                  <a:fillRect l="-16026" t="-1613" b="-120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Прямоугольник 29"/>
          <p:cNvSpPr/>
          <p:nvPr/>
        </p:nvSpPr>
        <p:spPr>
          <a:xfrm>
            <a:off x="6901301" y="1761427"/>
            <a:ext cx="432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018681" y="3880681"/>
            <a:ext cx="1331051" cy="110573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616408" y="4161842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а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4998914" y="3880681"/>
            <a:ext cx="1337984" cy="11057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flipH="1">
            <a:off x="5625094" y="4059982"/>
            <a:ext cx="242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1220909" y="4875366"/>
            <a:ext cx="2454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Через сторону.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921189" y="4801745"/>
            <a:ext cx="194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Через диагональ.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1544158" y="5565410"/>
                <a:ext cx="1456040" cy="58477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𝑆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158" y="5565410"/>
                <a:ext cx="145604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7650502" y="5426124"/>
                <a:ext cx="1467068" cy="107728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𝑆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502" y="5426124"/>
                <a:ext cx="1467068" cy="10772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476135" y="3589069"/>
                <a:ext cx="2366738" cy="11194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𝑅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35" y="3589069"/>
                <a:ext cx="2366738" cy="11194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896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6C430-D065-4895-8527-F12E5676C3EF}" type="datetime1">
              <a:rPr lang="ru-RU" smtClean="0"/>
              <a:t>25.09.2023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369264" y="6165304"/>
            <a:ext cx="3962400" cy="457200"/>
          </a:xfrm>
        </p:spPr>
        <p:txBody>
          <a:bodyPr/>
          <a:lstStyle/>
          <a:p>
            <a:r>
              <a:rPr lang="ru-RU" dirty="0" smtClean="0"/>
              <a:t>Марченко И.Л.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5529" y="-99392"/>
            <a:ext cx="7772400" cy="1143000"/>
          </a:xfrm>
        </p:spPr>
        <p:txBody>
          <a:bodyPr/>
          <a:lstStyle/>
          <a:p>
            <a:r>
              <a:rPr lang="ru-RU" sz="4000" dirty="0"/>
              <a:t>Трапеция. Свойства трапеции.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4485" y="1016237"/>
            <a:ext cx="6939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Трапеция – четырехугольник, у которого две стороны параллельны</a:t>
            </a:r>
          </a:p>
          <a:p>
            <a:r>
              <a:rPr lang="ru-RU" dirty="0"/>
              <a:t>Основания, а две другие не параллельны (боковые стороны0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83290" y="1753389"/>
            <a:ext cx="34115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a,b</a:t>
            </a:r>
            <a:r>
              <a:rPr lang="en-US" i="1" dirty="0"/>
              <a:t> </a:t>
            </a:r>
            <a:r>
              <a:rPr lang="ru-RU" i="1" dirty="0"/>
              <a:t>– основания трапеции , </a:t>
            </a:r>
            <a:r>
              <a:rPr lang="en-US" i="1" dirty="0"/>
              <a:t>a||b</a:t>
            </a:r>
            <a:endParaRPr lang="ru-RU" i="1" dirty="0"/>
          </a:p>
          <a:p>
            <a:r>
              <a:rPr lang="en-US" i="1" dirty="0"/>
              <a:t>m, n – </a:t>
            </a:r>
            <a:r>
              <a:rPr lang="ru-RU" i="1" dirty="0"/>
              <a:t>боковые  стороны</a:t>
            </a:r>
          </a:p>
          <a:p>
            <a:r>
              <a:rPr lang="en-US" i="1" dirty="0" err="1"/>
              <a:t>d</a:t>
            </a:r>
            <a:r>
              <a:rPr lang="en-US" i="1" dirty="0" err="1">
                <a:latin typeface="Cambria"/>
              </a:rPr>
              <a:t>₁,d</a:t>
            </a:r>
            <a:r>
              <a:rPr lang="en-US" i="1" dirty="0">
                <a:latin typeface="Cambria"/>
              </a:rPr>
              <a:t>₂ - </a:t>
            </a:r>
            <a:r>
              <a:rPr lang="ru-RU" i="1" dirty="0">
                <a:latin typeface="Cambria"/>
              </a:rPr>
              <a:t>диагонали трапеции</a:t>
            </a:r>
          </a:p>
          <a:p>
            <a:r>
              <a:rPr lang="en-US" i="1" dirty="0"/>
              <a:t>h- </a:t>
            </a:r>
            <a:r>
              <a:rPr lang="ru-RU" i="1" dirty="0"/>
              <a:t>высота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2545501" y="1612090"/>
            <a:ext cx="2497882" cy="1862239"/>
            <a:chOff x="1070485" y="1997175"/>
            <a:chExt cx="2497882" cy="1862239"/>
          </a:xfrm>
        </p:grpSpPr>
        <p:sp>
          <p:nvSpPr>
            <p:cNvPr id="7" name="TextBox 6"/>
            <p:cNvSpPr txBox="1"/>
            <p:nvPr/>
          </p:nvSpPr>
          <p:spPr>
            <a:xfrm>
              <a:off x="2200799" y="1997175"/>
              <a:ext cx="3161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a</a:t>
              </a:r>
              <a:endParaRPr lang="ru-RU" sz="2000" i="1" dirty="0"/>
            </a:p>
          </p:txBody>
        </p:sp>
        <p:sp>
          <p:nvSpPr>
            <p:cNvPr id="6" name="Трапеция 5"/>
            <p:cNvSpPr/>
            <p:nvPr/>
          </p:nvSpPr>
          <p:spPr>
            <a:xfrm>
              <a:off x="1248212" y="2334206"/>
              <a:ext cx="2258846" cy="1071121"/>
            </a:xfrm>
            <a:prstGeom prst="trapezoid">
              <a:avLst>
                <a:gd name="adj" fmla="val 50822"/>
              </a:avLst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78751" y="3459304"/>
              <a:ext cx="3161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b</a:t>
              </a:r>
              <a:endParaRPr lang="ru-RU" sz="2000" i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70485" y="2587889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</a:t>
              </a:r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61873" y="2575995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  <a:endParaRPr lang="ru-RU" dirty="0"/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1785420" y="2333959"/>
              <a:ext cx="1721637" cy="107136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H="1">
              <a:off x="1248215" y="2352431"/>
              <a:ext cx="1737933" cy="105289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Прямая соединительная линия 17"/>
          <p:cNvCxnSpPr>
            <a:stCxn id="14" idx="1"/>
            <a:endCxn id="14" idx="3"/>
          </p:cNvCxnSpPr>
          <p:nvPr/>
        </p:nvCxnSpPr>
        <p:spPr>
          <a:xfrm>
            <a:off x="1886763" y="4126550"/>
            <a:ext cx="1527957" cy="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61868" y="5149753"/>
            <a:ext cx="27690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Средняя линия трапеции</a:t>
            </a:r>
          </a:p>
          <a:p>
            <a:r>
              <a:rPr lang="ru-RU" dirty="0"/>
              <a:t>параллельна основаниям</a:t>
            </a:r>
          </a:p>
          <a:p>
            <a:r>
              <a:rPr lang="ru-RU" dirty="0"/>
              <a:t>и равна их </a:t>
            </a:r>
            <a:r>
              <a:rPr lang="ru-RU" dirty="0" err="1"/>
              <a:t>полусумме</a:t>
            </a:r>
            <a:r>
              <a:rPr lang="ru-RU" dirty="0"/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42651" y="5011254"/>
            <a:ext cx="21996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Сумма углов,</a:t>
            </a:r>
          </a:p>
          <a:p>
            <a:r>
              <a:rPr lang="ru-RU" dirty="0"/>
              <a:t>прилежащих</a:t>
            </a:r>
          </a:p>
          <a:p>
            <a:r>
              <a:rPr lang="ru-RU" dirty="0"/>
              <a:t>к любой боковой</a:t>
            </a:r>
          </a:p>
          <a:p>
            <a:r>
              <a:rPr lang="ru-RU" dirty="0"/>
              <a:t>стороне, равна 180⁰ 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6241192" y="3626700"/>
            <a:ext cx="2002561" cy="1216152"/>
            <a:chOff x="4977094" y="3840647"/>
            <a:chExt cx="2002561" cy="1216152"/>
          </a:xfrm>
        </p:grpSpPr>
        <p:sp>
          <p:nvSpPr>
            <p:cNvPr id="16" name="Трапеция 15"/>
            <p:cNvSpPr/>
            <p:nvPr/>
          </p:nvSpPr>
          <p:spPr>
            <a:xfrm>
              <a:off x="4977094" y="3840647"/>
              <a:ext cx="2002561" cy="1216152"/>
            </a:xfrm>
            <a:prstGeom prst="trapezoid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096285" y="4685634"/>
              <a:ext cx="3293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latin typeface="Corbel"/>
                </a:rPr>
                <a:t>α</a:t>
              </a:r>
              <a:endParaRPr lang="ru-RU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12722" y="3849992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>
                  <a:latin typeface="Corbel"/>
                </a:rPr>
                <a:t>β</a:t>
              </a:r>
              <a:endParaRPr lang="ru-RU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72200" y="3910353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>
                  <a:latin typeface="Corbel"/>
                </a:rPr>
                <a:t>γ</a:t>
              </a:r>
              <a:endParaRPr lang="ru-RU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554182" y="468746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σ</a:t>
              </a:r>
              <a:endParaRPr lang="ru-RU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8688288" y="3729219"/>
            <a:ext cx="114326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el-GR" dirty="0">
                <a:latin typeface="Corbel"/>
              </a:rPr>
              <a:t>α</a:t>
            </a:r>
            <a:r>
              <a:rPr lang="ru-RU" dirty="0">
                <a:latin typeface="Corbel"/>
              </a:rPr>
              <a:t>+</a:t>
            </a:r>
            <a:r>
              <a:rPr lang="el-GR" dirty="0">
                <a:latin typeface="Corbel"/>
              </a:rPr>
              <a:t>β</a:t>
            </a:r>
            <a:r>
              <a:rPr lang="ru-RU" dirty="0">
                <a:latin typeface="Corbel"/>
              </a:rPr>
              <a:t>=180⁰</a:t>
            </a:r>
          </a:p>
          <a:p>
            <a:r>
              <a:rPr lang="el-GR" dirty="0">
                <a:latin typeface="Corbel"/>
              </a:rPr>
              <a:t>σ</a:t>
            </a:r>
            <a:r>
              <a:rPr lang="ru-RU" dirty="0">
                <a:latin typeface="Corbel"/>
              </a:rPr>
              <a:t>+</a:t>
            </a:r>
            <a:r>
              <a:rPr lang="el-GR" dirty="0">
                <a:latin typeface="Corbel"/>
              </a:rPr>
              <a:t>γ</a:t>
            </a:r>
            <a:r>
              <a:rPr lang="ru-RU" dirty="0">
                <a:latin typeface="Corbel"/>
              </a:rPr>
              <a:t>=180⁰</a:t>
            </a:r>
            <a:endParaRPr lang="ru-RU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1762817" y="3302631"/>
            <a:ext cx="1775849" cy="1751389"/>
            <a:chOff x="198238" y="3447534"/>
            <a:chExt cx="2002565" cy="2148070"/>
          </a:xfrm>
        </p:grpSpPr>
        <p:sp>
          <p:nvSpPr>
            <p:cNvPr id="14" name="Трапеция 13"/>
            <p:cNvSpPr/>
            <p:nvPr/>
          </p:nvSpPr>
          <p:spPr>
            <a:xfrm>
              <a:off x="198238" y="3849991"/>
              <a:ext cx="2002565" cy="1216152"/>
            </a:xfrm>
            <a:prstGeom prst="trapezoid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07821" y="5142620"/>
              <a:ext cx="342008" cy="4529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/>
                <a:t>b</a:t>
              </a:r>
              <a:endParaRPr lang="ru-RU" i="1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961529" y="3447534"/>
              <a:ext cx="342008" cy="4529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/>
                <a:t>a</a:t>
              </a:r>
              <a:endParaRPr lang="ru-RU" i="1" dirty="0"/>
            </a:p>
          </p:txBody>
        </p:sp>
      </p:grpSp>
      <p:cxnSp>
        <p:nvCxnSpPr>
          <p:cNvPr id="29" name="Прямая соединительная линия 28"/>
          <p:cNvCxnSpPr>
            <a:stCxn id="14" idx="1"/>
            <a:endCxn id="14" idx="3"/>
          </p:cNvCxnSpPr>
          <p:nvPr/>
        </p:nvCxnSpPr>
        <p:spPr>
          <a:xfrm>
            <a:off x="1886763" y="4126550"/>
            <a:ext cx="152795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522560" y="3941883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3488448" y="3881072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endParaRPr lang="ru-RU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1884219" y="3820712"/>
            <a:ext cx="181485" cy="493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1708940" y="4417449"/>
            <a:ext cx="177823" cy="322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204919" y="366562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=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302408" y="414739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=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015217" y="4260928"/>
                <a:ext cx="1443344" cy="61645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𝑀𝑁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217" y="4260928"/>
                <a:ext cx="1443344" cy="6164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977153" y="3644073"/>
                <a:ext cx="1617494" cy="36933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𝑀𝑁</m:t>
                      </m:r>
                      <m:r>
                        <a:rPr lang="en-US" i="1">
                          <a:latin typeface="Cambria Math"/>
                        </a:rPr>
                        <m:t>|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  <m:r>
                            <a:rPr lang="en-US" i="1">
                              <a:latin typeface="Cambria Math"/>
                            </a:rPr>
                            <m:t>. </m:t>
                          </m:r>
                          <m:r>
                            <a:rPr lang="en-US" i="1">
                              <a:latin typeface="Cambria Math"/>
                            </a:rPr>
                            <m:t>𝑀𝑁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|</m:t>
                      </m:r>
                      <m:r>
                        <a:rPr lang="en-US" i="1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153" y="3644073"/>
                <a:ext cx="1617494" cy="369332"/>
              </a:xfrm>
              <a:prstGeom prst="rect">
                <a:avLst/>
              </a:prstGeom>
              <a:blipFill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Прямая соединительная линия 63"/>
          <p:cNvCxnSpPr/>
          <p:nvPr/>
        </p:nvCxnSpPr>
        <p:spPr>
          <a:xfrm>
            <a:off x="4121254" y="1948874"/>
            <a:ext cx="0" cy="107136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161082" y="221676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4130389" y="2910368"/>
            <a:ext cx="108308" cy="1098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936341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=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67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5DC9-5B64-47DD-90D0-ABB4A68E0B28}" type="datetime1">
              <a:rPr lang="ru-RU" smtClean="0"/>
              <a:t>25.09.2023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Марченко И.Л.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1965" y="234609"/>
            <a:ext cx="7772400" cy="1143000"/>
          </a:xfrm>
        </p:spPr>
        <p:txBody>
          <a:bodyPr/>
          <a:lstStyle/>
          <a:p>
            <a:pPr algn="ctr"/>
            <a:r>
              <a:rPr lang="ru-RU" dirty="0" smtClean="0"/>
              <a:t>Свойства трапеции</a:t>
            </a:r>
            <a:endParaRPr lang="ru-RU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2091966" y="1399281"/>
            <a:ext cx="2807249" cy="1923961"/>
            <a:chOff x="966334" y="1845675"/>
            <a:chExt cx="2807249" cy="1923961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966334" y="1845675"/>
              <a:ext cx="2544213" cy="1923961"/>
              <a:chOff x="1070485" y="1997175"/>
              <a:chExt cx="2436573" cy="1846033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2200799" y="1997175"/>
                <a:ext cx="232120" cy="383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i="1" dirty="0"/>
                  <a:t> </a:t>
                </a:r>
              </a:p>
            </p:txBody>
          </p:sp>
          <p:sp>
            <p:nvSpPr>
              <p:cNvPr id="7" name="Трапеция 6"/>
              <p:cNvSpPr/>
              <p:nvPr/>
            </p:nvSpPr>
            <p:spPr>
              <a:xfrm>
                <a:off x="1248212" y="2334206"/>
                <a:ext cx="2258846" cy="1071121"/>
              </a:xfrm>
              <a:prstGeom prst="trapezoid">
                <a:avLst>
                  <a:gd name="adj" fmla="val 50822"/>
                </a:avLst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078751" y="3459304"/>
                <a:ext cx="232120" cy="383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i="1" dirty="0"/>
                  <a:t> 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070485" y="2587889"/>
                <a:ext cx="227515" cy="3543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 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261873" y="2575995"/>
                <a:ext cx="227515" cy="3543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 </a:t>
                </a:r>
              </a:p>
            </p:txBody>
          </p: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1785420" y="2333959"/>
                <a:ext cx="1721637" cy="107136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flipH="1">
                <a:off x="1248215" y="2352431"/>
                <a:ext cx="1737933" cy="105289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Равнобедренный треугольник 22"/>
            <p:cNvSpPr/>
            <p:nvPr/>
          </p:nvSpPr>
          <p:spPr>
            <a:xfrm rot="6931161">
              <a:off x="1214653" y="2516386"/>
              <a:ext cx="1185369" cy="763044"/>
            </a:xfrm>
            <a:prstGeom prst="triangle">
              <a:avLst>
                <a:gd name="adj" fmla="val 8327"/>
              </a:avLst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Равнобедренный треугольник 23"/>
            <p:cNvSpPr/>
            <p:nvPr/>
          </p:nvSpPr>
          <p:spPr>
            <a:xfrm rot="1832264">
              <a:off x="2425408" y="2349713"/>
              <a:ext cx="1348175" cy="667329"/>
            </a:xfrm>
            <a:prstGeom prst="triangle">
              <a:avLst>
                <a:gd name="adj" fmla="val 19628"/>
              </a:avLst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889342" y="2738465"/>
            <a:ext cx="38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2523974" y="1377609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4077727" y="139928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4636178" y="268221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3287289" y="2266847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598623" y="3131631"/>
            <a:ext cx="41281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Треугольник АОВ и  </a:t>
            </a:r>
            <a:r>
              <a:rPr lang="en-US" dirty="0"/>
              <a:t>D</a:t>
            </a:r>
            <a:r>
              <a:rPr lang="ru-RU" dirty="0"/>
              <a:t>ОС </a:t>
            </a:r>
          </a:p>
          <a:p>
            <a:r>
              <a:rPr lang="ru-RU" dirty="0"/>
              <a:t>образованные боковыми сторонами</a:t>
            </a:r>
          </a:p>
          <a:p>
            <a:r>
              <a:rPr lang="ru-RU" dirty="0"/>
              <a:t>и отрезками диагоналей, равновелики.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354722" y="4396587"/>
                <a:ext cx="1671740" cy="36933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𝐴𝑂𝐵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𝐷𝑂𝐶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722" y="4396587"/>
                <a:ext cx="167174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Группа 32"/>
          <p:cNvGrpSpPr/>
          <p:nvPr/>
        </p:nvGrpSpPr>
        <p:grpSpPr>
          <a:xfrm>
            <a:off x="6513179" y="1461658"/>
            <a:ext cx="2443916" cy="1862239"/>
            <a:chOff x="4776223" y="2192722"/>
            <a:chExt cx="2443916" cy="1862239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4776223" y="2192722"/>
              <a:ext cx="2436573" cy="1862239"/>
              <a:chOff x="1070485" y="1997175"/>
              <a:chExt cx="2436573" cy="1862239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2200799" y="1997175"/>
                <a:ext cx="2423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i="1" dirty="0"/>
                  <a:t> </a:t>
                </a:r>
              </a:p>
            </p:txBody>
          </p:sp>
          <p:sp>
            <p:nvSpPr>
              <p:cNvPr id="17" name="Трапеция 16"/>
              <p:cNvSpPr/>
              <p:nvPr/>
            </p:nvSpPr>
            <p:spPr>
              <a:xfrm>
                <a:off x="1248212" y="2334206"/>
                <a:ext cx="2258846" cy="1071121"/>
              </a:xfrm>
              <a:prstGeom prst="trapezoid">
                <a:avLst>
                  <a:gd name="adj" fmla="val 50822"/>
                </a:avLst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078751" y="3459304"/>
                <a:ext cx="1847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2000" i="1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070485" y="2587889"/>
                <a:ext cx="2375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 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261873" y="2575995"/>
                <a:ext cx="2375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 </a:t>
                </a:r>
              </a:p>
            </p:txBody>
          </p:sp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1785420" y="2333959"/>
                <a:ext cx="1721637" cy="107136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flipH="1">
                <a:off x="1248215" y="2352431"/>
                <a:ext cx="1737933" cy="105289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Равнобедренный треугольник 30"/>
            <p:cNvSpPr/>
            <p:nvPr/>
          </p:nvSpPr>
          <p:spPr>
            <a:xfrm rot="10800000">
              <a:off x="5491156" y="2547977"/>
              <a:ext cx="1200727" cy="356419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Равнобедренный треугольник 31"/>
            <p:cNvSpPr/>
            <p:nvPr/>
          </p:nvSpPr>
          <p:spPr>
            <a:xfrm>
              <a:off x="4962898" y="2910200"/>
              <a:ext cx="2257241" cy="671954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6285633" y="2636179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838721" y="1580090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8408722" y="1492435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8986687" y="2685143"/>
            <a:ext cx="32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619550" y="2158695"/>
            <a:ext cx="336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6690910" y="3107798"/>
            <a:ext cx="29995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Треугольники АО</a:t>
            </a:r>
            <a:r>
              <a:rPr lang="en-US" dirty="0"/>
              <a:t>D</a:t>
            </a:r>
            <a:r>
              <a:rPr lang="ru-RU" dirty="0"/>
              <a:t> и СОВ </a:t>
            </a:r>
          </a:p>
          <a:p>
            <a:r>
              <a:rPr lang="ru-RU" dirty="0"/>
              <a:t>образованные основаниями</a:t>
            </a:r>
          </a:p>
          <a:p>
            <a:r>
              <a:rPr lang="ru-RU" dirty="0"/>
              <a:t>и отрезками диагоналей,</a:t>
            </a:r>
          </a:p>
          <a:p>
            <a:r>
              <a:rPr lang="ru-RU" dirty="0"/>
              <a:t>подобны.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067091" y="4308126"/>
                <a:ext cx="1675652" cy="36933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⊿</m:t>
                    </m:r>
                  </m:oMath>
                </a14:m>
                <a:r>
                  <a:rPr lang="en-US" dirty="0"/>
                  <a:t> AOD</a:t>
                </a:r>
                <a:r>
                  <a:rPr lang="en-US" dirty="0">
                    <a:latin typeface="Cambria"/>
                  </a:rPr>
                  <a:t>∾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⊿</m:t>
                    </m:r>
                  </m:oMath>
                </a14:m>
                <a:r>
                  <a:rPr lang="en-US" dirty="0"/>
                  <a:t> COB</a:t>
                </a:r>
                <a:endParaRPr lang="ru-RU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091" y="4308126"/>
                <a:ext cx="1675652" cy="369332"/>
              </a:xfrm>
              <a:prstGeom prst="rect">
                <a:avLst/>
              </a:prstGeom>
              <a:blipFill>
                <a:blip r:embed="rId3"/>
                <a:stretch>
                  <a:fillRect t="-13115" r="-2174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510226" y="5020241"/>
                <a:ext cx="978794" cy="61093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𝐴𝐷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𝐵𝐶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226" y="5020241"/>
                <a:ext cx="978794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435126" y="4961827"/>
                <a:ext cx="1103764" cy="66935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5126" y="4961827"/>
                <a:ext cx="1103764" cy="6693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713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5DC9-5B64-47DD-90D0-ABB4A68E0B28}" type="datetime1">
              <a:rPr lang="ru-RU" smtClean="0"/>
              <a:t>25.09.2023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Марченко И.Л.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Площадь трапеции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19463" y="1299725"/>
            <a:ext cx="10224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Любую равнобедренную трапецию можно вписать в окружность</a:t>
            </a:r>
            <a:r>
              <a:rPr lang="en-US" sz="2800" dirty="0" smtClean="0"/>
              <a:t>.</a:t>
            </a:r>
            <a:endParaRPr lang="ru-RU" sz="28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4670392" y="1988065"/>
            <a:ext cx="2030867" cy="1813497"/>
            <a:chOff x="2123729" y="2179783"/>
            <a:chExt cx="1709362" cy="1588654"/>
          </a:xfrm>
        </p:grpSpPr>
        <p:sp>
          <p:nvSpPr>
            <p:cNvPr id="7" name="Овал 6"/>
            <p:cNvSpPr/>
            <p:nvPr/>
          </p:nvSpPr>
          <p:spPr>
            <a:xfrm>
              <a:off x="2123729" y="2179783"/>
              <a:ext cx="1709362" cy="1588654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Трапеция 5"/>
            <p:cNvSpPr/>
            <p:nvPr/>
          </p:nvSpPr>
          <p:spPr>
            <a:xfrm>
              <a:off x="2294334" y="2269162"/>
              <a:ext cx="1368152" cy="1166025"/>
            </a:xfrm>
            <a:prstGeom prst="trapezoid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0" name="Прямая соединительная линия 9"/>
          <p:cNvCxnSpPr/>
          <p:nvPr/>
        </p:nvCxnSpPr>
        <p:spPr>
          <a:xfrm flipV="1">
            <a:off x="6240016" y="2708922"/>
            <a:ext cx="288032" cy="720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4918000" y="2679714"/>
            <a:ext cx="385273" cy="1012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/>
          <p:cNvGrpSpPr/>
          <p:nvPr/>
        </p:nvGrpSpPr>
        <p:grpSpPr>
          <a:xfrm>
            <a:off x="896367" y="3801562"/>
            <a:ext cx="3219136" cy="2279214"/>
            <a:chOff x="1070485" y="1997175"/>
            <a:chExt cx="2497882" cy="1849883"/>
          </a:xfrm>
        </p:grpSpPr>
        <p:sp>
          <p:nvSpPr>
            <p:cNvPr id="24" name="TextBox 23"/>
            <p:cNvSpPr txBox="1"/>
            <p:nvPr/>
          </p:nvSpPr>
          <p:spPr>
            <a:xfrm>
              <a:off x="2200799" y="1997175"/>
              <a:ext cx="3161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a</a:t>
              </a:r>
              <a:endParaRPr lang="ru-RU" sz="2000" i="1" dirty="0"/>
            </a:p>
          </p:txBody>
        </p:sp>
        <p:sp>
          <p:nvSpPr>
            <p:cNvPr id="25" name="Трапеция 24"/>
            <p:cNvSpPr/>
            <p:nvPr/>
          </p:nvSpPr>
          <p:spPr>
            <a:xfrm>
              <a:off x="1248212" y="2334206"/>
              <a:ext cx="2258846" cy="1071121"/>
            </a:xfrm>
            <a:prstGeom prst="trapezoid">
              <a:avLst>
                <a:gd name="adj" fmla="val 50822"/>
              </a:avLst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246672" y="3446948"/>
              <a:ext cx="3161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b</a:t>
              </a:r>
              <a:endParaRPr lang="ru-RU" sz="2000" i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70485" y="2587889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</a:t>
              </a:r>
              <a:endParaRPr lang="ru-RU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261873" y="2575995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  <a:endParaRPr lang="ru-RU" dirty="0"/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>
              <a:off x="1785420" y="2333959"/>
              <a:ext cx="1721637" cy="107136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H="1">
              <a:off x="1248215" y="2352431"/>
              <a:ext cx="1737933" cy="105289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Прямая соединительная линия 30"/>
          <p:cNvCxnSpPr/>
          <p:nvPr/>
        </p:nvCxnSpPr>
        <p:spPr>
          <a:xfrm>
            <a:off x="3354609" y="4282374"/>
            <a:ext cx="0" cy="124787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3046052" y="4607181"/>
            <a:ext cx="357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354608" y="5386425"/>
            <a:ext cx="126401" cy="1279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131707" y="4242480"/>
                <a:ext cx="5515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707" y="4242480"/>
                <a:ext cx="551584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1875823" y="4896842"/>
                <a:ext cx="55779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823" y="4896842"/>
                <a:ext cx="55779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883918" y="4451826"/>
                <a:ext cx="4663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/>
                          <a:ea typeface="Cambria Math"/>
                        </a:rPr>
                        <m:t>𝜑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918" y="4451826"/>
                <a:ext cx="466351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4928780" y="4027073"/>
            <a:ext cx="28017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Через </a:t>
            </a:r>
            <a:r>
              <a:rPr lang="ru-RU" sz="2400" dirty="0" err="1"/>
              <a:t>полусумму</a:t>
            </a:r>
            <a:r>
              <a:rPr lang="ru-RU" sz="2400" dirty="0"/>
              <a:t> </a:t>
            </a:r>
          </a:p>
          <a:p>
            <a:r>
              <a:rPr lang="ru-RU" sz="2400" dirty="0"/>
              <a:t>оснований и высоту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28248" y="4098714"/>
            <a:ext cx="2715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Через диагонали и </a:t>
            </a:r>
          </a:p>
          <a:p>
            <a:r>
              <a:rPr lang="ru-RU" sz="2400" dirty="0"/>
              <a:t>угол между ними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169133" y="5277940"/>
                <a:ext cx="2571088" cy="10448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𝑆</m:t>
                      </m:r>
                      <m:r>
                        <a:rPr lang="en-US" sz="32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3200" i="1">
                              <a:latin typeface="Cambria Math"/>
                            </a:rPr>
                            <m:t>h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133" y="5277940"/>
                <a:ext cx="2571088" cy="10448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8328248" y="5194086"/>
                <a:ext cx="2915350" cy="10241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𝑆</m:t>
                      </m:r>
                      <m:r>
                        <a:rPr lang="en-US" sz="32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func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248" y="5194086"/>
                <a:ext cx="2915350" cy="10241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608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28559" y="266440"/>
            <a:ext cx="5156200" cy="825699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45127" y="1347538"/>
            <a:ext cx="5156200" cy="48405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Один из углов равнобедренной трапеции равен 43°. Найдите больший угол этой трапеции. Ответ дайте </a:t>
            </a:r>
            <a:r>
              <a:rPr lang="ru-RU" dirty="0" smtClean="0"/>
              <a:t>в </a:t>
            </a:r>
            <a:r>
              <a:rPr lang="ru-RU" dirty="0"/>
              <a:t>градусах.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268453" y="266440"/>
            <a:ext cx="5181601" cy="825698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172200" y="1347538"/>
            <a:ext cx="5181601" cy="484053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Один из углов равнобедренной трапеции равен 74°. Найдите больший угол этой трапеции. Ответ дайте </a:t>
            </a:r>
            <a:r>
              <a:rPr lang="ru-RU" dirty="0" smtClean="0"/>
              <a:t>в </a:t>
            </a:r>
            <a:r>
              <a:rPr lang="ru-RU" dirty="0"/>
              <a:t>градусах.</a:t>
            </a:r>
          </a:p>
        </p:txBody>
      </p:sp>
      <p:pic>
        <p:nvPicPr>
          <p:cNvPr id="26626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647" y="4150129"/>
            <a:ext cx="4443359" cy="229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1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04836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28559" y="266440"/>
            <a:ext cx="5156200" cy="825699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45127" y="1347538"/>
            <a:ext cx="5156200" cy="4840538"/>
          </a:xfrm>
        </p:spPr>
        <p:txBody>
          <a:bodyPr/>
          <a:lstStyle/>
          <a:p>
            <a:pPr marL="0" indent="0">
              <a:buNone/>
            </a:pPr>
            <a:r>
              <a:rPr lang="ru-RU" sz="3000" dirty="0"/>
              <a:t>Один из углов прямоугольной трапеции равен 51°. Найдите больший угол этой трапеции. Ответ дайте в градусах.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268453" y="266440"/>
            <a:ext cx="5181601" cy="825698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172200" y="1347538"/>
            <a:ext cx="5181601" cy="4840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Один из углов прямоугольной трапеции равен 82°. Найдите больший угол этой трапеции. Ответ дайте в градусах.</a:t>
            </a:r>
          </a:p>
        </p:txBody>
      </p:sp>
      <p:pic>
        <p:nvPicPr>
          <p:cNvPr id="27650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856" y="4301836"/>
            <a:ext cx="2740941" cy="188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4078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28559" y="266440"/>
            <a:ext cx="5156200" cy="825699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45127" y="1347538"/>
            <a:ext cx="5156200" cy="4840538"/>
          </a:xfrm>
        </p:spPr>
        <p:txBody>
          <a:bodyPr/>
          <a:lstStyle/>
          <a:p>
            <a:pPr marL="0" indent="0">
              <a:buNone/>
            </a:pPr>
            <a:r>
              <a:rPr lang="ru-RU" sz="3000" dirty="0"/>
              <a:t>Один из углов параллелограмма равен 61°. Найдите больший угол этого параллелограмма. Ответ дайте </a:t>
            </a:r>
            <a:r>
              <a:rPr lang="ru-RU" sz="3000" dirty="0" smtClean="0"/>
              <a:t>в </a:t>
            </a:r>
            <a:r>
              <a:rPr lang="ru-RU" sz="3000" dirty="0"/>
              <a:t>градусах</a:t>
            </a:r>
            <a:r>
              <a:rPr lang="ru-RU" dirty="0"/>
              <a:t>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268453" y="266440"/>
            <a:ext cx="5181601" cy="825698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172200" y="1347538"/>
            <a:ext cx="5181601" cy="4840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Один из углов параллелограмма равен 33°. Найдите больший угол этого параллелограмма. Ответ дайте </a:t>
            </a:r>
            <a:r>
              <a:rPr lang="ru-RU" sz="3000" dirty="0" smtClean="0"/>
              <a:t>в </a:t>
            </a:r>
            <a:r>
              <a:rPr lang="ru-RU" sz="3000" dirty="0"/>
              <a:t>градусах.</a:t>
            </a:r>
          </a:p>
        </p:txBody>
      </p:sp>
      <p:pic>
        <p:nvPicPr>
          <p:cNvPr id="28674" name="Picture 2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498" y="4598684"/>
            <a:ext cx="3862532" cy="184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5110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28559" y="266440"/>
            <a:ext cx="5156200" cy="825699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45127" y="1347538"/>
            <a:ext cx="5156200" cy="4840538"/>
          </a:xfrm>
        </p:spPr>
        <p:txBody>
          <a:bodyPr/>
          <a:lstStyle/>
          <a:p>
            <a:pPr marL="0" indent="0">
              <a:buNone/>
            </a:pPr>
            <a:r>
              <a:rPr lang="ru-RU" sz="3000" dirty="0"/>
              <a:t>Один из углов параллелограмма равен 102°. Найдите меньший угол этого параллелограмма. Ответ дайте </a:t>
            </a:r>
            <a:r>
              <a:rPr lang="ru-RU" sz="3000" dirty="0" smtClean="0"/>
              <a:t>в </a:t>
            </a:r>
            <a:r>
              <a:rPr lang="ru-RU" sz="3000" dirty="0"/>
              <a:t>градусах.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268453" y="266440"/>
            <a:ext cx="5181601" cy="825698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172200" y="1347538"/>
            <a:ext cx="5181601" cy="4840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Один из углов параллелограмма равен 91°. Найдите меньший угол этого параллелограмма. Ответ дайте </a:t>
            </a:r>
            <a:r>
              <a:rPr lang="ru-RU" sz="3000" dirty="0" smtClean="0"/>
              <a:t>в </a:t>
            </a:r>
            <a:r>
              <a:rPr lang="ru-RU" sz="3000" dirty="0"/>
              <a:t>градусах.</a:t>
            </a:r>
          </a:p>
        </p:txBody>
      </p:sp>
      <p:pic>
        <p:nvPicPr>
          <p:cNvPr id="29698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751" y="4267201"/>
            <a:ext cx="3369152" cy="160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415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28559" y="266440"/>
            <a:ext cx="5156200" cy="825699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45127" y="1347538"/>
            <a:ext cx="5156200" cy="4840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Один из углов ромба равен 62°. Найдите больший угол этого ромба. Ответ дайте в градусах.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268453" y="266440"/>
            <a:ext cx="5181601" cy="825698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172200" y="1347538"/>
            <a:ext cx="5181601" cy="4840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Один из углов ромба равен 35°. Найдите больший угол этого ромба. Ответ дайте в градусах.</a:t>
            </a:r>
          </a:p>
        </p:txBody>
      </p:sp>
      <p:pic>
        <p:nvPicPr>
          <p:cNvPr id="30722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877" y="3851566"/>
            <a:ext cx="4137764" cy="213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9819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Четырехугольники 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756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28559" y="266440"/>
            <a:ext cx="5156200" cy="825699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45127" y="1347538"/>
            <a:ext cx="5156200" cy="4840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Один из углов ромба равен 104°. Найдите меньший угол этого ромба. Ответ дайте в градусах.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268453" y="266440"/>
            <a:ext cx="5181601" cy="825698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172200" y="1347538"/>
            <a:ext cx="5181601" cy="4840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Один из углов ромба равен 93°. Найдите меньший угол этого ромба. Ответ дайте в градусах.</a:t>
            </a:r>
          </a:p>
        </p:txBody>
      </p:sp>
      <p:pic>
        <p:nvPicPr>
          <p:cNvPr id="31746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676" y="3726873"/>
            <a:ext cx="4084076" cy="210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54771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28559" y="266440"/>
            <a:ext cx="5156200" cy="825699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45127" y="1347538"/>
            <a:ext cx="5156200" cy="4840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В ромбе ABCD угол ABC равен 40°. Найдите угол ACD. Ответ дайте в градусах.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268453" y="266440"/>
            <a:ext cx="5181601" cy="825698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172200" y="1347538"/>
            <a:ext cx="5181601" cy="4840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В ромбе ABCD угол ABC равен 84°. Найдите угол ACD. Ответ дайте в градусах.</a:t>
            </a:r>
          </a:p>
        </p:txBody>
      </p:sp>
      <p:pic>
        <p:nvPicPr>
          <p:cNvPr id="34818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864" y="3626136"/>
            <a:ext cx="2769177" cy="207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49399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28559" y="266440"/>
            <a:ext cx="5156200" cy="825699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17419" y="1347538"/>
            <a:ext cx="5156200" cy="4840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Сторона ромба равна 14, а один из углов этого ромба равен 150°. Найдите высоту этого ромба.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268453" y="266440"/>
            <a:ext cx="5181601" cy="825698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172200" y="1347538"/>
            <a:ext cx="5181601" cy="4840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Сторона ромба равна 18, а один из углов этого ромба равен 150°. Найдите высоту этого ромба.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840" y="4148543"/>
            <a:ext cx="3759777" cy="1940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10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49747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4291" y="19306"/>
            <a:ext cx="5156200" cy="825699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4291" y="806746"/>
            <a:ext cx="5156200" cy="3680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Найдите больший угол равнобедренной трапеции ABCD, если диагональ AC образует с основанием AD и боковой стороной AB углы, равные 33° и 13° соответственно. Ответ дайте в градусах.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02927" y="19307"/>
            <a:ext cx="5181601" cy="825698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7225" y="845005"/>
            <a:ext cx="5181601" cy="3680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Найдите больший угол равнобедренной трапеции ABCD, если диагональ AC образует с основанием AD и боковой стороной AB углы, равные 62° и 9° соответственно. Ответ дайте в градусах.</a:t>
            </a:r>
          </a:p>
        </p:txBody>
      </p:sp>
      <p:pic>
        <p:nvPicPr>
          <p:cNvPr id="25602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689" y="3995212"/>
            <a:ext cx="2993111" cy="255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11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76655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28559" y="266440"/>
            <a:ext cx="5156200" cy="825699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45127" y="1347538"/>
            <a:ext cx="5156200" cy="48405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трапеции ABCD известно, что AB=CD, ∠BDA=40° и ∠BDC=24°. Найдите угол ABD. Ответ дайте в градусах.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268453" y="266440"/>
            <a:ext cx="5181601" cy="825698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172200" y="1347538"/>
            <a:ext cx="5181601" cy="484053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трапеции ABCD известно, что AB=CD, ∠BDA=30° и ∠BDC=110°. Найдите угол ABD. Ответ дайте в градусах.</a:t>
            </a:r>
          </a:p>
        </p:txBody>
      </p:sp>
      <p:pic>
        <p:nvPicPr>
          <p:cNvPr id="45058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076" y="3487551"/>
            <a:ext cx="3557724" cy="296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12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54906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28559" y="266440"/>
            <a:ext cx="5156200" cy="825699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45127" y="1347538"/>
            <a:ext cx="5156200" cy="4840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Сумма двух углов равнобедренной трапеции равна 102°. Найдите больший угол этой трапеции. Ответ дайте </a:t>
            </a:r>
            <a:r>
              <a:rPr lang="ru-RU" sz="3000" dirty="0" smtClean="0"/>
              <a:t>в </a:t>
            </a:r>
            <a:r>
              <a:rPr lang="ru-RU" sz="3000" dirty="0"/>
              <a:t>градусах.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268453" y="266440"/>
            <a:ext cx="5181601" cy="825698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172200" y="1347538"/>
            <a:ext cx="5181601" cy="484053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Сумма </a:t>
            </a:r>
            <a:r>
              <a:rPr lang="ru-RU" dirty="0"/>
              <a:t>двух углов равнобедренной трапеции равна 46°. Найдите больший угол этой трапеции. Ответ дайте </a:t>
            </a:r>
          </a:p>
          <a:p>
            <a:pPr marL="0" indent="0">
              <a:buNone/>
            </a:pPr>
            <a:r>
              <a:rPr lang="ru-RU" dirty="0"/>
              <a:t>в градусах.</a:t>
            </a:r>
          </a:p>
        </p:txBody>
      </p:sp>
      <p:pic>
        <p:nvPicPr>
          <p:cNvPr id="46082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976" y="3957073"/>
            <a:ext cx="4217988" cy="223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13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20864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28559" y="266440"/>
            <a:ext cx="5156200" cy="825699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45127" y="1347538"/>
            <a:ext cx="5156200" cy="4840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 smtClean="0"/>
              <a:t>Найдите </a:t>
            </a:r>
            <a:r>
              <a:rPr lang="ru-RU" sz="3000" dirty="0"/>
              <a:t>острый угол параллелограмма ABCD, если биссектриса угла A образует со стороной BC угол, равный 33°. Ответ дайте в градусах.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268453" y="266440"/>
            <a:ext cx="5181601" cy="825698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172200" y="1347538"/>
            <a:ext cx="5181601" cy="4840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Найдите острый угол параллелограмма ABCD, если биссектриса угла A образует со стороной BC угол, равный 41°. Ответ дайте в градусах.</a:t>
            </a:r>
          </a:p>
        </p:txBody>
      </p:sp>
      <p:pic>
        <p:nvPicPr>
          <p:cNvPr id="47106" name="Picture 2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53" y="3679306"/>
            <a:ext cx="3085812" cy="219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14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5092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28559" y="266440"/>
            <a:ext cx="5156200" cy="825699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45127" y="1347538"/>
            <a:ext cx="5156200" cy="4840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В равнобедренной трапеции известна высота, большее основание и угол при основании (см. рисунок). Найдите меньшее основание.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268453" y="266440"/>
            <a:ext cx="5181601" cy="825698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172200" y="1347538"/>
            <a:ext cx="5181601" cy="4840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В равнобедренной трапеции известна высота, большее основание и угол при основании (см. рисунок). Найдите меньшее основание.</a:t>
            </a:r>
          </a:p>
        </p:txBody>
      </p:sp>
      <p:pic>
        <p:nvPicPr>
          <p:cNvPr id="48130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54" y="4508644"/>
            <a:ext cx="3605834" cy="167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334" y="4508643"/>
            <a:ext cx="3852809" cy="167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15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92470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28559" y="266440"/>
            <a:ext cx="5156200" cy="825699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45127" y="1347538"/>
            <a:ext cx="5156200" cy="4840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Диагональ AC параллелограмма ABCD образует с его сторонами углы, равные 40° и 35°. </a:t>
            </a:r>
            <a:r>
              <a:rPr lang="ru-RU" sz="3000" dirty="0" smtClean="0"/>
              <a:t>Найдите </a:t>
            </a:r>
            <a:r>
              <a:rPr lang="ru-RU" sz="3000" dirty="0"/>
              <a:t>больший угол этого параллелограмма. Ответ дайте в градусах.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268453" y="266440"/>
            <a:ext cx="5181601" cy="825698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172200" y="1347538"/>
            <a:ext cx="5181601" cy="4840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 smtClean="0"/>
              <a:t>Диагональ AC параллелограмма ABCD образует с его сторонами углы, равные 45° и 25°. Найдите больший угол этого параллелограмма. Ответ дайте в градусах.</a:t>
            </a:r>
            <a:endParaRPr lang="ru-RU" sz="3000" dirty="0"/>
          </a:p>
        </p:txBody>
      </p:sp>
      <p:pic>
        <p:nvPicPr>
          <p:cNvPr id="50178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026" y="4415133"/>
            <a:ext cx="2644755" cy="244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2" name="Picture 6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312" y="4444111"/>
            <a:ext cx="2929379" cy="241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17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47999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28559" y="266440"/>
            <a:ext cx="5156200" cy="825699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45127" y="1347538"/>
            <a:ext cx="5156200" cy="4840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Высота равнобедренной трапеции, проведённая из вершины C, делит основание AD на отрезки длиной 1 и 11. Найдите длину основания BC.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268453" y="266440"/>
            <a:ext cx="5181601" cy="825698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172200" y="1347538"/>
            <a:ext cx="5181601" cy="4840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 smtClean="0"/>
              <a:t>Высота равнобедренной трапеции, проведённая из вершины C, делит основание AD на отрезки длиной 10 и 11. Найдите длину основания BC.</a:t>
            </a:r>
            <a:endParaRPr lang="ru-RU" sz="3000" dirty="0"/>
          </a:p>
        </p:txBody>
      </p:sp>
      <p:pic>
        <p:nvPicPr>
          <p:cNvPr id="52226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983" y="3925770"/>
            <a:ext cx="3737552" cy="319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19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421734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898C-020F-4350-B67D-E287DA08460D}" type="datetime1">
              <a:rPr lang="ru-RU" smtClean="0"/>
              <a:t>25.09.2023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Марченко И.Л.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четырехугольников</a:t>
            </a:r>
            <a:endParaRPr lang="ru-RU" dirty="0"/>
          </a:p>
        </p:txBody>
      </p:sp>
      <p:sp>
        <p:nvSpPr>
          <p:cNvPr id="3" name="Параллелограмм 2"/>
          <p:cNvSpPr/>
          <p:nvPr/>
        </p:nvSpPr>
        <p:spPr>
          <a:xfrm>
            <a:off x="1869232" y="2168860"/>
            <a:ext cx="3074640" cy="846094"/>
          </a:xfrm>
          <a:prstGeom prst="parallelogram">
            <a:avLst>
              <a:gd name="adj" fmla="val 101961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параллелограмм</a:t>
            </a:r>
          </a:p>
        </p:txBody>
      </p:sp>
      <p:sp>
        <p:nvSpPr>
          <p:cNvPr id="4" name="Трапеция 3"/>
          <p:cNvSpPr/>
          <p:nvPr/>
        </p:nvSpPr>
        <p:spPr>
          <a:xfrm>
            <a:off x="7824193" y="3711057"/>
            <a:ext cx="2747225" cy="1152128"/>
          </a:xfrm>
          <a:prstGeom prst="trapezoid">
            <a:avLst>
              <a:gd name="adj" fmla="val 6287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Равнобедренная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трапеция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03512" y="3573017"/>
            <a:ext cx="2016224" cy="61084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прямоугольник</a:t>
            </a:r>
          </a:p>
        </p:txBody>
      </p:sp>
      <p:sp>
        <p:nvSpPr>
          <p:cNvPr id="6" name="Ромб 5"/>
          <p:cNvSpPr/>
          <p:nvPr/>
        </p:nvSpPr>
        <p:spPr>
          <a:xfrm>
            <a:off x="3801872" y="3492609"/>
            <a:ext cx="1483289" cy="691249"/>
          </a:xfrm>
          <a:prstGeom prst="diamond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13905" y="4725144"/>
            <a:ext cx="1641935" cy="144016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квадрат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5709450" y="3642035"/>
            <a:ext cx="2000823" cy="1290170"/>
            <a:chOff x="4894398" y="3928621"/>
            <a:chExt cx="1767532" cy="1146154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4904684" y="3928622"/>
              <a:ext cx="16366" cy="114615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4912867" y="3928621"/>
              <a:ext cx="1047427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5960294" y="3928622"/>
              <a:ext cx="701636" cy="114615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4894398" y="5074774"/>
              <a:ext cx="1767532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Группа 39"/>
          <p:cNvGrpSpPr/>
          <p:nvPr/>
        </p:nvGrpSpPr>
        <p:grpSpPr>
          <a:xfrm>
            <a:off x="7623429" y="2063871"/>
            <a:ext cx="2172317" cy="1104136"/>
            <a:chOff x="5364088" y="2060848"/>
            <a:chExt cx="2172317" cy="1104136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 flipH="1">
              <a:off x="5364090" y="2060848"/>
              <a:ext cx="947022" cy="110413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6311112" y="2060848"/>
              <a:ext cx="523657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6834769" y="2060848"/>
              <a:ext cx="701636" cy="11041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5364088" y="3164983"/>
              <a:ext cx="2172317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Группа 57"/>
          <p:cNvGrpSpPr/>
          <p:nvPr/>
        </p:nvGrpSpPr>
        <p:grpSpPr>
          <a:xfrm>
            <a:off x="5075786" y="1484785"/>
            <a:ext cx="2607095" cy="1107123"/>
            <a:chOff x="3551786" y="1700808"/>
            <a:chExt cx="1740294" cy="891099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>
              <a:off x="3563888" y="1700808"/>
              <a:ext cx="0" cy="89109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3563888" y="1700808"/>
              <a:ext cx="132577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4880378" y="1700808"/>
              <a:ext cx="411702" cy="46805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3551786" y="2168860"/>
              <a:ext cx="1740294" cy="42304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5093916" y="1565503"/>
            <a:ext cx="1920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Произвольный</a:t>
            </a:r>
          </a:p>
          <a:p>
            <a:r>
              <a:rPr lang="ru-RU" dirty="0"/>
              <a:t>четырехугольник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111467" y="3667943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ромб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184232" y="2615939"/>
            <a:ext cx="1127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трапеция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730676" y="3994733"/>
            <a:ext cx="1573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Прямоугольная</a:t>
            </a:r>
          </a:p>
          <a:p>
            <a:pPr algn="ctr"/>
            <a:r>
              <a:rPr lang="ru-RU" sz="1600" dirty="0"/>
              <a:t>трапеция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5730357" y="3643028"/>
            <a:ext cx="147675" cy="1691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5739620" y="4763036"/>
            <a:ext cx="147675" cy="1691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2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28559" y="266440"/>
            <a:ext cx="5156200" cy="825699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45127" y="1347538"/>
            <a:ext cx="5156200" cy="4840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Диагональ прямоугольника образует угол 44° с одной </a:t>
            </a:r>
            <a:r>
              <a:rPr lang="ru-RU" sz="3000" dirty="0" smtClean="0"/>
              <a:t>из </a:t>
            </a:r>
            <a:r>
              <a:rPr lang="ru-RU" sz="3000" dirty="0"/>
              <a:t>его сторон. Найдите острый угол между диагоналями этого прямоугольника. Ответ дайте в градусах.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268453" y="266440"/>
            <a:ext cx="5181601" cy="825698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172200" y="1347538"/>
            <a:ext cx="5181601" cy="4840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Диагональ прямоугольника образует угол 86° с одной </a:t>
            </a:r>
            <a:r>
              <a:rPr lang="ru-RU" sz="3000" dirty="0" smtClean="0"/>
              <a:t>из </a:t>
            </a:r>
            <a:r>
              <a:rPr lang="ru-RU" sz="3000" dirty="0"/>
              <a:t>его сторон. Найдите острый угол между диагоналями этого прямоугольника. Ответ дайте в градусах.</a:t>
            </a:r>
          </a:p>
        </p:txBody>
      </p:sp>
      <p:pic>
        <p:nvPicPr>
          <p:cNvPr id="53250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232" y="4955518"/>
            <a:ext cx="3242253" cy="190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20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95946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28559" y="266440"/>
            <a:ext cx="5156200" cy="825699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45127" y="1347538"/>
            <a:ext cx="5156200" cy="4840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На клетчатой бумаге с размером клетки 1×1 изображён ромб. Найдите длину его большей диагонали.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268453" y="266440"/>
            <a:ext cx="5181601" cy="825698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172200" y="1347538"/>
            <a:ext cx="5181601" cy="4840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На клетчатой бумаге с размером клетки 1×1 изображён ромб. Найдите длину его большей диагонали.</a:t>
            </a:r>
          </a:p>
        </p:txBody>
      </p:sp>
      <p:pic>
        <p:nvPicPr>
          <p:cNvPr id="55298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27" y="3644895"/>
            <a:ext cx="3820680" cy="231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Picture 4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593" y="3562635"/>
            <a:ext cx="3090888" cy="248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21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403674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Площадь. </a:t>
            </a:r>
            <a:b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Теорема Пифагора.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364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309" y="98714"/>
            <a:ext cx="10515600" cy="1325562"/>
          </a:xfrm>
        </p:spPr>
        <p:txBody>
          <a:bodyPr/>
          <a:lstStyle/>
          <a:p>
            <a:r>
              <a:rPr lang="ru-RU" dirty="0" smtClean="0"/>
              <a:t>Теорема Пифагора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21673" y="128471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ПРЯМОУГОЛЬНОМ ТРЕУГОЛЬНИКЕ КВАДРАТ ГИПОТЕНУЗЫ РАВЕН СУММЕ КВАДРАТОВ КАТЕТОВ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98171" y="3268554"/>
            <a:ext cx="45728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40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c</a:t>
            </a:r>
            <a:r>
              <a:rPr lang="en-US" altLang="ru-RU" sz="4000" b="1" i="1" baseline="30000" dirty="0">
                <a:solidFill>
                  <a:srgbClr val="FF0000"/>
                </a:solidFill>
                <a:latin typeface="Bookman Old Style" panose="02050604050505020204" pitchFamily="18" charset="0"/>
              </a:rPr>
              <a:t>2 </a:t>
            </a:r>
            <a:r>
              <a:rPr lang="en-US" altLang="ru-RU" sz="40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= a</a:t>
            </a:r>
            <a:r>
              <a:rPr lang="en-US" altLang="ru-RU" sz="4000" b="1" i="1" baseline="30000" dirty="0">
                <a:solidFill>
                  <a:srgbClr val="FF0000"/>
                </a:solidFill>
                <a:latin typeface="Bookman Old Style" panose="02050604050505020204" pitchFamily="18" charset="0"/>
              </a:rPr>
              <a:t>2 </a:t>
            </a:r>
            <a:r>
              <a:rPr lang="en-US" altLang="ru-RU" sz="40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+ b</a:t>
            </a:r>
            <a:r>
              <a:rPr lang="en-US" altLang="ru-RU" sz="4000" b="1" i="1" baseline="30000" dirty="0">
                <a:solidFill>
                  <a:srgbClr val="FF0000"/>
                </a:solidFill>
                <a:latin typeface="Bookman Old Style" panose="02050604050505020204" pitchFamily="18" charset="0"/>
              </a:rPr>
              <a:t>2</a:t>
            </a:r>
            <a:r>
              <a:rPr lang="ru-RU" altLang="ru-RU" sz="40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  </a:t>
            </a:r>
          </a:p>
        </p:txBody>
      </p:sp>
      <p:sp>
        <p:nvSpPr>
          <p:cNvPr id="6" name="AutoShape 29"/>
          <p:cNvSpPr>
            <a:spLocks noChangeArrowheads="1"/>
          </p:cNvSpPr>
          <p:nvPr/>
        </p:nvSpPr>
        <p:spPr bwMode="auto">
          <a:xfrm>
            <a:off x="1636713" y="2992865"/>
            <a:ext cx="3059978" cy="1897790"/>
          </a:xfrm>
          <a:prstGeom prst="rtTriangle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3051753" y="3320440"/>
            <a:ext cx="5746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2800" i="1" dirty="0">
                <a:latin typeface="Bookman Old Style" panose="02050604050505020204" pitchFamily="18" charset="0"/>
              </a:rPr>
              <a:t>c</a:t>
            </a:r>
            <a:endParaRPr lang="ru-RU" altLang="ru-RU" sz="2800" i="1" dirty="0">
              <a:latin typeface="Bookman Old Style" panose="0205060405050502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37245" y="371994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i="1" dirty="0">
                <a:latin typeface="Bookman Old Style" panose="02050604050505020204" pitchFamily="18" charset="0"/>
              </a:rPr>
              <a:t>b</a:t>
            </a:r>
            <a:endParaRPr lang="ru-RU" altLang="ru-RU" sz="2800" i="1" dirty="0">
              <a:latin typeface="Bookman Old Style" panose="02050604050505020204" pitchFamily="18" charset="0"/>
            </a:endParaRPr>
          </a:p>
        </p:txBody>
      </p:sp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2592027" y="4890655"/>
            <a:ext cx="5746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2800" i="1" dirty="0">
                <a:latin typeface="Bookman Old Style" panose="02050604050505020204" pitchFamily="18" charset="0"/>
              </a:rPr>
              <a:t>a</a:t>
            </a:r>
            <a:endParaRPr lang="ru-RU" altLang="ru-RU" sz="28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89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28559" y="266440"/>
            <a:ext cx="5156200" cy="825699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45127" y="1347538"/>
            <a:ext cx="5156200" cy="4840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Катеты прямоугольного треугольника равны 7 и 24. Найдите гипотенузу этого треугольника.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268453" y="266440"/>
            <a:ext cx="5181601" cy="825698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172200" y="1347538"/>
            <a:ext cx="5181601" cy="4840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Катеты прямоугольного треугольника равны 18 и 24. Найдите гипотенузу этого треугольника.</a:t>
            </a:r>
          </a:p>
        </p:txBody>
      </p:sp>
      <p:pic>
        <p:nvPicPr>
          <p:cNvPr id="37890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119" y="3762761"/>
            <a:ext cx="4153280" cy="210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1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57842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28559" y="266440"/>
            <a:ext cx="5156200" cy="825699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45127" y="1347538"/>
            <a:ext cx="5156200" cy="4840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В прямоугольном треугольнике катет и гипотенуза равны 20 и 25 соответственно. Найдите другой катет этого треугольника.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268453" y="266440"/>
            <a:ext cx="5181601" cy="825698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172200" y="1347538"/>
            <a:ext cx="5181601" cy="4840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В прямоугольном треугольнике катет и гипотенуза равны 12 и 20 соответственно. Найдите другой катет этого треугольника.</a:t>
            </a:r>
          </a:p>
        </p:txBody>
      </p:sp>
      <p:pic>
        <p:nvPicPr>
          <p:cNvPr id="38914" name="Picture 2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355" y="3753984"/>
            <a:ext cx="4388807" cy="222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7468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28559" y="266440"/>
            <a:ext cx="5156200" cy="825699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45127" y="1347538"/>
            <a:ext cx="5156200" cy="4840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Сторона равностороннего треугольника равна </a:t>
            </a:r>
            <a:r>
              <a:rPr lang="ru-RU" sz="3000" dirty="0" smtClean="0"/>
              <a:t>16√3. </a:t>
            </a:r>
            <a:r>
              <a:rPr lang="ru-RU" sz="3000" dirty="0"/>
              <a:t>Найдите медиану этого треугольника.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268453" y="266440"/>
            <a:ext cx="5181601" cy="825698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172200" y="1347538"/>
            <a:ext cx="5181601" cy="4840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Сторона равностороннего треугольника равна </a:t>
            </a:r>
            <a:r>
              <a:rPr lang="ru-RU" sz="3000" dirty="0" smtClean="0"/>
              <a:t>14√3. </a:t>
            </a:r>
            <a:r>
              <a:rPr lang="ru-RU" sz="3000" dirty="0"/>
              <a:t>Найдите медиану этого треугольника.</a:t>
            </a:r>
          </a:p>
        </p:txBody>
      </p:sp>
      <p:pic>
        <p:nvPicPr>
          <p:cNvPr id="26626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928" y="3613636"/>
            <a:ext cx="2393662" cy="21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3272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28559" y="266440"/>
            <a:ext cx="5156200" cy="825699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45127" y="1347538"/>
            <a:ext cx="5156200" cy="4840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 smtClean="0"/>
              <a:t>Сторона равностороннего треугольника равна 12√3. Найдите биссектрису этого треугольника.</a:t>
            </a:r>
            <a:endParaRPr lang="ru-RU" sz="3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268453" y="266440"/>
            <a:ext cx="5181601" cy="825698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172200" y="1347538"/>
            <a:ext cx="5181601" cy="4840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Сторона равностороннего треугольника равна </a:t>
            </a:r>
            <a:r>
              <a:rPr lang="ru-RU" sz="3000" dirty="0" smtClean="0"/>
              <a:t>16√3. </a:t>
            </a:r>
            <a:r>
              <a:rPr lang="ru-RU" sz="3000" dirty="0"/>
              <a:t>Найдите биссектрису этого треугольника.</a:t>
            </a:r>
          </a:p>
        </p:txBody>
      </p:sp>
      <p:pic>
        <p:nvPicPr>
          <p:cNvPr id="27650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896" y="3469639"/>
            <a:ext cx="3099522" cy="271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0051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28559" y="266440"/>
            <a:ext cx="5156200" cy="825699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45127" y="1347538"/>
            <a:ext cx="5156200" cy="4840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Сторона равностороннего треугольника равна </a:t>
            </a:r>
            <a:r>
              <a:rPr lang="ru-RU" sz="3000" dirty="0" smtClean="0"/>
              <a:t>10√3. </a:t>
            </a:r>
            <a:r>
              <a:rPr lang="ru-RU" sz="3000" dirty="0"/>
              <a:t>Найдите высоту этого треугольника.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268453" y="266440"/>
            <a:ext cx="5181601" cy="825698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172200" y="1347538"/>
            <a:ext cx="5181601" cy="4840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 smtClean="0"/>
              <a:t>Сторона </a:t>
            </a:r>
            <a:r>
              <a:rPr lang="ru-RU" sz="3000" dirty="0"/>
              <a:t>равностороннего треугольника равна </a:t>
            </a:r>
            <a:r>
              <a:rPr lang="ru-RU" sz="3000" dirty="0" smtClean="0"/>
              <a:t>12√3. </a:t>
            </a:r>
            <a:r>
              <a:rPr lang="ru-RU" sz="3000" dirty="0"/>
              <a:t>Найдите высоту этого треугольника.</a:t>
            </a:r>
          </a:p>
        </p:txBody>
      </p:sp>
      <p:pic>
        <p:nvPicPr>
          <p:cNvPr id="28674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266" y="3341420"/>
            <a:ext cx="3245716" cy="284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1489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20436" y="407231"/>
            <a:ext cx="5156200" cy="825699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845127" y="1457392"/>
            <a:ext cx="5156200" cy="4730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Медиана равностороннего треугольника равна </a:t>
            </a:r>
            <a:r>
              <a:rPr lang="ru-RU" sz="3000" dirty="0" smtClean="0"/>
              <a:t>13√3. </a:t>
            </a:r>
            <a:r>
              <a:rPr lang="ru-RU" sz="3000" dirty="0"/>
              <a:t>Найдите сторону этого треугольника.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001327" y="407232"/>
            <a:ext cx="5181601" cy="825698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6144491" y="1357745"/>
            <a:ext cx="5181601" cy="4608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Медиана равностороннего треугольника равна </a:t>
            </a:r>
            <a:r>
              <a:rPr lang="ru-RU" sz="3000" dirty="0" smtClean="0"/>
              <a:t>12√3. </a:t>
            </a:r>
            <a:r>
              <a:rPr lang="ru-RU" sz="3000" dirty="0"/>
              <a:t>Найдите сторону этого треугольника.</a:t>
            </a:r>
          </a:p>
        </p:txBody>
      </p:sp>
      <p:pic>
        <p:nvPicPr>
          <p:cNvPr id="29698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592" y="4136124"/>
            <a:ext cx="2296679" cy="20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7056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49DE-933C-48EC-B45E-94615FF3B14B}" type="datetime1">
              <a:rPr lang="ru-RU" smtClean="0"/>
              <a:t>25.09.2023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Марченко И.Л.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Свойства и признаки параллелограмма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1775520" y="1629959"/>
            <a:ext cx="1872208" cy="1420148"/>
            <a:chOff x="683568" y="1643349"/>
            <a:chExt cx="1872208" cy="1420148"/>
          </a:xfrm>
        </p:grpSpPr>
        <p:sp>
          <p:nvSpPr>
            <p:cNvPr id="3" name="Блок-схема: данные 2"/>
            <p:cNvSpPr/>
            <p:nvPr/>
          </p:nvSpPr>
          <p:spPr>
            <a:xfrm>
              <a:off x="683568" y="1643349"/>
              <a:ext cx="1872208" cy="1193583"/>
            </a:xfrm>
            <a:prstGeom prst="flowChartInputOutpu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2267744" y="2312876"/>
              <a:ext cx="108012" cy="10801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827584" y="2123728"/>
              <a:ext cx="108012" cy="10801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 rot="16353183">
              <a:off x="1183175" y="2442173"/>
              <a:ext cx="47320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dirty="0">
                  <a:solidFill>
                    <a:schemeClr val="accent1">
                      <a:lumMod val="75000"/>
                    </a:schemeClr>
                  </a:solidFill>
                </a:rPr>
                <a:t>=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 rot="16418773">
            <a:off x="2565967" y="1274632"/>
            <a:ext cx="4732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81575" y="1556440"/>
            <a:ext cx="248427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Противоположные </a:t>
            </a:r>
          </a:p>
          <a:p>
            <a:r>
              <a:rPr lang="ru-RU" dirty="0"/>
              <a:t>стороны  попарно равны. </a:t>
            </a:r>
          </a:p>
        </p:txBody>
      </p:sp>
      <p:sp>
        <p:nvSpPr>
          <p:cNvPr id="13" name="Блок-схема: данные 12"/>
          <p:cNvSpPr/>
          <p:nvPr/>
        </p:nvSpPr>
        <p:spPr>
          <a:xfrm>
            <a:off x="6023992" y="1659352"/>
            <a:ext cx="1872208" cy="1193583"/>
          </a:xfrm>
          <a:prstGeom prst="flowChartInputOutp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222947" y="1659351"/>
            <a:ext cx="242143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Противолежащие углы</a:t>
            </a:r>
          </a:p>
          <a:p>
            <a:r>
              <a:rPr lang="ru-RU" dirty="0"/>
              <a:t>попарно равны.</a:t>
            </a:r>
          </a:p>
        </p:txBody>
      </p:sp>
      <p:sp>
        <p:nvSpPr>
          <p:cNvPr id="16" name="Блок-схема: данные 15"/>
          <p:cNvSpPr/>
          <p:nvPr/>
        </p:nvSpPr>
        <p:spPr>
          <a:xfrm>
            <a:off x="1575626" y="3284985"/>
            <a:ext cx="1872208" cy="1193583"/>
          </a:xfrm>
          <a:prstGeom prst="flowChartInputOutp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467708" y="3284985"/>
            <a:ext cx="2780185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Сумма углов, прилежащих</a:t>
            </a:r>
          </a:p>
          <a:p>
            <a:r>
              <a:rPr lang="ru-RU" dirty="0"/>
              <a:t>к любой стороне, равна</a:t>
            </a:r>
          </a:p>
          <a:p>
            <a:r>
              <a:rPr lang="ru-RU" dirty="0"/>
              <a:t>180⁰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85102" y="4147420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latin typeface="Corbel"/>
              </a:rPr>
              <a:t>α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918480" y="330342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latin typeface="Corbel"/>
              </a:rPr>
              <a:t>β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060506" y="3743276"/>
            <a:ext cx="109677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>
                <a:latin typeface="Corbel"/>
              </a:rPr>
              <a:t>α</a:t>
            </a:r>
            <a:r>
              <a:rPr lang="ru-RU" dirty="0">
                <a:latin typeface="Corbel"/>
              </a:rPr>
              <a:t>+</a:t>
            </a:r>
            <a:r>
              <a:rPr lang="el-GR" dirty="0">
                <a:latin typeface="Corbel"/>
              </a:rPr>
              <a:t>β</a:t>
            </a:r>
            <a:r>
              <a:rPr lang="ru-RU" dirty="0">
                <a:latin typeface="Corbel"/>
              </a:rPr>
              <a:t>=180⁰</a:t>
            </a:r>
            <a:endParaRPr lang="ru-RU" dirty="0"/>
          </a:p>
        </p:txBody>
      </p:sp>
      <p:sp>
        <p:nvSpPr>
          <p:cNvPr id="8" name="Дуга 7"/>
          <p:cNvSpPr/>
          <p:nvPr/>
        </p:nvSpPr>
        <p:spPr>
          <a:xfrm>
            <a:off x="5674804" y="2376971"/>
            <a:ext cx="914400" cy="914400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Дуга 18"/>
          <p:cNvSpPr/>
          <p:nvPr/>
        </p:nvSpPr>
        <p:spPr>
          <a:xfrm rot="10800000">
            <a:off x="7303250" y="1172759"/>
            <a:ext cx="914400" cy="914400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Дуга 19"/>
          <p:cNvSpPr/>
          <p:nvPr/>
        </p:nvSpPr>
        <p:spPr>
          <a:xfrm rot="6695862">
            <a:off x="6045343" y="1036569"/>
            <a:ext cx="914400" cy="914400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Дуга 20"/>
          <p:cNvSpPr/>
          <p:nvPr/>
        </p:nvSpPr>
        <p:spPr>
          <a:xfrm rot="6779667">
            <a:off x="6025610" y="1022444"/>
            <a:ext cx="771436" cy="864904"/>
          </a:xfrm>
          <a:prstGeom prst="arc">
            <a:avLst>
              <a:gd name="adj1" fmla="val 16534428"/>
              <a:gd name="adj2" fmla="val 2072799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Дуга 21"/>
          <p:cNvSpPr/>
          <p:nvPr/>
        </p:nvSpPr>
        <p:spPr>
          <a:xfrm rot="16631369">
            <a:off x="7105554" y="2466317"/>
            <a:ext cx="914400" cy="914400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Дуга 22"/>
          <p:cNvSpPr/>
          <p:nvPr/>
        </p:nvSpPr>
        <p:spPr>
          <a:xfrm rot="17149313">
            <a:off x="7192262" y="2597682"/>
            <a:ext cx="914400" cy="914400"/>
          </a:xfrm>
          <a:prstGeom prst="arc">
            <a:avLst>
              <a:gd name="adj1" fmla="val 16870431"/>
              <a:gd name="adj2" fmla="val 2055216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8824412" y="3054882"/>
            <a:ext cx="2263697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Диагонали точкой</a:t>
            </a:r>
          </a:p>
          <a:p>
            <a:r>
              <a:rPr lang="ru-RU" dirty="0"/>
              <a:t>пересечения делятся</a:t>
            </a:r>
          </a:p>
          <a:p>
            <a:r>
              <a:rPr lang="ru-RU" dirty="0"/>
              <a:t>пополам.</a:t>
            </a:r>
          </a:p>
        </p:txBody>
      </p:sp>
      <p:sp>
        <p:nvSpPr>
          <p:cNvPr id="37" name="TextBox 36"/>
          <p:cNvSpPr txBox="1"/>
          <p:nvPr/>
        </p:nvSpPr>
        <p:spPr>
          <a:xfrm rot="16418773">
            <a:off x="2565967" y="1274631"/>
            <a:ext cx="4732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sp>
        <p:nvSpPr>
          <p:cNvPr id="41" name="Дуга 40"/>
          <p:cNvSpPr/>
          <p:nvPr/>
        </p:nvSpPr>
        <p:spPr>
          <a:xfrm>
            <a:off x="1202452" y="4028974"/>
            <a:ext cx="914400" cy="914400"/>
          </a:xfrm>
          <a:prstGeom prst="arc">
            <a:avLst>
              <a:gd name="adj1" fmla="val 16724772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Дуга 42"/>
          <p:cNvSpPr/>
          <p:nvPr/>
        </p:nvSpPr>
        <p:spPr>
          <a:xfrm rot="5400000">
            <a:off x="1516341" y="2816832"/>
            <a:ext cx="914400" cy="914400"/>
          </a:xfrm>
          <a:prstGeom prst="arc">
            <a:avLst>
              <a:gd name="adj1" fmla="val 16200000"/>
              <a:gd name="adj2" fmla="val 96607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Дуга 43"/>
          <p:cNvSpPr/>
          <p:nvPr/>
        </p:nvSpPr>
        <p:spPr>
          <a:xfrm rot="5105723">
            <a:off x="1420690" y="2748341"/>
            <a:ext cx="914400" cy="914400"/>
          </a:xfrm>
          <a:prstGeom prst="arc">
            <a:avLst>
              <a:gd name="adj1" fmla="val 16739224"/>
              <a:gd name="adj2" fmla="val 73536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2119355" y="4975792"/>
            <a:ext cx="748640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Каждая диагональ делит параллелограмм, на два равных треугольника, </a:t>
            </a:r>
          </a:p>
          <a:p>
            <a:r>
              <a:rPr lang="ru-RU" dirty="0"/>
              <a:t>обе на четыре равновеликих треугольника(одинаковой площади).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974409" y="5971385"/>
            <a:ext cx="631519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Точка пересечения диагоналей является центром симметрии.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6306598" y="3052987"/>
            <a:ext cx="1872208" cy="1193583"/>
            <a:chOff x="5983204" y="3106197"/>
            <a:chExt cx="1872208" cy="1193583"/>
          </a:xfrm>
        </p:grpSpPr>
        <p:sp>
          <p:nvSpPr>
            <p:cNvPr id="17" name="Блок-схема: данные 16"/>
            <p:cNvSpPr/>
            <p:nvPr/>
          </p:nvSpPr>
          <p:spPr>
            <a:xfrm>
              <a:off x="5983204" y="3106197"/>
              <a:ext cx="1872208" cy="1193583"/>
            </a:xfrm>
            <a:prstGeom prst="flowChartInputOutpu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 flipH="1">
              <a:off x="6023992" y="3106197"/>
              <a:ext cx="1831420" cy="116335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Прямоугольник 38"/>
            <p:cNvSpPr/>
            <p:nvPr/>
          </p:nvSpPr>
          <p:spPr>
            <a:xfrm rot="3592041">
              <a:off x="6991072" y="3195706"/>
              <a:ext cx="40107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solidFill>
                    <a:schemeClr val="accent1">
                      <a:lumMod val="75000"/>
                    </a:schemeClr>
                  </a:solidFill>
                </a:rPr>
                <a:t>=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 rot="2975368" flipH="1" flipV="1">
              <a:off x="6456468" y="3722335"/>
              <a:ext cx="25489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b="1" dirty="0">
                  <a:solidFill>
                    <a:schemeClr val="accent1">
                      <a:lumMod val="75000"/>
                    </a:schemeClr>
                  </a:solidFill>
                </a:rPr>
                <a:t>=</a:t>
              </a:r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6589204" y="3434342"/>
              <a:ext cx="248858" cy="3193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Прямая соединительная линия 25"/>
          <p:cNvCxnSpPr/>
          <p:nvPr/>
        </p:nvCxnSpPr>
        <p:spPr>
          <a:xfrm>
            <a:off x="6728381" y="3056333"/>
            <a:ext cx="1080120" cy="121194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7338882" y="3869556"/>
            <a:ext cx="242125" cy="720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43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28559" y="266440"/>
            <a:ext cx="5156200" cy="825699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45127" y="1347538"/>
            <a:ext cx="5156200" cy="4840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Сторона квадрата равна </a:t>
            </a:r>
            <a:r>
              <a:rPr lang="ru-RU" sz="3200" dirty="0" smtClean="0"/>
              <a:t>9√2. </a:t>
            </a:r>
            <a:r>
              <a:rPr lang="ru-RU" sz="3200" dirty="0"/>
              <a:t>Найдите диагональ этого квадрата.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268453" y="266440"/>
            <a:ext cx="5181601" cy="825698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172200" y="1347538"/>
            <a:ext cx="5181601" cy="4840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Сторона квадрата равна </a:t>
            </a:r>
            <a:r>
              <a:rPr lang="ru-RU" sz="3200" dirty="0" smtClean="0"/>
              <a:t>6√2. </a:t>
            </a:r>
            <a:r>
              <a:rPr lang="ru-RU" sz="3200" dirty="0"/>
              <a:t>Найдите диагональ этого квадрата.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644" y="3767806"/>
            <a:ext cx="2049365" cy="20792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88757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1324" y="284266"/>
            <a:ext cx="4040188" cy="639762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6855" y="1133896"/>
            <a:ext cx="5109126" cy="3951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dirty="0"/>
              <a:t>В равнобедренной трапеции основания равны 3 и 5, а один из углов между боковой стороной и основанием равен 45°. Найдите площадь этой трапеции.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6001" y="327501"/>
            <a:ext cx="4041775" cy="639762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954253" y="1133896"/>
            <a:ext cx="5001490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В равнобедренной трапеции основания равны 4 и 8, а один из углов между боковой стороной и основанием равен 45°. Найдите площадь этой трапеции.</a:t>
            </a:r>
          </a:p>
        </p:txBody>
      </p:sp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27" y="4202349"/>
            <a:ext cx="4534217" cy="218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914" y="4113362"/>
            <a:ext cx="4634813" cy="227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79547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0554" y="228799"/>
            <a:ext cx="4040188" cy="639762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2182" y="1028541"/>
            <a:ext cx="4458560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Сторона треугольника равна 18, а высота, проведённая к этой стороне, равна 22. Найдите площадь этого треугольника.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3548" y="259090"/>
            <a:ext cx="4041775" cy="639762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02927" y="1004208"/>
            <a:ext cx="5181601" cy="3680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Сторона треугольника равна 8, а высота, проведённая к этой стороне, равна 31. Найдите площадь этого треугольника.</a:t>
            </a:r>
          </a:p>
        </p:txBody>
      </p:sp>
      <p:pic>
        <p:nvPicPr>
          <p:cNvPr id="2050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685" y="3934846"/>
            <a:ext cx="3624086" cy="208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74055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8872" y="60869"/>
            <a:ext cx="5156200" cy="825699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6020" y="1094387"/>
            <a:ext cx="5156200" cy="3680525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/>
              <a:t>Найдите площадь параллелограмма, изображённого на рисунке</a:t>
            </a:r>
            <a:r>
              <a:rPr lang="ru-RU" dirty="0"/>
              <a:t>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96891" y="171705"/>
            <a:ext cx="5181601" cy="825698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1094387"/>
            <a:ext cx="5181601" cy="3680525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/>
              <a:t>Найдите площадь параллелограмма, изображённого на </a:t>
            </a:r>
            <a:r>
              <a:rPr lang="ru-RU" dirty="0"/>
              <a:t>рисунке.</a:t>
            </a:r>
          </a:p>
        </p:txBody>
      </p:sp>
      <p:pic>
        <p:nvPicPr>
          <p:cNvPr id="3074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2" y="3449782"/>
            <a:ext cx="5091508" cy="287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055" y="3298058"/>
            <a:ext cx="4254746" cy="295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10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40520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454" y="33160"/>
            <a:ext cx="5156200" cy="825699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9848" y="1077540"/>
            <a:ext cx="5156200" cy="3680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Найдите площадь квадрата, описанного около окружности радиуса 16.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9126" y="210401"/>
            <a:ext cx="5181601" cy="825698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8095" y="1191458"/>
            <a:ext cx="5181601" cy="3680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Найдите площадь квадрата, описанного около окружности радиуса 14.</a:t>
            </a:r>
          </a:p>
        </p:txBody>
      </p:sp>
      <p:pic>
        <p:nvPicPr>
          <p:cNvPr id="4098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3048000"/>
            <a:ext cx="3028528" cy="302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11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7851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2079" y="249857"/>
            <a:ext cx="5156200" cy="825699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3236" y="1191458"/>
            <a:ext cx="5156200" cy="3680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Найдите площадь ромба, если его диагонали равны 20 и 6.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92174" y="365760"/>
            <a:ext cx="5181601" cy="825698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9126" y="1260643"/>
            <a:ext cx="5181601" cy="3680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rgbClr val="000000"/>
                </a:solidFill>
              </a:rPr>
              <a:t>Найдите площадь ромба, если его диагонали равны 34 и 4.</a:t>
            </a:r>
            <a:endParaRPr lang="ru-RU" sz="3200" dirty="0"/>
          </a:p>
        </p:txBody>
      </p:sp>
      <p:pic>
        <p:nvPicPr>
          <p:cNvPr id="5122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618" y="3264608"/>
            <a:ext cx="4861635" cy="257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12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98334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8872" y="128936"/>
            <a:ext cx="5156200" cy="825699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6363" y="1191335"/>
            <a:ext cx="5156200" cy="3680525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/>
              <a:t>Периметр квадрата равен 24. Найдите площадь этого квадрата</a:t>
            </a:r>
            <a:r>
              <a:rPr lang="ru-RU" dirty="0"/>
              <a:t>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9126" y="365760"/>
            <a:ext cx="5181601" cy="825698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9125" y="1403975"/>
            <a:ext cx="5181601" cy="3680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Периметр квадрата равен 44. Найдите площадь этого квадрата.</a:t>
            </a:r>
          </a:p>
        </p:txBody>
      </p:sp>
      <p:pic>
        <p:nvPicPr>
          <p:cNvPr id="6146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785" y="3510102"/>
            <a:ext cx="2723515" cy="272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13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01788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090" y="143506"/>
            <a:ext cx="5156200" cy="825699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8779" y="1116628"/>
            <a:ext cx="5156200" cy="3680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Периметр ромба равен 48, а один из углов равен 30°. Найдите площадь этого ромба.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324105"/>
            <a:ext cx="5181601" cy="825698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1149803"/>
            <a:ext cx="5181601" cy="3680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Периметр ромба равен 12, а один из углов равен 30°. Найдите площадь этого ромба.</a:t>
            </a:r>
          </a:p>
        </p:txBody>
      </p:sp>
      <p:pic>
        <p:nvPicPr>
          <p:cNvPr id="7170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605" y="3823855"/>
            <a:ext cx="4870747" cy="25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14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401938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1810" y="146720"/>
            <a:ext cx="4040188" cy="639762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32" y="1002873"/>
            <a:ext cx="5563591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На клетчатой бумаге с размером клетки 1×1 изображён ромб. Найдите площадь этого ромба.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6001" y="175023"/>
            <a:ext cx="4041775" cy="639762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096001" y="990086"/>
            <a:ext cx="5514108" cy="3951288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/>
              <a:t>На клетчатой бумаге с размером клетки 1×1 изображён ромб. Найдите площадь этого ромба</a:t>
            </a:r>
            <a:r>
              <a:rPr lang="ru-RU" dirty="0"/>
              <a:t>.</a:t>
            </a:r>
          </a:p>
        </p:txBody>
      </p:sp>
      <p:pic>
        <p:nvPicPr>
          <p:cNvPr id="19458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903" y="2943182"/>
            <a:ext cx="2013334" cy="391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396" y="2943182"/>
            <a:ext cx="2759967" cy="365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16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2750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362" y="155355"/>
            <a:ext cx="4040188" cy="639762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412776"/>
            <a:ext cx="5574532" cy="3951288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/>
              <a:t>На клетчатой бумаге с размером клетки 1×1 изображён треугольник. Найдите его площадь</a:t>
            </a:r>
            <a:r>
              <a:rPr lang="ru-RU" dirty="0"/>
              <a:t>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31732" y="155355"/>
            <a:ext cx="4041775" cy="639762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096001" y="1556792"/>
            <a:ext cx="5417126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На клетчатой бумаге с размером клетки 1×1 изображён треугольник. Найдите его площадь.</a:t>
            </a:r>
          </a:p>
        </p:txBody>
      </p:sp>
      <p:pic>
        <p:nvPicPr>
          <p:cNvPr id="9218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37112"/>
            <a:ext cx="424683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3892899"/>
            <a:ext cx="3384376" cy="299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17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6450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631A-D5F6-405B-A8E4-E3D3E5D36176}" type="datetime1">
              <a:rPr lang="ru-RU" smtClean="0"/>
              <a:t>25.09.2023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Марченко И.Л.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Площадь параллелограмма</a:t>
            </a:r>
            <a:endParaRPr lang="ru-RU" dirty="0"/>
          </a:p>
        </p:txBody>
      </p:sp>
      <p:sp>
        <p:nvSpPr>
          <p:cNvPr id="5" name="Параллелограмм 4"/>
          <p:cNvSpPr/>
          <p:nvPr/>
        </p:nvSpPr>
        <p:spPr>
          <a:xfrm>
            <a:off x="1760534" y="1536173"/>
            <a:ext cx="2232248" cy="1108968"/>
          </a:xfrm>
          <a:prstGeom prst="parallelogram">
            <a:avLst>
              <a:gd name="adj" fmla="val 5991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араллелограмм 5"/>
          <p:cNvSpPr/>
          <p:nvPr/>
        </p:nvSpPr>
        <p:spPr>
          <a:xfrm>
            <a:off x="4943872" y="1441624"/>
            <a:ext cx="1872208" cy="1296144"/>
          </a:xfrm>
          <a:prstGeom prst="parallelogram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араллелограмм 7"/>
          <p:cNvSpPr/>
          <p:nvPr/>
        </p:nvSpPr>
        <p:spPr>
          <a:xfrm>
            <a:off x="7904189" y="1442585"/>
            <a:ext cx="1872208" cy="1296144"/>
          </a:xfrm>
          <a:prstGeom prst="parallelogram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2416952" y="1536173"/>
            <a:ext cx="28345" cy="11089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207568" y="1916833"/>
            <a:ext cx="1152128" cy="7283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425322" y="2531569"/>
            <a:ext cx="108012" cy="1135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 rot="1964824">
            <a:off x="2173633" y="1949554"/>
            <a:ext cx="121513" cy="1165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433720" y="1699619"/>
                <a:ext cx="485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720" y="1699619"/>
                <a:ext cx="48526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2783633" y="2052849"/>
                <a:ext cx="4808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633" y="2052849"/>
                <a:ext cx="48083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262779" y="2725299"/>
                <a:ext cx="371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779" y="2725299"/>
                <a:ext cx="37144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1790525" y="1683517"/>
                <a:ext cx="3676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525" y="1683517"/>
                <a:ext cx="36766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968344" y="3135768"/>
            <a:ext cx="16673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Через сторону</a:t>
            </a:r>
          </a:p>
          <a:p>
            <a:r>
              <a:rPr lang="ru-RU" dirty="0"/>
              <a:t> и опущенную</a:t>
            </a:r>
          </a:p>
          <a:p>
            <a:r>
              <a:rPr lang="ru-RU" dirty="0"/>
              <a:t> не нее высоту.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170413" y="4365104"/>
                <a:ext cx="1514517" cy="52322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𝑆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𝑎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413" y="4365104"/>
                <a:ext cx="151451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2207569" y="5053826"/>
                <a:ext cx="1501437" cy="52322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𝑆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𝑏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569" y="5053826"/>
                <a:ext cx="150143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5514941" y="2766436"/>
                <a:ext cx="3714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941" y="2766436"/>
                <a:ext cx="37144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4727849" y="1833608"/>
                <a:ext cx="3676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849" y="1833608"/>
                <a:ext cx="36766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Дуга 31"/>
          <p:cNvSpPr/>
          <p:nvPr/>
        </p:nvSpPr>
        <p:spPr>
          <a:xfrm rot="665082">
            <a:off x="4521168" y="2187114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5015415" y="2308231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Corbel"/>
              </a:rPr>
              <a:t>α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460813" y="3135768"/>
            <a:ext cx="25246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Через две прилежащие</a:t>
            </a:r>
          </a:p>
          <a:p>
            <a:r>
              <a:rPr lang="ru-RU" dirty="0"/>
              <a:t>стороны и угол </a:t>
            </a:r>
          </a:p>
          <a:p>
            <a:r>
              <a:rPr lang="ru-RU" dirty="0"/>
              <a:t>между ними.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58517" y="4537301"/>
                <a:ext cx="2123017" cy="52322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𝑆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𝑎𝑏</m:t>
                      </m:r>
                      <m:func>
                        <m:funcPr>
                          <m:ctrlPr>
                            <a:rPr lang="en-US" sz="2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517" y="4537301"/>
                <a:ext cx="212301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040217" y="3180887"/>
            <a:ext cx="2137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Через диагонали</a:t>
            </a:r>
          </a:p>
          <a:p>
            <a:r>
              <a:rPr lang="ru-RU" dirty="0"/>
              <a:t>и угол между ними.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962864" y="4434546"/>
                <a:ext cx="2489271" cy="90755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𝑆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func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864" y="4434546"/>
                <a:ext cx="2489271" cy="90755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>
            <a:off x="8215840" y="1442585"/>
            <a:ext cx="1192529" cy="12827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7904189" y="1441625"/>
            <a:ext cx="1872208" cy="1283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8840293" y="1523273"/>
                <a:ext cx="4726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0293" y="1523273"/>
                <a:ext cx="47263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8637560" y="2237515"/>
                <a:ext cx="4779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7560" y="2237515"/>
                <a:ext cx="47795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9022846" y="1925946"/>
                <a:ext cx="3995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𝜑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2846" y="1925946"/>
                <a:ext cx="399597" cy="369332"/>
              </a:xfrm>
              <a:prstGeom prst="rect">
                <a:avLst/>
              </a:prstGeom>
              <a:blipFill>
                <a:blip r:embed="rId1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Дуга 39"/>
          <p:cNvSpPr/>
          <p:nvPr/>
        </p:nvSpPr>
        <p:spPr>
          <a:xfrm rot="3898242">
            <a:off x="8133503" y="1483140"/>
            <a:ext cx="1008112" cy="990039"/>
          </a:xfrm>
          <a:prstGeom prst="arc">
            <a:avLst>
              <a:gd name="adj1" fmla="val 17088453"/>
              <a:gd name="adj2" fmla="val 2033973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691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3763"/>
            <a:ext cx="8229600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36917" y="284123"/>
            <a:ext cx="4040188" cy="639762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8310" y="1091450"/>
            <a:ext cx="4937401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На клетчатой бумаге с размером клетки 1×1 изображена трапеция. Найдите её площадь.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752279" y="102421"/>
            <a:ext cx="4041775" cy="639762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0017" y="853124"/>
            <a:ext cx="4041775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На клетчатой бумаге с размером клетки 1×1 изображена трапеция. Найдите её площадь.</a:t>
            </a:r>
          </a:p>
        </p:txBody>
      </p:sp>
      <p:pic>
        <p:nvPicPr>
          <p:cNvPr id="10242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967" y="4489724"/>
            <a:ext cx="3541138" cy="23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7" y="3933056"/>
            <a:ext cx="3808065" cy="29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18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422518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5127" y="126553"/>
            <a:ext cx="4040188" cy="639762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6443" y="1005522"/>
            <a:ext cx="5261526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На клетчатой бумаге с размером клетки 1×1 изображён параллелограмм. Найдите его площадь.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009" y="291655"/>
            <a:ext cx="4041775" cy="639762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15837" y="1028541"/>
            <a:ext cx="4915643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На клетчатой бумаге с размером клетки 1×1 изображён параллелограмм. Найдите его площадь.</a:t>
            </a:r>
          </a:p>
        </p:txBody>
      </p:sp>
      <p:pic>
        <p:nvPicPr>
          <p:cNvPr id="11266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74" y="3597190"/>
            <a:ext cx="3384376" cy="271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9" y="3768677"/>
            <a:ext cx="429990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19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96845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3267" y="221073"/>
            <a:ext cx="5156200" cy="825699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133" y="1159434"/>
            <a:ext cx="5156200" cy="3680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 smtClean="0"/>
              <a:t>Основания трапеции равны 3 и 5, а высота равна 9. Найдите площадь этой трапеции.</a:t>
            </a:r>
            <a:endParaRPr lang="ru-RU" sz="3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199" y="421087"/>
            <a:ext cx="5181601" cy="825698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198" y="1246785"/>
            <a:ext cx="5181601" cy="3680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Основания трапеции равны 4 и 12, а высота равна 6. Найдите площадь этой трапеции.</a:t>
            </a:r>
          </a:p>
        </p:txBody>
      </p:sp>
      <p:pic>
        <p:nvPicPr>
          <p:cNvPr id="16386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425" y="3612728"/>
            <a:ext cx="5192083" cy="267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21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36311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582" y="236002"/>
            <a:ext cx="5156200" cy="825699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706582" y="1243209"/>
                <a:ext cx="5156200" cy="368052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3000" dirty="0" smtClean="0"/>
                  <a:t>Сторона квадрата равна 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0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3000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3000" dirty="0" smtClean="0"/>
                  <a:t>. </a:t>
                </a:r>
                <a:r>
                  <a:rPr lang="ru-RU" sz="3000" dirty="0"/>
                  <a:t>Найдите площадь этого квадрата.</a:t>
                </a: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06582" y="1243209"/>
                <a:ext cx="5156200" cy="3680525"/>
              </a:xfrm>
              <a:blipFill>
                <a:blip r:embed="rId2"/>
                <a:stretch>
                  <a:fillRect l="-2837" t="-2152" r="-2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15146" y="417511"/>
            <a:ext cx="5181601" cy="825698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102927" y="1294960"/>
                <a:ext cx="5181601" cy="3680525"/>
              </a:xfrm>
            </p:spPr>
            <p:txBody>
              <a:bodyPr/>
              <a:lstStyle/>
              <a:p>
                <a:pPr marL="0" lvl="0" indent="0">
                  <a:buNone/>
                </a:pPr>
                <a:r>
                  <a:rPr lang="ru-RU" sz="3000" dirty="0" smtClean="0">
                    <a:solidFill>
                      <a:prstClr val="black"/>
                    </a:solidFill>
                  </a:rPr>
                  <a:t>Сторона квадрата равна 10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sz="3000" dirty="0">
                    <a:solidFill>
                      <a:prstClr val="black"/>
                    </a:solidFill>
                  </a:rPr>
                  <a:t>. Найдите площадь этого квадрата.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102927" y="1294960"/>
                <a:ext cx="5181601" cy="3680525"/>
              </a:xfrm>
              <a:blipFill>
                <a:blip r:embed="rId3"/>
                <a:stretch>
                  <a:fillRect l="-2706" t="-2152" r="-3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410" name="Picture 2" descr="undefin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4149080"/>
            <a:ext cx="2304256" cy="230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22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28372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7500" y="203909"/>
            <a:ext cx="5156200" cy="825699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09216" y="1191459"/>
            <a:ext cx="5156200" cy="3680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Два катета прямоугольного треугольника равны 14 и 5. Найдите площадь этого треугольника.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76309" y="167887"/>
            <a:ext cx="5181601" cy="825698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02927" y="1169809"/>
            <a:ext cx="5181601" cy="3680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 smtClean="0"/>
              <a:t>Два катета прямоугольного треугольника равны 4 и 9. Найдите площадь этого треугольника.</a:t>
            </a:r>
            <a:endParaRPr lang="ru-RU" sz="3000" dirty="0"/>
          </a:p>
        </p:txBody>
      </p:sp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607" y="3366656"/>
            <a:ext cx="6230242" cy="215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25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04852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10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0381" y="379810"/>
            <a:ext cx="4040188" cy="639762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84820" y="1124744"/>
            <a:ext cx="4040188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На клетчатой бумаге с размером клетки 1×1 изображена фигура. Найдите её площадь.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5880" y="379810"/>
            <a:ext cx="4041775" cy="639762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9025" y="1124744"/>
            <a:ext cx="4041775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 smtClean="0"/>
              <a:t>На клетчатой бумаге с размером клетки 1×1 изображена фигура. Найдите её площадь.</a:t>
            </a:r>
            <a:endParaRPr lang="ru-RU" sz="3000" dirty="0"/>
          </a:p>
        </p:txBody>
      </p:sp>
      <p:pic>
        <p:nvPicPr>
          <p:cNvPr id="2050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077" y="3220567"/>
            <a:ext cx="2448272" cy="363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498" y="3309240"/>
            <a:ext cx="3240360" cy="321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26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80062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51163" y="185559"/>
            <a:ext cx="5156200" cy="825699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51163" y="1163659"/>
            <a:ext cx="5156200" cy="3680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Пожарную лестницу длиной 13 м приставили к окну пятого этажа дома. Нижний конец лестницы отстоит от стены на 5 м. На какой высоте расположено окно? Ответ дайте в метрах.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001327" y="185559"/>
            <a:ext cx="5181601" cy="825698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001327" y="1163658"/>
            <a:ext cx="5181601" cy="3680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Пожарную лестницу длиной 17 м приставили к окну шестого этажа дома. Нижний конец лестницы отстоит от стены на 8 м. На какой высоте расположено окно? Ответ дайте в метрах.</a:t>
            </a:r>
          </a:p>
        </p:txBody>
      </p:sp>
      <p:pic>
        <p:nvPicPr>
          <p:cNvPr id="61442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037" y="3916149"/>
            <a:ext cx="1685780" cy="294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4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603" y="3563071"/>
            <a:ext cx="145732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27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80424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845127" y="171704"/>
            <a:ext cx="5156200" cy="825699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45127" y="1177514"/>
            <a:ext cx="5156200" cy="368052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Точка крепления троса, удерживающего флагшток в вертикальном положении, находится на высоте 3,2 м от земли. Длина троса равна 4 м. Найдите расстояние от основания флагштока до места крепления троса на земле. Ответ дайте в метрах.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172200" y="171705"/>
            <a:ext cx="5181601" cy="825698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172200" y="997403"/>
            <a:ext cx="5181601" cy="368052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Точка крепления троса, удерживающего флагшток в вертикальном положении, находится на высоте 4,8 м от земли. Длина троса равна 6 м. Найдите расстояние от основания флагштока до места крепления троса на земле. Ответ дайте в метрах.</a:t>
            </a:r>
          </a:p>
        </p:txBody>
      </p:sp>
      <p:pic>
        <p:nvPicPr>
          <p:cNvPr id="62466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923" y="4280839"/>
            <a:ext cx="204787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8" name="Picture 4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25" y="4071793"/>
            <a:ext cx="204787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28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8806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845127" y="199414"/>
            <a:ext cx="5156200" cy="825699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60218" y="1025113"/>
            <a:ext cx="5156200" cy="3680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Флагшток удерживается в вертикальном положении при помощи троса. Расстояние от основания флагштока до места крепления троса на земле </a:t>
            </a:r>
            <a:r>
              <a:rPr lang="ru-RU" dirty="0" smtClean="0"/>
              <a:t>равно </a:t>
            </a:r>
            <a:r>
              <a:rPr lang="ru-RU" dirty="0"/>
              <a:t>1,6 м. Длина троса равна 3,4 м. Найдите расстояние от земли до точки крепления троса. Ответ дайте в метрах.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172199" y="199415"/>
            <a:ext cx="5181601" cy="825698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172198" y="1025112"/>
            <a:ext cx="5181601" cy="368052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Флагшток удерживается в вертикальном положении при помощи троса. Расстояние от основания флагштока до места крепления троса на земле </a:t>
            </a:r>
            <a:r>
              <a:rPr lang="ru-RU" dirty="0" smtClean="0"/>
              <a:t>равно </a:t>
            </a:r>
            <a:r>
              <a:rPr lang="ru-RU" dirty="0"/>
              <a:t>4,2 м. Длина троса равна 7 м. Найдите расстояние от земли до точки крепления троса. Ответ дайте в метрах.</a:t>
            </a:r>
          </a:p>
        </p:txBody>
      </p:sp>
      <p:pic>
        <p:nvPicPr>
          <p:cNvPr id="63490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433" y="3822844"/>
            <a:ext cx="2047875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2" name="Picture 4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047" y="3822844"/>
            <a:ext cx="2047875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29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51436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34291" y="60868"/>
            <a:ext cx="5156200" cy="825699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34291" y="947314"/>
            <a:ext cx="5156200" cy="3680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Точка крепления троса, удерживающего флагшток в вертикальном положении, находится на высоте 4,4 м от земли. Расстояние от основания флагштока </a:t>
            </a:r>
            <a:r>
              <a:rPr lang="ru-RU" dirty="0" smtClean="0"/>
              <a:t>до </a:t>
            </a:r>
            <a:r>
              <a:rPr lang="ru-RU" dirty="0"/>
              <a:t>места крепления троса на земле равно 3,3 м. Найдите длину троса. Ответ дайте в метрах.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001327" y="80175"/>
            <a:ext cx="5181601" cy="825698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5890491" y="947314"/>
            <a:ext cx="5181601" cy="3680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Точка крепления троса, удерживающего флагшток в вертикальном положении, находится на высоте 3,6 м от земли. Расстояние от основания флагштока </a:t>
            </a:r>
            <a:r>
              <a:rPr lang="ru-RU" dirty="0" smtClean="0"/>
              <a:t>до </a:t>
            </a:r>
            <a:r>
              <a:rPr lang="ru-RU" dirty="0"/>
              <a:t>места крепления троса на земле равно 1,5 м. Найдите длину троса. Ответ дайте в метрах.</a:t>
            </a:r>
          </a:p>
        </p:txBody>
      </p:sp>
      <p:pic>
        <p:nvPicPr>
          <p:cNvPr id="64514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2" y="4171949"/>
            <a:ext cx="204787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6" name="Picture 4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753" y="4004972"/>
            <a:ext cx="204787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30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29655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46CC-D439-42FE-A3F8-E540516AB2F5}" type="datetime1">
              <a:rPr lang="ru-RU" smtClean="0"/>
              <a:t>25.09.2023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Марченко И.Л.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Свойства и признаки ромба</a:t>
            </a:r>
            <a:endParaRPr lang="ru-RU" dirty="0"/>
          </a:p>
        </p:txBody>
      </p:sp>
      <p:sp>
        <p:nvSpPr>
          <p:cNvPr id="5" name="Ромб 4"/>
          <p:cNvSpPr/>
          <p:nvPr/>
        </p:nvSpPr>
        <p:spPr>
          <a:xfrm>
            <a:off x="6551279" y="4221088"/>
            <a:ext cx="2016224" cy="1152128"/>
          </a:xfrm>
          <a:prstGeom prst="diamond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Ромб 5"/>
          <p:cNvSpPr/>
          <p:nvPr/>
        </p:nvSpPr>
        <p:spPr>
          <a:xfrm rot="19744549">
            <a:off x="1956384" y="3966809"/>
            <a:ext cx="2016224" cy="1152128"/>
          </a:xfrm>
          <a:prstGeom prst="diamond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95600" y="3152699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Все стороны равны.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72064" y="3068960"/>
            <a:ext cx="31666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Диагонали перпендикулярны</a:t>
            </a:r>
          </a:p>
          <a:p>
            <a:r>
              <a:rPr lang="ru-RU" dirty="0"/>
              <a:t>и точкой пересечения</a:t>
            </a:r>
          </a:p>
          <a:p>
            <a:r>
              <a:rPr lang="ru-RU" dirty="0"/>
              <a:t>делятся пополам.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79576" y="5373216"/>
            <a:ext cx="29079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Обе диагонали являются</a:t>
            </a:r>
          </a:p>
          <a:p>
            <a:r>
              <a:rPr lang="ru-RU" dirty="0"/>
              <a:t>биссектрисами внутренних</a:t>
            </a:r>
          </a:p>
          <a:p>
            <a:r>
              <a:rPr lang="ru-RU" dirty="0"/>
              <a:t>Углов.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88444" y="5555121"/>
            <a:ext cx="35405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Прямые, содержащие диагонали,</a:t>
            </a:r>
          </a:p>
          <a:p>
            <a:r>
              <a:rPr lang="ru-RU" dirty="0"/>
              <a:t>являются осями симметрии.</a:t>
            </a:r>
          </a:p>
          <a:p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168008" y="4797152"/>
            <a:ext cx="28083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555547" y="4015737"/>
            <a:ext cx="0" cy="156283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6" idx="1"/>
            <a:endCxn id="6" idx="3"/>
          </p:cNvCxnSpPr>
          <p:nvPr/>
        </p:nvCxnSpPr>
        <p:spPr>
          <a:xfrm flipV="1">
            <a:off x="2099689" y="4024801"/>
            <a:ext cx="1729614" cy="10361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6" idx="0"/>
            <a:endCxn id="6" idx="2"/>
          </p:cNvCxnSpPr>
          <p:nvPr/>
        </p:nvCxnSpPr>
        <p:spPr>
          <a:xfrm>
            <a:off x="2668455" y="4048698"/>
            <a:ext cx="592082" cy="9883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Дуга 24"/>
          <p:cNvSpPr/>
          <p:nvPr/>
        </p:nvSpPr>
        <p:spPr>
          <a:xfrm rot="5400000">
            <a:off x="2038400" y="3448060"/>
            <a:ext cx="914400" cy="914400"/>
          </a:xfrm>
          <a:prstGeom prst="arc">
            <a:avLst>
              <a:gd name="adj1" fmla="val 17142335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Дуга 25"/>
          <p:cNvSpPr/>
          <p:nvPr/>
        </p:nvSpPr>
        <p:spPr>
          <a:xfrm rot="12437319">
            <a:off x="3490268" y="3591498"/>
            <a:ext cx="914400" cy="914400"/>
          </a:xfrm>
          <a:prstGeom prst="arc">
            <a:avLst>
              <a:gd name="adj1" fmla="val 17142335"/>
              <a:gd name="adj2" fmla="val 2029191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Дуга 26"/>
          <p:cNvSpPr/>
          <p:nvPr/>
        </p:nvSpPr>
        <p:spPr>
          <a:xfrm rot="10800000">
            <a:off x="3379449" y="3567601"/>
            <a:ext cx="914400" cy="914400"/>
          </a:xfrm>
          <a:prstGeom prst="arc">
            <a:avLst>
              <a:gd name="adj1" fmla="val 17790804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2323424" y="1852678"/>
            <a:ext cx="2016224" cy="1152128"/>
            <a:chOff x="815359" y="1706673"/>
            <a:chExt cx="2016224" cy="1152128"/>
          </a:xfrm>
        </p:grpSpPr>
        <p:sp>
          <p:nvSpPr>
            <p:cNvPr id="4" name="Ромб 3"/>
            <p:cNvSpPr/>
            <p:nvPr/>
          </p:nvSpPr>
          <p:spPr>
            <a:xfrm rot="1126887">
              <a:off x="815359" y="1706673"/>
              <a:ext cx="2016224" cy="1152128"/>
            </a:xfrm>
            <a:prstGeom prst="diamond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>
              <a:off x="1526665" y="1722737"/>
              <a:ext cx="86169" cy="1299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2090531" y="2663774"/>
              <a:ext cx="172338" cy="1299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2226479" y="2046773"/>
              <a:ext cx="172338" cy="7200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1144455" y="2343578"/>
              <a:ext cx="172338" cy="6497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Прямая соединительная линия 34"/>
          <p:cNvCxnSpPr/>
          <p:nvPr/>
        </p:nvCxnSpPr>
        <p:spPr>
          <a:xfrm flipV="1">
            <a:off x="3442193" y="4246290"/>
            <a:ext cx="172338" cy="1161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3379449" y="4099332"/>
            <a:ext cx="170857" cy="1217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 rot="15022476">
            <a:off x="2450384" y="4135733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=</a:t>
            </a:r>
          </a:p>
        </p:txBody>
      </p:sp>
      <p:sp>
        <p:nvSpPr>
          <p:cNvPr id="55" name="TextBox 54"/>
          <p:cNvSpPr txBox="1"/>
          <p:nvPr/>
        </p:nvSpPr>
        <p:spPr>
          <a:xfrm rot="15068644">
            <a:off x="2670802" y="3960154"/>
            <a:ext cx="339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=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788443" y="1868742"/>
            <a:ext cx="2016224" cy="1152128"/>
            <a:chOff x="5292080" y="1722737"/>
            <a:chExt cx="2016224" cy="1152128"/>
          </a:xfrm>
        </p:grpSpPr>
        <p:sp>
          <p:nvSpPr>
            <p:cNvPr id="7" name="Ромб 6"/>
            <p:cNvSpPr/>
            <p:nvPr/>
          </p:nvSpPr>
          <p:spPr>
            <a:xfrm>
              <a:off x="5292080" y="1722737"/>
              <a:ext cx="2016224" cy="1152128"/>
            </a:xfrm>
            <a:prstGeom prst="diamond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7" name="Прямая соединительная линия 16"/>
            <p:cNvCxnSpPr>
              <a:stCxn id="7" idx="1"/>
              <a:endCxn id="7" idx="3"/>
            </p:cNvCxnSpPr>
            <p:nvPr/>
          </p:nvCxnSpPr>
          <p:spPr>
            <a:xfrm>
              <a:off x="5292080" y="2298801"/>
              <a:ext cx="201622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>
              <a:stCxn id="7" idx="0"/>
              <a:endCxn id="7" idx="2"/>
            </p:cNvCxnSpPr>
            <p:nvPr/>
          </p:nvCxnSpPr>
          <p:spPr>
            <a:xfrm>
              <a:off x="6300192" y="1722737"/>
              <a:ext cx="0" cy="115212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Прямоугольник 19"/>
            <p:cNvSpPr/>
            <p:nvPr/>
          </p:nvSpPr>
          <p:spPr>
            <a:xfrm>
              <a:off x="6300192" y="2190789"/>
              <a:ext cx="108012" cy="10801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>
              <a:off x="6214023" y="1988840"/>
              <a:ext cx="17233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6214023" y="2564904"/>
              <a:ext cx="17233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 rot="16200000">
              <a:off x="6540651" y="1993619"/>
              <a:ext cx="4010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>
                  <a:solidFill>
                    <a:srgbClr val="0070C0"/>
                  </a:solidFill>
                </a:rPr>
                <a:t>=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 rot="16200000">
              <a:off x="5721100" y="1982310"/>
              <a:ext cx="4010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>
                  <a:solidFill>
                    <a:srgbClr val="0070C0"/>
                  </a:solidFill>
                </a:rPr>
                <a:t>=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143672" y="1484784"/>
            <a:ext cx="6089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Ромб – это параллелограмм у которого все стороны равны.</a:t>
            </a:r>
          </a:p>
        </p:txBody>
      </p:sp>
    </p:spTree>
    <p:extLst>
      <p:ext uri="{BB962C8B-B14F-4D97-AF65-F5344CB8AC3E}">
        <p14:creationId xmlns:p14="http://schemas.microsoft.com/office/powerpoint/2010/main" val="218170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581" y="171705"/>
            <a:ext cx="5156200" cy="825699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06581" y="1044419"/>
            <a:ext cx="5156200" cy="3680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Найдите длину лестницы, которую прислонили к дереву, если её верхний конец находится на высоте 2,4 м над землёй, а нижний отстоит от ствола дерева на 1,8 м. Ответ дайте в метрах.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001327" y="218721"/>
            <a:ext cx="5181601" cy="825698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001326" y="1044419"/>
            <a:ext cx="5181601" cy="3680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Найдите длину лестницы, которую прислонили к дереву, если её верхний конец находится на высоте 3,5 м над землёй, а нижний отстоит от ствола дерева на 1,2 м. Ответ дайте в метрах.</a:t>
            </a:r>
          </a:p>
        </p:txBody>
      </p:sp>
      <p:pic>
        <p:nvPicPr>
          <p:cNvPr id="65538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082" y="3954315"/>
            <a:ext cx="2559915" cy="270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0" name="Picture 4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24" y="3712004"/>
            <a:ext cx="2287157" cy="279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31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29377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8581" y="137391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Подобные треугольники. Применение подобия к доказательству и решению задач. 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68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6"/>
          <p:cNvSpPr txBox="1">
            <a:spLocks noChangeArrowheads="1"/>
          </p:cNvSpPr>
          <p:nvPr/>
        </p:nvSpPr>
        <p:spPr bwMode="auto">
          <a:xfrm>
            <a:off x="1524000" y="6488114"/>
            <a:ext cx="2928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Adobe Fangsong Std R" pitchFamily="18" charset="-128"/>
                <a:cs typeface="Arial" pitchFamily="34" charset="0"/>
              </a:rPr>
              <a:t> 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Adobe Fangsong Std R" pitchFamily="18" charset="-128"/>
              <a:cs typeface="Arial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5588" y="685801"/>
            <a:ext cx="91424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4439817" y="1556793"/>
            <a:ext cx="1999855" cy="1287527"/>
            <a:chOff x="71353" y="1699593"/>
            <a:chExt cx="1999855" cy="1287527"/>
          </a:xfrm>
        </p:grpSpPr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71353" y="2617788"/>
              <a:ext cx="3270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/>
                <a:t>A</a:t>
              </a:r>
              <a:endParaRPr lang="ru-RU" dirty="0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368480" y="1699593"/>
              <a:ext cx="1702728" cy="1072048"/>
              <a:chOff x="368480" y="1699593"/>
              <a:chExt cx="1702728" cy="1072048"/>
            </a:xfrm>
          </p:grpSpPr>
          <p:sp>
            <p:nvSpPr>
              <p:cNvPr id="12" name="Дуга 11"/>
              <p:cNvSpPr/>
              <p:nvPr/>
            </p:nvSpPr>
            <p:spPr>
              <a:xfrm>
                <a:off x="398378" y="2569901"/>
                <a:ext cx="95673" cy="201740"/>
              </a:xfrm>
              <a:prstGeom prst="arc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13" name="Прямая соединительная линия 12"/>
              <p:cNvCxnSpPr/>
              <p:nvPr/>
            </p:nvCxnSpPr>
            <p:spPr>
              <a:xfrm rot="5400000" flipH="1" flipV="1">
                <a:off x="282003" y="2071598"/>
                <a:ext cx="685205" cy="512251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880731" y="1985122"/>
                <a:ext cx="1175320" cy="685205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rot="10800000">
                <a:off x="368480" y="2670327"/>
                <a:ext cx="1687571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>
                <a:spLocks noChangeArrowheads="1"/>
              </p:cNvSpPr>
              <p:nvPr/>
            </p:nvSpPr>
            <p:spPr bwMode="auto">
              <a:xfrm>
                <a:off x="743962" y="1699593"/>
                <a:ext cx="13686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dirty="0"/>
                  <a:t>В</a:t>
                </a:r>
              </a:p>
            </p:txBody>
          </p:sp>
          <p:sp>
            <p:nvSpPr>
              <p:cNvPr id="18" name="TextBox 17"/>
              <p:cNvSpPr txBox="1">
                <a:spLocks noChangeArrowheads="1"/>
              </p:cNvSpPr>
              <p:nvPr/>
            </p:nvSpPr>
            <p:spPr bwMode="auto">
              <a:xfrm>
                <a:off x="2025489" y="2388602"/>
                <a:ext cx="4571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dirty="0"/>
                  <a:t>С</a:t>
                </a:r>
              </a:p>
            </p:txBody>
          </p:sp>
        </p:grpSp>
      </p:grpSp>
      <p:sp>
        <p:nvSpPr>
          <p:cNvPr id="45" name="Прямоугольник 44"/>
          <p:cNvSpPr/>
          <p:nvPr/>
        </p:nvSpPr>
        <p:spPr>
          <a:xfrm rot="3941763">
            <a:off x="7007225" y="4086225"/>
            <a:ext cx="361950" cy="133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rot="3941763">
            <a:off x="7846220" y="4125120"/>
            <a:ext cx="360363" cy="111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9537" y="1143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Признаки подобия треугольников</a:t>
            </a:r>
            <a:endParaRPr lang="ru-RU" dirty="0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AFE4-BF22-4C3E-827C-BF1246481DB0}" type="datetime1">
              <a:rPr lang="ru-RU" smtClean="0"/>
              <a:t>25.09.2023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Готовимся к ОГЭ</a:t>
            </a:r>
            <a:endParaRPr lang="ru-RU"/>
          </a:p>
        </p:txBody>
      </p:sp>
      <p:grpSp>
        <p:nvGrpSpPr>
          <p:cNvPr id="38" name="Группа 37"/>
          <p:cNvGrpSpPr/>
          <p:nvPr/>
        </p:nvGrpSpPr>
        <p:grpSpPr>
          <a:xfrm>
            <a:off x="4511824" y="2780928"/>
            <a:ext cx="1935502" cy="1248714"/>
            <a:chOff x="71352" y="1699593"/>
            <a:chExt cx="2665642" cy="1303827"/>
          </a:xfrm>
        </p:grpSpPr>
        <p:sp>
          <p:nvSpPr>
            <p:cNvPr id="39" name="TextBox 38"/>
            <p:cNvSpPr txBox="1">
              <a:spLocks noChangeArrowheads="1"/>
            </p:cNvSpPr>
            <p:nvPr/>
          </p:nvSpPr>
          <p:spPr bwMode="auto">
            <a:xfrm>
              <a:off x="71352" y="2617787"/>
              <a:ext cx="1050555" cy="385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/>
                <a:t>A</a:t>
              </a:r>
              <a:r>
                <a:rPr lang="en-US" dirty="0">
                  <a:latin typeface="Cambria"/>
                </a:rPr>
                <a:t>₁</a:t>
              </a:r>
              <a:endParaRPr lang="ru-RU" dirty="0"/>
            </a:p>
          </p:txBody>
        </p:sp>
        <p:grpSp>
          <p:nvGrpSpPr>
            <p:cNvPr id="42" name="Группа 41"/>
            <p:cNvGrpSpPr/>
            <p:nvPr/>
          </p:nvGrpSpPr>
          <p:grpSpPr>
            <a:xfrm>
              <a:off x="368480" y="1699593"/>
              <a:ext cx="2368514" cy="1074641"/>
              <a:chOff x="368480" y="1699593"/>
              <a:chExt cx="2368514" cy="1074641"/>
            </a:xfrm>
          </p:grpSpPr>
          <p:sp>
            <p:nvSpPr>
              <p:cNvPr id="48" name="Дуга 47"/>
              <p:cNvSpPr/>
              <p:nvPr/>
            </p:nvSpPr>
            <p:spPr>
              <a:xfrm>
                <a:off x="398378" y="2569901"/>
                <a:ext cx="95673" cy="201740"/>
              </a:xfrm>
              <a:prstGeom prst="arc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49" name="Прямая соединительная линия 48"/>
              <p:cNvCxnSpPr/>
              <p:nvPr/>
            </p:nvCxnSpPr>
            <p:spPr>
              <a:xfrm rot="5400000" flipH="1" flipV="1">
                <a:off x="282003" y="2071598"/>
                <a:ext cx="685205" cy="512251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>
              <a:xfrm>
                <a:off x="880731" y="1985122"/>
                <a:ext cx="1175320" cy="685205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>
              <a:xfrm rot="10800000">
                <a:off x="368480" y="2670327"/>
                <a:ext cx="1687571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/>
              <p:cNvSpPr txBox="1">
                <a:spLocks noChangeArrowheads="1"/>
              </p:cNvSpPr>
              <p:nvPr/>
            </p:nvSpPr>
            <p:spPr bwMode="auto">
              <a:xfrm>
                <a:off x="743961" y="1699593"/>
                <a:ext cx="685701" cy="3856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dirty="0"/>
                  <a:t>В</a:t>
                </a:r>
                <a:r>
                  <a:rPr lang="ru-RU" dirty="0">
                    <a:cs typeface="Aharoni"/>
                  </a:rPr>
                  <a:t> </a:t>
                </a:r>
                <a:r>
                  <a:rPr lang="ru-RU" dirty="0">
                    <a:latin typeface="Cambria"/>
                    <a:cs typeface="Aharoni"/>
                  </a:rPr>
                  <a:t>₁</a:t>
                </a:r>
                <a:endParaRPr lang="ru-RU" dirty="0"/>
              </a:p>
            </p:txBody>
          </p:sp>
          <p:sp>
            <p:nvSpPr>
              <p:cNvPr id="53" name="TextBox 52"/>
              <p:cNvSpPr txBox="1">
                <a:spLocks noChangeArrowheads="1"/>
              </p:cNvSpPr>
              <p:nvPr/>
            </p:nvSpPr>
            <p:spPr bwMode="auto">
              <a:xfrm>
                <a:off x="2025490" y="2388601"/>
                <a:ext cx="711504" cy="3856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dirty="0"/>
                  <a:t>С</a:t>
                </a:r>
                <a:r>
                  <a:rPr lang="ru-RU" dirty="0">
                    <a:latin typeface="Cambria"/>
                  </a:rPr>
                  <a:t>₁</a:t>
                </a:r>
                <a:endParaRPr lang="ru-RU" dirty="0"/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4583832" y="4005065"/>
            <a:ext cx="21850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 двум </a:t>
            </a:r>
          </a:p>
          <a:p>
            <a:r>
              <a:rPr lang="ru-RU" dirty="0"/>
              <a:t>пропорциональным</a:t>
            </a:r>
          </a:p>
          <a:p>
            <a:r>
              <a:rPr lang="ru-RU" dirty="0"/>
              <a:t>сторонам и</a:t>
            </a:r>
          </a:p>
          <a:p>
            <a:r>
              <a:rPr lang="ru-RU" dirty="0"/>
              <a:t>углу между ними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10222" y="1266925"/>
            <a:ext cx="182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Первый признак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1524001" y="1484784"/>
            <a:ext cx="2013671" cy="1155844"/>
            <a:chOff x="2559123" y="1535644"/>
            <a:chExt cx="2013671" cy="1155844"/>
          </a:xfrm>
        </p:grpSpPr>
        <p:sp>
          <p:nvSpPr>
            <p:cNvPr id="30" name="Дуга 29"/>
            <p:cNvSpPr/>
            <p:nvPr/>
          </p:nvSpPr>
          <p:spPr>
            <a:xfrm rot="13477696">
              <a:off x="4276576" y="2224669"/>
              <a:ext cx="132439" cy="322572"/>
            </a:xfrm>
            <a:prstGeom prst="arc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57" name="Группа 56"/>
            <p:cNvGrpSpPr/>
            <p:nvPr/>
          </p:nvGrpSpPr>
          <p:grpSpPr>
            <a:xfrm>
              <a:off x="2559123" y="1535644"/>
              <a:ext cx="2013671" cy="1155844"/>
              <a:chOff x="57537" y="1699593"/>
              <a:chExt cx="2013671" cy="1155844"/>
            </a:xfrm>
          </p:grpSpPr>
          <p:sp>
            <p:nvSpPr>
              <p:cNvPr id="58" name="TextBox 57"/>
              <p:cNvSpPr txBox="1">
                <a:spLocks noChangeArrowheads="1"/>
              </p:cNvSpPr>
              <p:nvPr/>
            </p:nvSpPr>
            <p:spPr bwMode="auto">
              <a:xfrm>
                <a:off x="57537" y="2486105"/>
                <a:ext cx="32702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dirty="0"/>
                  <a:t>A</a:t>
                </a:r>
                <a:endParaRPr lang="ru-RU" dirty="0"/>
              </a:p>
            </p:txBody>
          </p:sp>
          <p:grpSp>
            <p:nvGrpSpPr>
              <p:cNvPr id="59" name="Группа 58"/>
              <p:cNvGrpSpPr/>
              <p:nvPr/>
            </p:nvGrpSpPr>
            <p:grpSpPr>
              <a:xfrm>
                <a:off x="368480" y="1699593"/>
                <a:ext cx="1702728" cy="1072048"/>
                <a:chOff x="368480" y="1699593"/>
                <a:chExt cx="1702728" cy="1072048"/>
              </a:xfrm>
            </p:grpSpPr>
            <p:sp>
              <p:nvSpPr>
                <p:cNvPr id="60" name="Дуга 59"/>
                <p:cNvSpPr/>
                <p:nvPr/>
              </p:nvSpPr>
              <p:spPr>
                <a:xfrm>
                  <a:off x="398378" y="2569901"/>
                  <a:ext cx="95673" cy="201740"/>
                </a:xfrm>
                <a:prstGeom prst="arc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cxnSp>
              <p:nvCxnSpPr>
                <p:cNvPr id="61" name="Прямая соединительная линия 60"/>
                <p:cNvCxnSpPr/>
                <p:nvPr/>
              </p:nvCxnSpPr>
              <p:spPr>
                <a:xfrm rot="5400000" flipH="1" flipV="1">
                  <a:off x="282003" y="2071598"/>
                  <a:ext cx="685205" cy="512251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Прямая соединительная линия 61"/>
                <p:cNvCxnSpPr/>
                <p:nvPr/>
              </p:nvCxnSpPr>
              <p:spPr>
                <a:xfrm>
                  <a:off x="880731" y="1985122"/>
                  <a:ext cx="1175320" cy="685205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Прямая соединительная линия 62"/>
                <p:cNvCxnSpPr/>
                <p:nvPr/>
              </p:nvCxnSpPr>
              <p:spPr>
                <a:xfrm rot="10800000">
                  <a:off x="368480" y="2670327"/>
                  <a:ext cx="1687571" cy="0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TextBox 63"/>
                <p:cNvSpPr txBox="1">
                  <a:spLocks noChangeArrowheads="1"/>
                </p:cNvSpPr>
                <p:nvPr/>
              </p:nvSpPr>
              <p:spPr bwMode="auto">
                <a:xfrm>
                  <a:off x="743962" y="1699593"/>
                  <a:ext cx="13686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ru-RU" dirty="0"/>
                    <a:t>В</a:t>
                  </a:r>
                </a:p>
              </p:txBody>
            </p:sp>
            <p:sp>
              <p:nvSpPr>
                <p:cNvPr id="65" name="TextBox 64"/>
                <p:cNvSpPr txBox="1">
                  <a:spLocks noChangeArrowheads="1"/>
                </p:cNvSpPr>
                <p:nvPr/>
              </p:nvSpPr>
              <p:spPr bwMode="auto">
                <a:xfrm>
                  <a:off x="2025489" y="2388602"/>
                  <a:ext cx="45719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ru-RU" dirty="0"/>
                    <a:t>С</a:t>
                  </a:r>
                </a:p>
              </p:txBody>
            </p:sp>
          </p:grpSp>
        </p:grpSp>
        <p:sp>
          <p:nvSpPr>
            <p:cNvPr id="69" name="Дуга 68"/>
            <p:cNvSpPr/>
            <p:nvPr/>
          </p:nvSpPr>
          <p:spPr>
            <a:xfrm rot="13944847">
              <a:off x="4161526" y="2226565"/>
              <a:ext cx="230187" cy="358775"/>
            </a:xfrm>
            <a:prstGeom prst="arc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519637" y="1228110"/>
            <a:ext cx="177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Второй признак</a:t>
            </a:r>
          </a:p>
        </p:txBody>
      </p:sp>
      <p:grpSp>
        <p:nvGrpSpPr>
          <p:cNvPr id="70" name="Группа 69"/>
          <p:cNvGrpSpPr/>
          <p:nvPr/>
        </p:nvGrpSpPr>
        <p:grpSpPr>
          <a:xfrm>
            <a:off x="1631505" y="2564905"/>
            <a:ext cx="2098837" cy="1057701"/>
            <a:chOff x="2559124" y="1535644"/>
            <a:chExt cx="2849585" cy="1208503"/>
          </a:xfrm>
        </p:grpSpPr>
        <p:sp>
          <p:nvSpPr>
            <p:cNvPr id="71" name="Дуга 70"/>
            <p:cNvSpPr/>
            <p:nvPr/>
          </p:nvSpPr>
          <p:spPr>
            <a:xfrm rot="13477696">
              <a:off x="4276576" y="2224669"/>
              <a:ext cx="132439" cy="322572"/>
            </a:xfrm>
            <a:prstGeom prst="arc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72" name="Группа 71"/>
            <p:cNvGrpSpPr/>
            <p:nvPr/>
          </p:nvGrpSpPr>
          <p:grpSpPr>
            <a:xfrm>
              <a:off x="2559124" y="1535644"/>
              <a:ext cx="2849585" cy="1208503"/>
              <a:chOff x="57538" y="1699593"/>
              <a:chExt cx="2849585" cy="1208503"/>
            </a:xfrm>
          </p:grpSpPr>
          <p:sp>
            <p:nvSpPr>
              <p:cNvPr id="74" name="TextBox 73"/>
              <p:cNvSpPr txBox="1">
                <a:spLocks noChangeArrowheads="1"/>
              </p:cNvSpPr>
              <p:nvPr/>
            </p:nvSpPr>
            <p:spPr bwMode="auto">
              <a:xfrm>
                <a:off x="57538" y="2486106"/>
                <a:ext cx="772657" cy="421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dirty="0"/>
                  <a:t>A</a:t>
                </a:r>
                <a:r>
                  <a:rPr lang="en-US" dirty="0">
                    <a:latin typeface="Cambria"/>
                  </a:rPr>
                  <a:t>₁</a:t>
                </a:r>
                <a:r>
                  <a:rPr lang="ru-RU" dirty="0">
                    <a:latin typeface="Cambria"/>
                  </a:rPr>
                  <a:t> </a:t>
                </a:r>
                <a:endParaRPr lang="ru-RU" dirty="0"/>
              </a:p>
            </p:txBody>
          </p:sp>
          <p:grpSp>
            <p:nvGrpSpPr>
              <p:cNvPr id="75" name="Группа 74"/>
              <p:cNvGrpSpPr/>
              <p:nvPr/>
            </p:nvGrpSpPr>
            <p:grpSpPr>
              <a:xfrm>
                <a:off x="368480" y="1699593"/>
                <a:ext cx="2538643" cy="1110999"/>
                <a:chOff x="368480" y="1699593"/>
                <a:chExt cx="2538643" cy="1110999"/>
              </a:xfrm>
            </p:grpSpPr>
            <p:sp>
              <p:nvSpPr>
                <p:cNvPr id="76" name="Дуга 75"/>
                <p:cNvSpPr/>
                <p:nvPr/>
              </p:nvSpPr>
              <p:spPr>
                <a:xfrm>
                  <a:off x="398378" y="2569901"/>
                  <a:ext cx="95673" cy="201740"/>
                </a:xfrm>
                <a:prstGeom prst="arc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cxnSp>
              <p:nvCxnSpPr>
                <p:cNvPr id="77" name="Прямая соединительная линия 76"/>
                <p:cNvCxnSpPr/>
                <p:nvPr/>
              </p:nvCxnSpPr>
              <p:spPr>
                <a:xfrm rot="5400000" flipH="1" flipV="1">
                  <a:off x="282003" y="2071598"/>
                  <a:ext cx="685205" cy="512251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Прямая соединительная линия 77"/>
                <p:cNvCxnSpPr/>
                <p:nvPr/>
              </p:nvCxnSpPr>
              <p:spPr>
                <a:xfrm>
                  <a:off x="880731" y="1985122"/>
                  <a:ext cx="1175320" cy="685205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Прямая соединительная линия 78"/>
                <p:cNvCxnSpPr/>
                <p:nvPr/>
              </p:nvCxnSpPr>
              <p:spPr>
                <a:xfrm rot="10800000">
                  <a:off x="368480" y="2670327"/>
                  <a:ext cx="1687571" cy="0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TextBox 79"/>
                <p:cNvSpPr txBox="1">
                  <a:spLocks noChangeArrowheads="1"/>
                </p:cNvSpPr>
                <p:nvPr/>
              </p:nvSpPr>
              <p:spPr bwMode="auto">
                <a:xfrm>
                  <a:off x="743958" y="1699593"/>
                  <a:ext cx="805502" cy="4219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ru-RU" dirty="0"/>
                    <a:t>В</a:t>
                  </a:r>
                  <a:r>
                    <a:rPr lang="ru-RU" dirty="0">
                      <a:latin typeface="Cambria"/>
                    </a:rPr>
                    <a:t>₁ </a:t>
                  </a:r>
                  <a:endParaRPr lang="ru-RU" dirty="0"/>
                </a:p>
              </p:txBody>
            </p:sp>
            <p:sp>
              <p:nvSpPr>
                <p:cNvPr id="81" name="TextBox 80"/>
                <p:cNvSpPr txBox="1">
                  <a:spLocks noChangeArrowheads="1"/>
                </p:cNvSpPr>
                <p:nvPr/>
              </p:nvSpPr>
              <p:spPr bwMode="auto">
                <a:xfrm>
                  <a:off x="2025489" y="2388602"/>
                  <a:ext cx="881634" cy="4219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ru-RU" dirty="0"/>
                    <a:t>С</a:t>
                  </a:r>
                  <a:r>
                    <a:rPr lang="ru-RU" dirty="0">
                      <a:latin typeface="Cambria"/>
                    </a:rPr>
                    <a:t>₁ </a:t>
                  </a:r>
                  <a:endParaRPr lang="ru-RU" dirty="0"/>
                </a:p>
              </p:txBody>
            </p:sp>
          </p:grpSp>
        </p:grpSp>
        <p:sp>
          <p:nvSpPr>
            <p:cNvPr id="73" name="Дуга 72"/>
            <p:cNvSpPr/>
            <p:nvPr/>
          </p:nvSpPr>
          <p:spPr>
            <a:xfrm rot="13944847">
              <a:off x="4161526" y="2226565"/>
              <a:ext cx="230187" cy="358775"/>
            </a:xfrm>
            <a:prstGeom prst="arc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703513" y="3717032"/>
            <a:ext cx="1629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 двум углам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4596879" y="4756512"/>
            <a:ext cx="14913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200" dirty="0">
                <a:latin typeface="+mn-lt"/>
              </a:rPr>
              <a:t>  </a:t>
            </a:r>
          </a:p>
        </p:txBody>
      </p:sp>
      <p:grpSp>
        <p:nvGrpSpPr>
          <p:cNvPr id="86" name="Группа 85"/>
          <p:cNvGrpSpPr/>
          <p:nvPr/>
        </p:nvGrpSpPr>
        <p:grpSpPr>
          <a:xfrm>
            <a:off x="7323453" y="1597443"/>
            <a:ext cx="1999855" cy="1287527"/>
            <a:chOff x="71353" y="1699593"/>
            <a:chExt cx="1999855" cy="1287527"/>
          </a:xfrm>
        </p:grpSpPr>
        <p:sp>
          <p:nvSpPr>
            <p:cNvPr id="87" name="TextBox 86"/>
            <p:cNvSpPr txBox="1">
              <a:spLocks noChangeArrowheads="1"/>
            </p:cNvSpPr>
            <p:nvPr/>
          </p:nvSpPr>
          <p:spPr bwMode="auto">
            <a:xfrm>
              <a:off x="71353" y="2617788"/>
              <a:ext cx="3270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/>
                <a:t>A</a:t>
              </a:r>
              <a:endParaRPr lang="ru-RU" dirty="0"/>
            </a:p>
          </p:txBody>
        </p:sp>
        <p:grpSp>
          <p:nvGrpSpPr>
            <p:cNvPr id="88" name="Группа 87"/>
            <p:cNvGrpSpPr/>
            <p:nvPr/>
          </p:nvGrpSpPr>
          <p:grpSpPr>
            <a:xfrm>
              <a:off x="356852" y="1699593"/>
              <a:ext cx="1714356" cy="1058341"/>
              <a:chOff x="356852" y="1699593"/>
              <a:chExt cx="1714356" cy="1058341"/>
            </a:xfrm>
          </p:grpSpPr>
          <p:cxnSp>
            <p:nvCxnSpPr>
              <p:cNvPr id="90" name="Прямая соединительная линия 89"/>
              <p:cNvCxnSpPr/>
              <p:nvPr/>
            </p:nvCxnSpPr>
            <p:spPr>
              <a:xfrm rot="5400000" flipH="1" flipV="1">
                <a:off x="270375" y="2070977"/>
                <a:ext cx="685205" cy="512251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Прямая соединительная линия 90"/>
              <p:cNvCxnSpPr/>
              <p:nvPr/>
            </p:nvCxnSpPr>
            <p:spPr>
              <a:xfrm>
                <a:off x="880731" y="1985122"/>
                <a:ext cx="1175320" cy="685205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Прямая соединительная линия 91"/>
              <p:cNvCxnSpPr/>
              <p:nvPr/>
            </p:nvCxnSpPr>
            <p:spPr>
              <a:xfrm rot="10800000">
                <a:off x="368480" y="2670327"/>
                <a:ext cx="1687571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/>
              <p:cNvSpPr txBox="1">
                <a:spLocks noChangeArrowheads="1"/>
              </p:cNvSpPr>
              <p:nvPr/>
            </p:nvSpPr>
            <p:spPr bwMode="auto">
              <a:xfrm>
                <a:off x="743962" y="1699593"/>
                <a:ext cx="13686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dirty="0"/>
                  <a:t>В</a:t>
                </a:r>
              </a:p>
            </p:txBody>
          </p:sp>
          <p:sp>
            <p:nvSpPr>
              <p:cNvPr id="94" name="TextBox 93"/>
              <p:cNvSpPr txBox="1">
                <a:spLocks noChangeArrowheads="1"/>
              </p:cNvSpPr>
              <p:nvPr/>
            </p:nvSpPr>
            <p:spPr bwMode="auto">
              <a:xfrm>
                <a:off x="2025489" y="2388602"/>
                <a:ext cx="4571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dirty="0"/>
                  <a:t>С</a:t>
                </a:r>
              </a:p>
            </p:txBody>
          </p:sp>
        </p:grpSp>
      </p:grpSp>
      <p:grpSp>
        <p:nvGrpSpPr>
          <p:cNvPr id="132" name="Группа 131"/>
          <p:cNvGrpSpPr/>
          <p:nvPr/>
        </p:nvGrpSpPr>
        <p:grpSpPr>
          <a:xfrm>
            <a:off x="7323453" y="2558149"/>
            <a:ext cx="2143604" cy="1204490"/>
            <a:chOff x="-89193" y="1699593"/>
            <a:chExt cx="2775066" cy="1324249"/>
          </a:xfrm>
        </p:grpSpPr>
        <p:sp>
          <p:nvSpPr>
            <p:cNvPr id="136" name="TextBox 135"/>
            <p:cNvSpPr txBox="1">
              <a:spLocks noChangeArrowheads="1"/>
            </p:cNvSpPr>
            <p:nvPr/>
          </p:nvSpPr>
          <p:spPr bwMode="auto">
            <a:xfrm>
              <a:off x="-89193" y="2617788"/>
              <a:ext cx="762632" cy="406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/>
                <a:t>A</a:t>
              </a:r>
              <a:r>
                <a:rPr lang="en-US" dirty="0">
                  <a:latin typeface="Cambria"/>
                </a:rPr>
                <a:t>₁</a:t>
              </a:r>
              <a:endParaRPr lang="ru-RU" dirty="0"/>
            </a:p>
          </p:txBody>
        </p:sp>
        <p:grpSp>
          <p:nvGrpSpPr>
            <p:cNvPr id="137" name="Группа 136"/>
            <p:cNvGrpSpPr/>
            <p:nvPr/>
          </p:nvGrpSpPr>
          <p:grpSpPr>
            <a:xfrm>
              <a:off x="368480" y="1699593"/>
              <a:ext cx="2317393" cy="1095062"/>
              <a:chOff x="368480" y="1699593"/>
              <a:chExt cx="2317393" cy="1095062"/>
            </a:xfrm>
          </p:grpSpPr>
          <p:cxnSp>
            <p:nvCxnSpPr>
              <p:cNvPr id="139" name="Прямая соединительная линия 138"/>
              <p:cNvCxnSpPr/>
              <p:nvPr/>
            </p:nvCxnSpPr>
            <p:spPr>
              <a:xfrm rot="5400000" flipH="1" flipV="1">
                <a:off x="284434" y="2075993"/>
                <a:ext cx="685204" cy="512251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Прямая соединительная линия 139"/>
              <p:cNvCxnSpPr/>
              <p:nvPr/>
            </p:nvCxnSpPr>
            <p:spPr>
              <a:xfrm>
                <a:off x="880731" y="1985122"/>
                <a:ext cx="1175320" cy="685205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Прямая соединительная линия 140"/>
              <p:cNvCxnSpPr/>
              <p:nvPr/>
            </p:nvCxnSpPr>
            <p:spPr>
              <a:xfrm rot="10800000">
                <a:off x="368480" y="2670327"/>
                <a:ext cx="1687571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TextBox 141"/>
              <p:cNvSpPr txBox="1">
                <a:spLocks noChangeArrowheads="1"/>
              </p:cNvSpPr>
              <p:nvPr/>
            </p:nvSpPr>
            <p:spPr bwMode="auto">
              <a:xfrm>
                <a:off x="743961" y="1699593"/>
                <a:ext cx="724429" cy="4060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dirty="0"/>
                  <a:t>В</a:t>
                </a:r>
                <a:r>
                  <a:rPr lang="ru-RU" dirty="0">
                    <a:latin typeface="Cambria"/>
                  </a:rPr>
                  <a:t>₁</a:t>
                </a:r>
                <a:endParaRPr lang="ru-RU" dirty="0"/>
              </a:p>
            </p:txBody>
          </p:sp>
          <p:sp>
            <p:nvSpPr>
              <p:cNvPr id="143" name="TextBox 142"/>
              <p:cNvSpPr txBox="1">
                <a:spLocks noChangeArrowheads="1"/>
              </p:cNvSpPr>
              <p:nvPr/>
            </p:nvSpPr>
            <p:spPr bwMode="auto">
              <a:xfrm>
                <a:off x="2025489" y="2388601"/>
                <a:ext cx="660384" cy="406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dirty="0"/>
                  <a:t>С</a:t>
                </a:r>
                <a:r>
                  <a:rPr lang="ru-RU" dirty="0">
                    <a:latin typeface="Cambria"/>
                  </a:rPr>
                  <a:t>₁</a:t>
                </a:r>
                <a:endParaRPr lang="ru-RU" dirty="0"/>
              </a:p>
            </p:txBody>
          </p:sp>
        </p:grpSp>
      </p:grpSp>
      <p:sp>
        <p:nvSpPr>
          <p:cNvPr id="15363" name="TextBox 15362"/>
          <p:cNvSpPr txBox="1"/>
          <p:nvPr/>
        </p:nvSpPr>
        <p:spPr>
          <a:xfrm>
            <a:off x="7486965" y="3855938"/>
            <a:ext cx="3037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 трем пропорциональным</a:t>
            </a:r>
          </a:p>
          <a:p>
            <a:r>
              <a:rPr lang="ru-RU" dirty="0"/>
              <a:t>сторонам</a:t>
            </a:r>
          </a:p>
        </p:txBody>
      </p:sp>
      <p:sp>
        <p:nvSpPr>
          <p:cNvPr id="148" name="TextBox 147"/>
          <p:cNvSpPr txBox="1">
            <a:spLocks noChangeArrowheads="1"/>
          </p:cNvSpPr>
          <p:nvPr/>
        </p:nvSpPr>
        <p:spPr bwMode="auto">
          <a:xfrm>
            <a:off x="7858236" y="4157148"/>
            <a:ext cx="14913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200" dirty="0">
                <a:latin typeface="+mn-lt"/>
              </a:rPr>
              <a:t> </a:t>
            </a:r>
          </a:p>
        </p:txBody>
      </p:sp>
      <p:sp>
        <p:nvSpPr>
          <p:cNvPr id="15364" name="TextBox 15363"/>
          <p:cNvSpPr txBox="1"/>
          <p:nvPr/>
        </p:nvSpPr>
        <p:spPr>
          <a:xfrm>
            <a:off x="7721642" y="1248452"/>
            <a:ext cx="1745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Третий признак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27849" y="5229201"/>
                <a:ext cx="1619995" cy="12357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ru-RU" i="1">
                          <a:latin typeface="Cambria Math"/>
                          <a:ea typeface="Cambria Math"/>
                        </a:rPr>
                        <m:t>А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=&lt;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𝐴𝐵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𝐴𝐶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849" y="5229201"/>
                <a:ext cx="1619995" cy="12357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7549391" y="4642922"/>
                <a:ext cx="2270686" cy="658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𝐴𝐵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𝐵𝐶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𝐴𝐶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391" y="4642922"/>
                <a:ext cx="2270686" cy="6580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703513" y="4365104"/>
                <a:ext cx="22999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=∠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, 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=∠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3" y="4365104"/>
                <a:ext cx="229992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063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27" grpId="0"/>
      <p:bldP spid="83" grpId="0" build="p"/>
      <p:bldP spid="15363" grpId="0"/>
      <p:bldP spid="148" grpId="0" build="p"/>
      <p:bldP spid="4" grpId="0"/>
      <p:bldP spid="6" grpId="0"/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454" y="374073"/>
            <a:ext cx="10515600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Прямая, </a:t>
            </a:r>
            <a:r>
              <a:rPr lang="ru-RU" sz="4000" dirty="0" smtClean="0">
                <a:solidFill>
                  <a:srgbClr val="FF0000"/>
                </a:solidFill>
              </a:rPr>
              <a:t>параллельная стороне </a:t>
            </a:r>
            <a:r>
              <a:rPr lang="ru-RU" sz="4000" dirty="0" smtClean="0"/>
              <a:t>треугольника отсекает от него треугольник подобный данному.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54" y="2687782"/>
            <a:ext cx="10700936" cy="325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8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92727" y="526473"/>
                <a:ext cx="10515600" cy="435133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3200" dirty="0" smtClean="0"/>
                  <a:t>Треугольники АО</a:t>
                </a:r>
                <a:r>
                  <a:rPr lang="en-US" sz="3200" dirty="0" smtClean="0"/>
                  <a:t>D</a:t>
                </a:r>
                <a:r>
                  <a:rPr lang="ru-RU" sz="3200" dirty="0" smtClean="0"/>
                  <a:t> и СОВ, образованные отрезками диагоналей и основаниями трапеции, подобны. Коэффициент подобия -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𝐴𝑂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𝑂𝐶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2727" y="526473"/>
                <a:ext cx="10515600" cy="4351337"/>
              </a:xfrm>
              <a:blipFill>
                <a:blip r:embed="rId2"/>
                <a:stretch>
                  <a:fillRect l="-1507" t="-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669" y="2800133"/>
            <a:ext cx="9295715" cy="257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5854" y="637309"/>
            <a:ext cx="10515600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В </a:t>
            </a:r>
            <a:r>
              <a:rPr lang="ru-RU" sz="3200" dirty="0" smtClean="0">
                <a:solidFill>
                  <a:srgbClr val="FF0000"/>
                </a:solidFill>
              </a:rPr>
              <a:t>прямоугольном треугольнике </a:t>
            </a:r>
            <a:r>
              <a:rPr lang="ru-RU" sz="3200" dirty="0" smtClean="0"/>
              <a:t>высота, проведенная из вершины прямого угла, разбивает его на два треугольника, подобных исходному.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906" y="3147578"/>
            <a:ext cx="6620741" cy="240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7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80110" y="365760"/>
            <a:ext cx="11665526" cy="1325562"/>
          </a:xfrm>
        </p:spPr>
        <p:txBody>
          <a:bodyPr/>
          <a:lstStyle/>
          <a:p>
            <a:r>
              <a:rPr lang="ru-RU" dirty="0"/>
              <a:t>Пропорциональные отрезки в прямоугольном треугольнике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10" y="1999678"/>
            <a:ext cx="2052638" cy="34950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2064327" y="1900535"/>
                <a:ext cx="9393381" cy="2476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AutoNum type="arabicPeriod"/>
                </a:pPr>
                <a:r>
                  <a:rPr lang="ru-RU" sz="2400" dirty="0" smtClean="0"/>
                  <a:t>Высота прямоугольного треугольника, проведенная из вершины прямого угла, есть среднее пропорциональное (среднее геометрическое) для отрезков, на которые делится гипотенуза этой высотой. </a:t>
                </a:r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  <a:p>
                <a:r>
                  <a:rPr lang="ru-RU" dirty="0"/>
                  <a:t>    </a:t>
                </a: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327" y="1900535"/>
                <a:ext cx="9393381" cy="2476127"/>
              </a:xfrm>
              <a:prstGeom prst="rect">
                <a:avLst/>
              </a:prstGeom>
              <a:blipFill>
                <a:blip r:embed="rId3"/>
                <a:stretch>
                  <a:fillRect l="-1038" t="-2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2376053" y="4460007"/>
                <a:ext cx="8769928" cy="2476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dirty="0" smtClean="0">
                    <a:solidFill>
                      <a:prstClr val="black"/>
                    </a:solidFill>
                  </a:rPr>
                  <a:t>2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.</a:t>
                </a:r>
                <a:r>
                  <a:rPr lang="ru-RU" dirty="0" smtClean="0">
                    <a:solidFill>
                      <a:prstClr val="black"/>
                    </a:solidFill>
                  </a:rPr>
                  <a:t> </a:t>
                </a:r>
                <a:r>
                  <a:rPr lang="ru-RU" sz="2400" dirty="0" smtClean="0">
                    <a:solidFill>
                      <a:prstClr val="black"/>
                    </a:solidFill>
                  </a:rPr>
                  <a:t>Катет  </a:t>
                </a:r>
                <a:r>
                  <a:rPr lang="ru-RU" sz="2400" dirty="0">
                    <a:solidFill>
                      <a:prstClr val="black"/>
                    </a:solidFill>
                  </a:rPr>
                  <a:t>прямоугольного </a:t>
                </a:r>
                <a:r>
                  <a:rPr lang="ru-RU" sz="2400" dirty="0" smtClean="0">
                    <a:solidFill>
                      <a:prstClr val="black"/>
                    </a:solidFill>
                  </a:rPr>
                  <a:t>треугольника  </a:t>
                </a:r>
                <a:r>
                  <a:rPr lang="ru-RU" sz="2400" dirty="0">
                    <a:solidFill>
                      <a:prstClr val="black"/>
                    </a:solidFill>
                  </a:rPr>
                  <a:t>есть среднее пропорциональное (среднее геометрическое) для </a:t>
                </a:r>
                <a:r>
                  <a:rPr lang="ru-RU" sz="2400" dirty="0" smtClean="0">
                    <a:solidFill>
                      <a:prstClr val="black"/>
                    </a:solidFill>
                  </a:rPr>
                  <a:t>гипотенузы и отрезка гипотенузы, заключенной между катетом и </a:t>
                </a:r>
                <a:r>
                  <a:rPr lang="ru-RU" sz="2400" dirty="0" err="1" smtClean="0">
                    <a:solidFill>
                      <a:prstClr val="black"/>
                    </a:solidFill>
                  </a:rPr>
                  <a:t>и</a:t>
                </a:r>
                <a:r>
                  <a:rPr lang="ru-RU" sz="2400" dirty="0" smtClean="0">
                    <a:solidFill>
                      <a:prstClr val="black"/>
                    </a:solidFill>
                  </a:rPr>
                  <a:t> высотой,  проведенной из вершины прямого угла .</a:t>
                </a:r>
                <a:endParaRPr lang="en-US" sz="2400" dirty="0" smtClean="0">
                  <a:solidFill>
                    <a:prstClr val="black"/>
                  </a:solidFill>
                </a:endParaRPr>
              </a:p>
              <a:p>
                <a:pPr lvl="0"/>
                <a:r>
                  <a:rPr lang="ru-RU" sz="4000" b="1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ru-RU" sz="4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0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ru-RU" sz="4000" b="1" dirty="0">
                  <a:solidFill>
                    <a:srgbClr val="FF0000"/>
                  </a:solidFill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053" y="4460007"/>
                <a:ext cx="8769928" cy="2476127"/>
              </a:xfrm>
              <a:prstGeom prst="rect">
                <a:avLst/>
              </a:prstGeom>
              <a:blipFill>
                <a:blip r:embed="rId4"/>
                <a:stretch>
                  <a:fillRect l="-1113" t="-19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099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845127" y="199413"/>
            <a:ext cx="5156200" cy="825699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92727" y="1205222"/>
            <a:ext cx="5156200" cy="3680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На клетчатой бумаге с размером клетки 1×1 изображён треугольник ABC. Найдите длину его средней линии, параллельной стороне AC.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172199" y="379524"/>
            <a:ext cx="5181601" cy="825698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172198" y="1205221"/>
            <a:ext cx="5181601" cy="3680525"/>
          </a:xfrm>
        </p:spPr>
        <p:txBody>
          <a:bodyPr/>
          <a:lstStyle/>
          <a:p>
            <a:pPr marL="0" indent="0">
              <a:buNone/>
            </a:pPr>
            <a:r>
              <a:rPr lang="ru-RU" sz="3000" dirty="0"/>
              <a:t>На клетчатой бумаге с размером клетки 1×1 изображён треугольник ABC. Найдите длину его средней линии, параллельной стороне AC.</a:t>
            </a:r>
          </a:p>
          <a:p>
            <a:endParaRPr lang="ru-RU" dirty="0"/>
          </a:p>
        </p:txBody>
      </p:sp>
      <p:pic>
        <p:nvPicPr>
          <p:cNvPr id="54274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6" y="3909794"/>
            <a:ext cx="4461490" cy="195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6" name="Picture 4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793205"/>
            <a:ext cx="4154052" cy="218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8668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28559" y="266440"/>
            <a:ext cx="5156200" cy="825699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0" y="1123494"/>
            <a:ext cx="6001327" cy="4840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На гипотенузу AB прямоугольного треугольника ABC опущена высота CH, AH=2, BH=8. Найдите CH.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268453" y="266440"/>
            <a:ext cx="5181601" cy="825698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268452" y="1123494"/>
            <a:ext cx="5771148" cy="4840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На гипотенузу AB прямоугольного треугольника ABC опущена высота CH, AH=4, BH=16. Найдите CH.</a:t>
            </a:r>
          </a:p>
        </p:txBody>
      </p:sp>
      <p:pic>
        <p:nvPicPr>
          <p:cNvPr id="6146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062" y="3344915"/>
            <a:ext cx="3503582" cy="256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3050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845127" y="286449"/>
            <a:ext cx="5156200" cy="825699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45127" y="1186749"/>
            <a:ext cx="5156200" cy="368052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На рисунке изображён колодец с «журавлём». Короткое плечо имеет длину 2 м, а длинное плечо — 4 м. На сколько метров опустится конец длинного плеча, когда конец короткого поднимется на 1,5 м?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172200" y="347319"/>
            <a:ext cx="5181601" cy="825698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172199" y="1186749"/>
            <a:ext cx="5181601" cy="368052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На рисунке изображён колодец с «журавлём». Короткое плечо имеет длину 3 м, а длинное плечо — 4 м. На сколько метров опустится конец длинного плеча, когда конец короткого поднимется на 1,5 м?</a:t>
            </a:r>
          </a:p>
        </p:txBody>
      </p:sp>
      <p:pic>
        <p:nvPicPr>
          <p:cNvPr id="60418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026" y="4574408"/>
            <a:ext cx="2728191" cy="178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0" name="Picture 4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902" y="4574409"/>
            <a:ext cx="3203188" cy="202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37904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Дата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08AD-C41D-452F-8DC7-3D96198BB813}" type="datetime1">
              <a:rPr lang="ru-RU" smtClean="0"/>
              <a:t>25.09.2023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Марченко И.Л.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Площадь ромба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620522" y="1304465"/>
            <a:ext cx="7675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В любой ромб можно вписать окружность.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4536382" y="1957235"/>
            <a:ext cx="1872208" cy="2398255"/>
            <a:chOff x="285689" y="2182873"/>
            <a:chExt cx="1872208" cy="2398255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85689" y="2204864"/>
              <a:ext cx="1872208" cy="2376264"/>
              <a:chOff x="3419872" y="1360984"/>
              <a:chExt cx="1872208" cy="2376264"/>
            </a:xfrm>
          </p:grpSpPr>
          <p:sp>
            <p:nvSpPr>
              <p:cNvPr id="3" name="Ромб 2"/>
              <p:cNvSpPr/>
              <p:nvPr/>
            </p:nvSpPr>
            <p:spPr>
              <a:xfrm>
                <a:off x="3419872" y="1360984"/>
                <a:ext cx="1872208" cy="2376264"/>
              </a:xfrm>
              <a:prstGeom prst="diamond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" name="Овал 3"/>
              <p:cNvSpPr/>
              <p:nvPr/>
            </p:nvSpPr>
            <p:spPr>
              <a:xfrm>
                <a:off x="3633734" y="1807045"/>
                <a:ext cx="1440160" cy="1440160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cxnSp>
          <p:nvCxnSpPr>
            <p:cNvPr id="8" name="Прямая соединительная линия 7"/>
            <p:cNvCxnSpPr/>
            <p:nvPr/>
          </p:nvCxnSpPr>
          <p:spPr>
            <a:xfrm>
              <a:off x="1221793" y="2182873"/>
              <a:ext cx="0" cy="237626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>
              <a:endCxn id="3" idx="3"/>
            </p:cNvCxnSpPr>
            <p:nvPr/>
          </p:nvCxnSpPr>
          <p:spPr>
            <a:xfrm flipV="1">
              <a:off x="285689" y="3392996"/>
              <a:ext cx="1872208" cy="742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Прямоугольник 18"/>
                <p:cNvSpPr/>
                <p:nvPr/>
              </p:nvSpPr>
              <p:spPr>
                <a:xfrm>
                  <a:off x="884886" y="2820464"/>
                  <a:ext cx="4726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9" name="Прямоугольник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4886" y="2820464"/>
                  <a:ext cx="472630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Прямоугольник 19"/>
                <p:cNvSpPr/>
                <p:nvPr/>
              </p:nvSpPr>
              <p:spPr>
                <a:xfrm>
                  <a:off x="1175745" y="3357051"/>
                  <a:ext cx="47795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0" name="Прямоугольник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5745" y="3357051"/>
                  <a:ext cx="477951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Прямоугольник 20"/>
                <p:cNvSpPr/>
                <p:nvPr/>
              </p:nvSpPr>
              <p:spPr>
                <a:xfrm>
                  <a:off x="1703539" y="2472036"/>
                  <a:ext cx="37144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1" name="Прямоугольник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3539" y="2472036"/>
                  <a:ext cx="371447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Прямоугольник 21"/>
                <p:cNvSpPr/>
                <p:nvPr/>
              </p:nvSpPr>
              <p:spPr>
                <a:xfrm>
                  <a:off x="394484" y="2457059"/>
                  <a:ext cx="37144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2" name="Прямоугольник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484" y="2457059"/>
                  <a:ext cx="371447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/>
            <p:cNvSpPr txBox="1"/>
            <p:nvPr/>
          </p:nvSpPr>
          <p:spPr>
            <a:xfrm>
              <a:off x="1089096" y="2210791"/>
              <a:ext cx="314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latin typeface="Corbel"/>
                </a:rPr>
                <a:t>α</a:t>
              </a:r>
              <a:endParaRPr lang="ru-RU" dirty="0"/>
            </a:p>
          </p:txBody>
        </p:sp>
      </p:grpSp>
      <p:sp>
        <p:nvSpPr>
          <p:cNvPr id="7" name="Дуга 6"/>
          <p:cNvSpPr/>
          <p:nvPr/>
        </p:nvSpPr>
        <p:spPr>
          <a:xfrm rot="8106519">
            <a:off x="4981196" y="1391219"/>
            <a:ext cx="914400" cy="914400"/>
          </a:xfrm>
          <a:prstGeom prst="arc">
            <a:avLst>
              <a:gd name="adj1" fmla="val 16547576"/>
              <a:gd name="adj2" fmla="val 2067538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4512" y="2582727"/>
            <a:ext cx="438709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Через сторону и высоту.</a:t>
            </a:r>
          </a:p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97271" y="3389129"/>
                <a:ext cx="1591461" cy="58477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𝑆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latin typeface="Cambria Math"/>
                        </a:rPr>
                        <m:t>𝑎h</m:t>
                      </m:r>
                      <m:r>
                        <a:rPr lang="ru-RU" sz="32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71" y="3389129"/>
                <a:ext cx="1591461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018916" y="2473901"/>
            <a:ext cx="5140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Через стороны и угол ромба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256240" y="3408935"/>
                <a:ext cx="2382768" cy="5847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𝑆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32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240" y="3408935"/>
                <a:ext cx="2382768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089404" y="4560697"/>
            <a:ext cx="3152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Через диагонали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75064" y="5401340"/>
                <a:ext cx="1883208" cy="102412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𝑆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064" y="5401340"/>
                <a:ext cx="1883208" cy="10241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единительная линия 22"/>
          <p:cNvCxnSpPr>
            <a:stCxn id="3" idx="3"/>
          </p:cNvCxnSpPr>
          <p:nvPr/>
        </p:nvCxnSpPr>
        <p:spPr>
          <a:xfrm flipH="1">
            <a:off x="5181600" y="3167357"/>
            <a:ext cx="1226990" cy="8227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 rot="19429838">
            <a:off x="5232971" y="3899381"/>
            <a:ext cx="193077" cy="1736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 rot="1970332">
                <a:off x="5492261" y="3516657"/>
                <a:ext cx="57917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0332">
                <a:off x="5492261" y="3516657"/>
                <a:ext cx="57917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760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Соотношения между сторонами и углами прямоугольного треугольника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97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6"/>
          <p:cNvSpPr txBox="1">
            <a:spLocks noChangeArrowheads="1"/>
          </p:cNvSpPr>
          <p:nvPr/>
        </p:nvSpPr>
        <p:spPr bwMode="auto">
          <a:xfrm>
            <a:off x="7785100" y="6503989"/>
            <a:ext cx="2954338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 smtClean="0">
                <a:solidFill>
                  <a:srgbClr val="00B050"/>
                </a:solidFill>
                <a:latin typeface="Adobe Fangsong Std R" pitchFamily="18" charset="-128"/>
                <a:ea typeface="Adobe Fangsong Std R" pitchFamily="18" charset="-128"/>
              </a:rPr>
              <a:t> </a:t>
            </a:r>
            <a:endParaRPr lang="ru-RU" altLang="ru-RU" sz="1700" b="1" dirty="0">
              <a:solidFill>
                <a:srgbClr val="00B050"/>
              </a:solidFill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4" name="TextBox 36"/>
          <p:cNvSpPr txBox="1">
            <a:spLocks noChangeArrowheads="1"/>
          </p:cNvSpPr>
          <p:nvPr/>
        </p:nvSpPr>
        <p:spPr bwMode="auto">
          <a:xfrm>
            <a:off x="1524000" y="6488113"/>
            <a:ext cx="2928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Adobe Fangsong Std R" pitchFamily="18" charset="-128"/>
              </a:rPr>
              <a:t> </a:t>
            </a:r>
          </a:p>
        </p:txBody>
      </p:sp>
      <p:graphicFrame>
        <p:nvGraphicFramePr>
          <p:cNvPr id="77893" name="Object 69"/>
          <p:cNvGraphicFramePr>
            <a:graphicFrameLocks noChangeAspect="1"/>
          </p:cNvGraphicFramePr>
          <p:nvPr/>
        </p:nvGraphicFramePr>
        <p:xfrm>
          <a:off x="2640014" y="2019300"/>
          <a:ext cx="3587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Формула" r:id="rId4" imgW="152334" imgH="139639" progId="Equation.3">
                  <p:embed/>
                </p:oleObj>
              </mc:Choice>
              <mc:Fallback>
                <p:oleObj name="Формула" r:id="rId4" imgW="152334" imgH="139639" progId="Equation.3">
                  <p:embed/>
                  <p:pic>
                    <p:nvPicPr>
                      <p:cNvPr id="77893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4" y="2019300"/>
                        <a:ext cx="35877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955" name="Rectangle 131"/>
          <p:cNvSpPr>
            <a:spLocks noChangeArrowheads="1"/>
          </p:cNvSpPr>
          <p:nvPr/>
        </p:nvSpPr>
        <p:spPr bwMode="auto">
          <a:xfrm>
            <a:off x="5664201" y="333375"/>
            <a:ext cx="496887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600" b="1" i="1">
                <a:solidFill>
                  <a:srgbClr val="0000FF"/>
                </a:solidFill>
                <a:latin typeface="Bookman Old Style" panose="02050604050505020204" pitchFamily="18" charset="0"/>
              </a:rPr>
              <a:t>СИНУСОМ ОСТРОГО УГЛА прямоугольного треугольника называется отношение противоположного катета к гипотенузе</a:t>
            </a:r>
            <a:endParaRPr lang="ru-RU" altLang="ru-RU" sz="2600" b="1" i="1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7989" name="AutoShape 165"/>
          <p:cNvSpPr>
            <a:spLocks noChangeArrowheads="1"/>
          </p:cNvSpPr>
          <p:nvPr/>
        </p:nvSpPr>
        <p:spPr bwMode="auto">
          <a:xfrm flipH="1">
            <a:off x="2063751" y="692151"/>
            <a:ext cx="3311525" cy="1655763"/>
          </a:xfrm>
          <a:prstGeom prst="rtTriangle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847850" y="2347914"/>
            <a:ext cx="5032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/>
              <a:t>А</a:t>
            </a:r>
          </a:p>
        </p:txBody>
      </p:sp>
      <p:sp>
        <p:nvSpPr>
          <p:cNvPr id="2" name="TextBox 14"/>
          <p:cNvSpPr txBox="1">
            <a:spLocks noChangeArrowheads="1"/>
          </p:cNvSpPr>
          <p:nvPr/>
        </p:nvSpPr>
        <p:spPr bwMode="auto">
          <a:xfrm>
            <a:off x="5232400" y="265114"/>
            <a:ext cx="5032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/>
              <a:t>В</a:t>
            </a:r>
          </a:p>
        </p:txBody>
      </p:sp>
      <p:sp>
        <p:nvSpPr>
          <p:cNvPr id="3" name="TextBox 14"/>
          <p:cNvSpPr txBox="1">
            <a:spLocks noChangeArrowheads="1"/>
          </p:cNvSpPr>
          <p:nvPr/>
        </p:nvSpPr>
        <p:spPr bwMode="auto">
          <a:xfrm>
            <a:off x="5232400" y="2347914"/>
            <a:ext cx="5032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/>
              <a:t>С</a:t>
            </a:r>
          </a:p>
        </p:txBody>
      </p:sp>
      <p:sp>
        <p:nvSpPr>
          <p:cNvPr id="77993" name="Freeform 169"/>
          <p:cNvSpPr>
            <a:spLocks/>
          </p:cNvSpPr>
          <p:nvPr/>
        </p:nvSpPr>
        <p:spPr bwMode="auto">
          <a:xfrm flipH="1">
            <a:off x="5267325" y="2205038"/>
            <a:ext cx="107950" cy="144462"/>
          </a:xfrm>
          <a:custGeom>
            <a:avLst/>
            <a:gdLst>
              <a:gd name="T0" fmla="*/ 0 w 91"/>
              <a:gd name="T1" fmla="*/ 0 h 91"/>
              <a:gd name="T2" fmla="*/ 2147483646 w 91"/>
              <a:gd name="T3" fmla="*/ 0 h 91"/>
              <a:gd name="T4" fmla="*/ 2147483646 w 91"/>
              <a:gd name="T5" fmla="*/ 2147483646 h 91"/>
              <a:gd name="T6" fmla="*/ 0 60000 65536"/>
              <a:gd name="T7" fmla="*/ 0 60000 65536"/>
              <a:gd name="T8" fmla="*/ 0 60000 65536"/>
              <a:gd name="T9" fmla="*/ 0 w 91"/>
              <a:gd name="T10" fmla="*/ 0 h 91"/>
              <a:gd name="T11" fmla="*/ 91 w 91"/>
              <a:gd name="T12" fmla="*/ 91 h 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" h="91">
                <a:moveTo>
                  <a:pt x="0" y="0"/>
                </a:moveTo>
                <a:lnTo>
                  <a:pt x="91" y="0"/>
                </a:lnTo>
                <a:lnTo>
                  <a:pt x="91" y="91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7994" name="Freeform 170"/>
          <p:cNvSpPr>
            <a:spLocks/>
          </p:cNvSpPr>
          <p:nvPr/>
        </p:nvSpPr>
        <p:spPr bwMode="auto">
          <a:xfrm>
            <a:off x="2495550" y="2133600"/>
            <a:ext cx="82550" cy="215900"/>
          </a:xfrm>
          <a:custGeom>
            <a:avLst/>
            <a:gdLst>
              <a:gd name="T0" fmla="*/ 0 w 98"/>
              <a:gd name="T1" fmla="*/ 0 h 90"/>
              <a:gd name="T2" fmla="*/ 2147483646 w 98"/>
              <a:gd name="T3" fmla="*/ 2147483646 h 90"/>
              <a:gd name="T4" fmla="*/ 2147483646 w 98"/>
              <a:gd name="T5" fmla="*/ 2147483646 h 90"/>
              <a:gd name="T6" fmla="*/ 0 60000 65536"/>
              <a:gd name="T7" fmla="*/ 0 60000 65536"/>
              <a:gd name="T8" fmla="*/ 0 60000 65536"/>
              <a:gd name="T9" fmla="*/ 0 w 98"/>
              <a:gd name="T10" fmla="*/ 0 h 90"/>
              <a:gd name="T11" fmla="*/ 98 w 98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8" h="90">
                <a:moveTo>
                  <a:pt x="0" y="0"/>
                </a:moveTo>
                <a:cubicBezTo>
                  <a:pt x="42" y="15"/>
                  <a:pt x="84" y="30"/>
                  <a:pt x="91" y="45"/>
                </a:cubicBezTo>
                <a:cubicBezTo>
                  <a:pt x="98" y="60"/>
                  <a:pt x="71" y="75"/>
                  <a:pt x="45" y="90"/>
                </a:cubicBezTo>
              </a:path>
            </a:pathLst>
          </a:cu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7995" name="Rectangle 171"/>
          <p:cNvSpPr>
            <a:spLocks noChangeArrowheads="1"/>
          </p:cNvSpPr>
          <p:nvPr/>
        </p:nvSpPr>
        <p:spPr bwMode="auto">
          <a:xfrm>
            <a:off x="1558925" y="2852738"/>
            <a:ext cx="9145588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600" b="1" i="1">
                <a:solidFill>
                  <a:srgbClr val="0000FF"/>
                </a:solidFill>
                <a:latin typeface="Bookman Old Style" panose="02050604050505020204" pitchFamily="18" charset="0"/>
              </a:rPr>
              <a:t>КОСИНУСОМ ОСТРОГО УГЛА прямоугольного треугольника называется отношение прилежащего катета к гипотенузе</a:t>
            </a:r>
            <a:endParaRPr lang="ru-RU" altLang="ru-RU" sz="2600" b="1" i="1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7996" name="Rectangle 172"/>
          <p:cNvSpPr>
            <a:spLocks noChangeArrowheads="1"/>
          </p:cNvSpPr>
          <p:nvPr/>
        </p:nvSpPr>
        <p:spPr bwMode="auto">
          <a:xfrm>
            <a:off x="1416050" y="4437064"/>
            <a:ext cx="91455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600" b="1" i="1">
                <a:solidFill>
                  <a:srgbClr val="0000FF"/>
                </a:solidFill>
                <a:latin typeface="Bookman Old Style" panose="02050604050505020204" pitchFamily="18" charset="0"/>
              </a:rPr>
              <a:t>ТАНГЕНСОМ ОСТРОГО УГЛА прямоугольного треугольника называется отношение противолежащего катета к прилежащему катету</a:t>
            </a:r>
            <a:endParaRPr lang="ru-RU" altLang="ru-RU" sz="2600" b="1" i="1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56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7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7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55" grpId="0"/>
      <p:bldP spid="77989" grpId="0" animBg="1"/>
      <p:bldP spid="15" grpId="0"/>
      <p:bldP spid="2" grpId="0"/>
      <p:bldP spid="3" grpId="0"/>
      <p:bldP spid="77995" grpId="0"/>
      <p:bldP spid="7799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6"/>
          <p:cNvSpPr txBox="1">
            <a:spLocks noChangeArrowheads="1"/>
          </p:cNvSpPr>
          <p:nvPr/>
        </p:nvSpPr>
        <p:spPr bwMode="auto">
          <a:xfrm>
            <a:off x="7785100" y="6503989"/>
            <a:ext cx="2954338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 smtClean="0">
                <a:solidFill>
                  <a:srgbClr val="00B050"/>
                </a:solidFill>
                <a:latin typeface="Adobe Fangsong Std R" pitchFamily="18" charset="-128"/>
                <a:ea typeface="Adobe Fangsong Std R" pitchFamily="18" charset="-128"/>
              </a:rPr>
              <a:t> </a:t>
            </a:r>
            <a:endParaRPr lang="ru-RU" altLang="ru-RU" sz="1700" b="1" dirty="0">
              <a:solidFill>
                <a:srgbClr val="00B050"/>
              </a:solidFill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4" name="TextBox 36"/>
          <p:cNvSpPr txBox="1">
            <a:spLocks noChangeArrowheads="1"/>
          </p:cNvSpPr>
          <p:nvPr/>
        </p:nvSpPr>
        <p:spPr bwMode="auto">
          <a:xfrm>
            <a:off x="1524000" y="6488113"/>
            <a:ext cx="2928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Adobe Fangsong Std R" pitchFamily="18" charset="-128"/>
              </a:rPr>
              <a:t> </a:t>
            </a:r>
          </a:p>
        </p:txBody>
      </p:sp>
      <p:graphicFrame>
        <p:nvGraphicFramePr>
          <p:cNvPr id="87044" name="Object 4"/>
          <p:cNvGraphicFramePr>
            <a:graphicFrameLocks noChangeAspect="1"/>
          </p:cNvGraphicFramePr>
          <p:nvPr/>
        </p:nvGraphicFramePr>
        <p:xfrm>
          <a:off x="2640014" y="2019300"/>
          <a:ext cx="3587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3" name="Формула" r:id="rId4" imgW="152334" imgH="139639" progId="Equation.3">
                  <p:embed/>
                </p:oleObj>
              </mc:Choice>
              <mc:Fallback>
                <p:oleObj name="Формула" r:id="rId4" imgW="152334" imgH="139639" progId="Equation.3">
                  <p:embed/>
                  <p:pic>
                    <p:nvPicPr>
                      <p:cNvPr id="870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4" y="2019300"/>
                        <a:ext cx="35877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6527801" y="17463"/>
            <a:ext cx="28098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600" i="1">
                <a:latin typeface="Bookman Old Style" panose="02050604050505020204" pitchFamily="18" charset="0"/>
              </a:rPr>
              <a:t>- </a:t>
            </a:r>
            <a:r>
              <a:rPr lang="ru-RU" altLang="ru-RU" sz="2600" i="1">
                <a:latin typeface="Bookman Old Style" panose="02050604050505020204" pitchFamily="18" charset="0"/>
              </a:rPr>
              <a:t>синус альфа</a:t>
            </a:r>
          </a:p>
        </p:txBody>
      </p:sp>
      <p:sp>
        <p:nvSpPr>
          <p:cNvPr id="87047" name="AutoShape 7"/>
          <p:cNvSpPr>
            <a:spLocks noChangeArrowheads="1"/>
          </p:cNvSpPr>
          <p:nvPr/>
        </p:nvSpPr>
        <p:spPr bwMode="auto">
          <a:xfrm flipH="1">
            <a:off x="2063751" y="692151"/>
            <a:ext cx="3311525" cy="1655763"/>
          </a:xfrm>
          <a:prstGeom prst="rtTriangle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847850" y="2347914"/>
            <a:ext cx="5032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/>
              <a:t>А</a:t>
            </a:r>
          </a:p>
        </p:txBody>
      </p:sp>
      <p:sp>
        <p:nvSpPr>
          <p:cNvPr id="2" name="TextBox 14"/>
          <p:cNvSpPr txBox="1">
            <a:spLocks noChangeArrowheads="1"/>
          </p:cNvSpPr>
          <p:nvPr/>
        </p:nvSpPr>
        <p:spPr bwMode="auto">
          <a:xfrm>
            <a:off x="5232400" y="265114"/>
            <a:ext cx="5032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/>
              <a:t>В</a:t>
            </a:r>
          </a:p>
        </p:txBody>
      </p:sp>
      <p:sp>
        <p:nvSpPr>
          <p:cNvPr id="3" name="TextBox 14"/>
          <p:cNvSpPr txBox="1">
            <a:spLocks noChangeArrowheads="1"/>
          </p:cNvSpPr>
          <p:nvPr/>
        </p:nvSpPr>
        <p:spPr bwMode="auto">
          <a:xfrm>
            <a:off x="5232400" y="2347914"/>
            <a:ext cx="5032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/>
              <a:t>С</a:t>
            </a:r>
          </a:p>
        </p:txBody>
      </p:sp>
      <p:sp>
        <p:nvSpPr>
          <p:cNvPr id="87051" name="Freeform 11"/>
          <p:cNvSpPr>
            <a:spLocks/>
          </p:cNvSpPr>
          <p:nvPr/>
        </p:nvSpPr>
        <p:spPr bwMode="auto">
          <a:xfrm flipH="1">
            <a:off x="5267325" y="2205038"/>
            <a:ext cx="107950" cy="144462"/>
          </a:xfrm>
          <a:custGeom>
            <a:avLst/>
            <a:gdLst>
              <a:gd name="T0" fmla="*/ 0 w 91"/>
              <a:gd name="T1" fmla="*/ 0 h 91"/>
              <a:gd name="T2" fmla="*/ 2147483646 w 91"/>
              <a:gd name="T3" fmla="*/ 0 h 91"/>
              <a:gd name="T4" fmla="*/ 2147483646 w 91"/>
              <a:gd name="T5" fmla="*/ 2147483646 h 91"/>
              <a:gd name="T6" fmla="*/ 0 60000 65536"/>
              <a:gd name="T7" fmla="*/ 0 60000 65536"/>
              <a:gd name="T8" fmla="*/ 0 60000 65536"/>
              <a:gd name="T9" fmla="*/ 0 w 91"/>
              <a:gd name="T10" fmla="*/ 0 h 91"/>
              <a:gd name="T11" fmla="*/ 91 w 91"/>
              <a:gd name="T12" fmla="*/ 91 h 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" h="91">
                <a:moveTo>
                  <a:pt x="0" y="0"/>
                </a:moveTo>
                <a:lnTo>
                  <a:pt x="91" y="0"/>
                </a:lnTo>
                <a:lnTo>
                  <a:pt x="91" y="91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052" name="Freeform 12"/>
          <p:cNvSpPr>
            <a:spLocks/>
          </p:cNvSpPr>
          <p:nvPr/>
        </p:nvSpPr>
        <p:spPr bwMode="auto">
          <a:xfrm>
            <a:off x="2495550" y="2133600"/>
            <a:ext cx="82550" cy="215900"/>
          </a:xfrm>
          <a:custGeom>
            <a:avLst/>
            <a:gdLst>
              <a:gd name="T0" fmla="*/ 0 w 98"/>
              <a:gd name="T1" fmla="*/ 0 h 90"/>
              <a:gd name="T2" fmla="*/ 2147483646 w 98"/>
              <a:gd name="T3" fmla="*/ 2147483646 h 90"/>
              <a:gd name="T4" fmla="*/ 2147483646 w 98"/>
              <a:gd name="T5" fmla="*/ 2147483646 h 90"/>
              <a:gd name="T6" fmla="*/ 0 60000 65536"/>
              <a:gd name="T7" fmla="*/ 0 60000 65536"/>
              <a:gd name="T8" fmla="*/ 0 60000 65536"/>
              <a:gd name="T9" fmla="*/ 0 w 98"/>
              <a:gd name="T10" fmla="*/ 0 h 90"/>
              <a:gd name="T11" fmla="*/ 98 w 98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8" h="90">
                <a:moveTo>
                  <a:pt x="0" y="0"/>
                </a:moveTo>
                <a:cubicBezTo>
                  <a:pt x="42" y="15"/>
                  <a:pt x="84" y="30"/>
                  <a:pt x="91" y="45"/>
                </a:cubicBezTo>
                <a:cubicBezTo>
                  <a:pt x="98" y="60"/>
                  <a:pt x="71" y="75"/>
                  <a:pt x="45" y="90"/>
                </a:cubicBezTo>
              </a:path>
            </a:pathLst>
          </a:cu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87055" name="Object 15"/>
          <p:cNvGraphicFramePr>
            <a:graphicFrameLocks noChangeAspect="1"/>
          </p:cNvGraphicFramePr>
          <p:nvPr/>
        </p:nvGraphicFramePr>
        <p:xfrm>
          <a:off x="5994401" y="160339"/>
          <a:ext cx="83661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4" name="Формула" r:id="rId6" imgW="355138" imgH="177569" progId="Equation.3">
                  <p:embed/>
                </p:oleObj>
              </mc:Choice>
              <mc:Fallback>
                <p:oleObj name="Формула" r:id="rId6" imgW="355138" imgH="177569" progId="Equation.3">
                  <p:embed/>
                  <p:pic>
                    <p:nvPicPr>
                      <p:cNvPr id="8705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4401" y="160339"/>
                        <a:ext cx="836613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6" name="Object 16"/>
          <p:cNvGraphicFramePr>
            <a:graphicFrameLocks noChangeAspect="1"/>
          </p:cNvGraphicFramePr>
          <p:nvPr/>
        </p:nvGraphicFramePr>
        <p:xfrm>
          <a:off x="5994401" y="811213"/>
          <a:ext cx="8667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5" name="Формула" r:id="rId8" imgW="368300" imgH="139700" progId="Equation.3">
                  <p:embed/>
                </p:oleObj>
              </mc:Choice>
              <mc:Fallback>
                <p:oleObj name="Формула" r:id="rId8" imgW="368300" imgH="139700" progId="Equation.3">
                  <p:embed/>
                  <p:pic>
                    <p:nvPicPr>
                      <p:cNvPr id="8705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4401" y="811213"/>
                        <a:ext cx="86677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57" name="Rectangle 17"/>
          <p:cNvSpPr>
            <a:spLocks noChangeArrowheads="1"/>
          </p:cNvSpPr>
          <p:nvPr/>
        </p:nvSpPr>
        <p:spPr bwMode="auto">
          <a:xfrm>
            <a:off x="6713538" y="593725"/>
            <a:ext cx="28813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600" i="1">
                <a:latin typeface="Bookman Old Style" panose="02050604050505020204" pitchFamily="18" charset="0"/>
              </a:rPr>
              <a:t>- </a:t>
            </a:r>
            <a:r>
              <a:rPr lang="ru-RU" altLang="ru-RU" sz="2600" i="1">
                <a:latin typeface="Bookman Old Style" panose="02050604050505020204" pitchFamily="18" charset="0"/>
              </a:rPr>
              <a:t>косинус альфа</a:t>
            </a:r>
          </a:p>
        </p:txBody>
      </p:sp>
      <p:graphicFrame>
        <p:nvGraphicFramePr>
          <p:cNvPr id="87058" name="Object 18"/>
          <p:cNvGraphicFramePr>
            <a:graphicFrameLocks noChangeAspect="1"/>
          </p:cNvGraphicFramePr>
          <p:nvPr/>
        </p:nvGraphicFramePr>
        <p:xfrm>
          <a:off x="6167439" y="1370014"/>
          <a:ext cx="6572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6" name="Формула" r:id="rId10" imgW="279158" imgH="177646" progId="Equation.3">
                  <p:embed/>
                </p:oleObj>
              </mc:Choice>
              <mc:Fallback>
                <p:oleObj name="Формула" r:id="rId10" imgW="279158" imgH="177646" progId="Equation.3">
                  <p:embed/>
                  <p:pic>
                    <p:nvPicPr>
                      <p:cNvPr id="8705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9" y="1370014"/>
                        <a:ext cx="65722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59" name="Rectangle 19"/>
          <p:cNvSpPr>
            <a:spLocks noChangeArrowheads="1"/>
          </p:cNvSpPr>
          <p:nvPr/>
        </p:nvSpPr>
        <p:spPr bwMode="auto">
          <a:xfrm>
            <a:off x="6629401" y="1196975"/>
            <a:ext cx="3097213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600" i="1">
                <a:latin typeface="Bookman Old Style" panose="02050604050505020204" pitchFamily="18" charset="0"/>
              </a:rPr>
              <a:t>- </a:t>
            </a:r>
            <a:r>
              <a:rPr lang="ru-RU" altLang="ru-RU" sz="2600" i="1">
                <a:latin typeface="Bookman Old Style" panose="02050604050505020204" pitchFamily="18" charset="0"/>
              </a:rPr>
              <a:t>тангенс альфа</a:t>
            </a:r>
          </a:p>
        </p:txBody>
      </p:sp>
      <p:graphicFrame>
        <p:nvGraphicFramePr>
          <p:cNvPr id="87063" name="Object 23"/>
          <p:cNvGraphicFramePr>
            <a:graphicFrameLocks noChangeAspect="1"/>
          </p:cNvGraphicFramePr>
          <p:nvPr/>
        </p:nvGraphicFramePr>
        <p:xfrm>
          <a:off x="3143250" y="4294188"/>
          <a:ext cx="3524250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7" name="Формула" r:id="rId12" imgW="1497950" imgH="393529" progId="Equation.3">
                  <p:embed/>
                </p:oleObj>
              </mc:Choice>
              <mc:Fallback>
                <p:oleObj name="Формула" r:id="rId12" imgW="1497950" imgH="393529" progId="Equation.3">
                  <p:embed/>
                  <p:pic>
                    <p:nvPicPr>
                      <p:cNvPr id="8706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4294188"/>
                        <a:ext cx="3524250" cy="93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64" name="Object 24"/>
          <p:cNvGraphicFramePr>
            <a:graphicFrameLocks noChangeAspect="1"/>
          </p:cNvGraphicFramePr>
          <p:nvPr/>
        </p:nvGraphicFramePr>
        <p:xfrm>
          <a:off x="7475538" y="4292601"/>
          <a:ext cx="175895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8" name="Формула" r:id="rId14" imgW="748975" imgH="393529" progId="Equation.3">
                  <p:embed/>
                </p:oleObj>
              </mc:Choice>
              <mc:Fallback>
                <p:oleObj name="Формула" r:id="rId14" imgW="748975" imgH="393529" progId="Equation.3">
                  <p:embed/>
                  <p:pic>
                    <p:nvPicPr>
                      <p:cNvPr id="8706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5538" y="4292601"/>
                        <a:ext cx="1758950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65" name="Rectangle 25"/>
          <p:cNvSpPr>
            <a:spLocks noChangeArrowheads="1"/>
          </p:cNvSpPr>
          <p:nvPr/>
        </p:nvSpPr>
        <p:spPr bwMode="auto">
          <a:xfrm>
            <a:off x="1487487" y="5518150"/>
            <a:ext cx="914558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600" b="1" i="1">
                <a:latin typeface="Bookman Old Style" panose="02050604050505020204" pitchFamily="18" charset="0"/>
              </a:rPr>
              <a:t>ТАНГЕНС УГЛА </a:t>
            </a:r>
            <a:r>
              <a:rPr lang="ru-RU" altLang="ru-RU" sz="2600" i="1">
                <a:latin typeface="Bookman Old Style" panose="02050604050505020204" pitchFamily="18" charset="0"/>
              </a:rPr>
              <a:t>равен отношению синуса к косинусу этого угла</a:t>
            </a:r>
          </a:p>
        </p:txBody>
      </p:sp>
      <p:sp>
        <p:nvSpPr>
          <p:cNvPr id="23" name="Левая круглая скобка 22"/>
          <p:cNvSpPr/>
          <p:nvPr/>
        </p:nvSpPr>
        <p:spPr>
          <a:xfrm rot="16200000">
            <a:off x="6234907" y="4869657"/>
            <a:ext cx="150812" cy="714375"/>
          </a:xfrm>
          <a:prstGeom prst="leftBracket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aphicFrame>
        <p:nvGraphicFramePr>
          <p:cNvPr id="25" name="Object 26"/>
          <p:cNvGraphicFramePr>
            <a:graphicFrameLocks noChangeAspect="1"/>
          </p:cNvGraphicFramePr>
          <p:nvPr/>
        </p:nvGraphicFramePr>
        <p:xfrm>
          <a:off x="5964238" y="2349500"/>
          <a:ext cx="836612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9" name="Формула" r:id="rId16" imgW="355138" imgH="177569" progId="Equation.3">
                  <p:embed/>
                </p:oleObj>
              </mc:Choice>
              <mc:Fallback>
                <p:oleObj name="Формула" r:id="rId16" imgW="355138" imgH="177569" progId="Equation.3">
                  <p:embed/>
                  <p:pic>
                    <p:nvPicPr>
                      <p:cNvPr id="25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4238" y="2349500"/>
                        <a:ext cx="836612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7"/>
          <p:cNvGraphicFramePr>
            <a:graphicFrameLocks noChangeAspect="1"/>
          </p:cNvGraphicFramePr>
          <p:nvPr/>
        </p:nvGraphicFramePr>
        <p:xfrm>
          <a:off x="5973764" y="3308350"/>
          <a:ext cx="8667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0" name="Формула" r:id="rId18" imgW="368140" imgH="177723" progId="Equation.3">
                  <p:embed/>
                </p:oleObj>
              </mc:Choice>
              <mc:Fallback>
                <p:oleObj name="Формула" r:id="rId18" imgW="368140" imgH="177723" progId="Equation.3">
                  <p:embed/>
                  <p:pic>
                    <p:nvPicPr>
                      <p:cNvPr id="26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3764" y="3308350"/>
                        <a:ext cx="8667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8"/>
          <p:cNvGraphicFramePr>
            <a:graphicFrameLocks noChangeAspect="1"/>
          </p:cNvGraphicFramePr>
          <p:nvPr/>
        </p:nvGraphicFramePr>
        <p:xfrm>
          <a:off x="8307389" y="2813050"/>
          <a:ext cx="59848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1" name="Формула" r:id="rId20" imgW="253780" imgH="203024" progId="Equation.3">
                  <p:embed/>
                </p:oleObj>
              </mc:Choice>
              <mc:Fallback>
                <p:oleObj name="Формула" r:id="rId20" imgW="253780" imgH="203024" progId="Equation.3">
                  <p:embed/>
                  <p:pic>
                    <p:nvPicPr>
                      <p:cNvPr id="27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7389" y="2813050"/>
                        <a:ext cx="59848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9"/>
          <p:cNvGraphicFramePr>
            <a:graphicFrameLocks noChangeAspect="1"/>
          </p:cNvGraphicFramePr>
          <p:nvPr/>
        </p:nvGraphicFramePr>
        <p:xfrm>
          <a:off x="6827839" y="2133601"/>
          <a:ext cx="955675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2" name="Формула" r:id="rId22" imgW="406048" imgH="393359" progId="Equation.3">
                  <p:embed/>
                </p:oleObj>
              </mc:Choice>
              <mc:Fallback>
                <p:oleObj name="Формула" r:id="rId22" imgW="406048" imgH="393359" progId="Equation.3">
                  <p:embed/>
                  <p:pic>
                    <p:nvPicPr>
                      <p:cNvPr id="28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7839" y="2133601"/>
                        <a:ext cx="955675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0"/>
          <p:cNvGraphicFramePr>
            <a:graphicFrameLocks noChangeAspect="1"/>
          </p:cNvGraphicFramePr>
          <p:nvPr/>
        </p:nvGraphicFramePr>
        <p:xfrm>
          <a:off x="6838951" y="3065463"/>
          <a:ext cx="955675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3" name="Формула" r:id="rId24" imgW="406048" imgH="393359" progId="Equation.3">
                  <p:embed/>
                </p:oleObj>
              </mc:Choice>
              <mc:Fallback>
                <p:oleObj name="Формула" r:id="rId24" imgW="406048" imgH="393359" progId="Equation.3">
                  <p:embed/>
                  <p:pic>
                    <p:nvPicPr>
                      <p:cNvPr id="29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8951" y="3065463"/>
                        <a:ext cx="955675" cy="93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1"/>
          <p:cNvGraphicFramePr>
            <a:graphicFrameLocks noChangeAspect="1"/>
          </p:cNvGraphicFramePr>
          <p:nvPr/>
        </p:nvGraphicFramePr>
        <p:xfrm>
          <a:off x="8885239" y="2598738"/>
          <a:ext cx="955675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4" name="Формула" r:id="rId26" imgW="406048" imgH="393359" progId="Equation.3">
                  <p:embed/>
                </p:oleObj>
              </mc:Choice>
              <mc:Fallback>
                <p:oleObj name="Формула" r:id="rId26" imgW="406048" imgH="393359" progId="Equation.3">
                  <p:embed/>
                  <p:pic>
                    <p:nvPicPr>
                      <p:cNvPr id="3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5239" y="2598738"/>
                        <a:ext cx="955675" cy="93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Левая круглая скобка 30"/>
          <p:cNvSpPr/>
          <p:nvPr/>
        </p:nvSpPr>
        <p:spPr>
          <a:xfrm rot="16200000">
            <a:off x="9407526" y="3173413"/>
            <a:ext cx="150812" cy="715963"/>
          </a:xfrm>
          <a:prstGeom prst="leftBracket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14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7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7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7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7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7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7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870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870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870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/>
      <p:bldP spid="87047" grpId="0" animBg="1"/>
      <p:bldP spid="15" grpId="0"/>
      <p:bldP spid="2" grpId="0"/>
      <p:bldP spid="3" grpId="0"/>
      <p:bldP spid="87057" grpId="0"/>
      <p:bldP spid="87059" grpId="0"/>
      <p:bldP spid="87065" grpId="0"/>
      <p:bldP spid="23" grpId="0" animBg="1"/>
      <p:bldP spid="31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46"/>
          <p:cNvSpPr txBox="1">
            <a:spLocks noChangeArrowheads="1"/>
          </p:cNvSpPr>
          <p:nvPr/>
        </p:nvSpPr>
        <p:spPr bwMode="auto">
          <a:xfrm>
            <a:off x="7785100" y="6503989"/>
            <a:ext cx="2954338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 smtClean="0">
                <a:solidFill>
                  <a:srgbClr val="00B050"/>
                </a:solidFill>
                <a:latin typeface="Adobe Fangsong Std R" pitchFamily="18" charset="-128"/>
                <a:ea typeface="Adobe Fangsong Std R" pitchFamily="18" charset="-128"/>
              </a:rPr>
              <a:t> </a:t>
            </a:r>
            <a:endParaRPr lang="ru-RU" altLang="ru-RU" sz="1700" b="1" dirty="0">
              <a:solidFill>
                <a:srgbClr val="00B050"/>
              </a:solidFill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4" name="TextBox 36"/>
          <p:cNvSpPr txBox="1">
            <a:spLocks noChangeArrowheads="1"/>
          </p:cNvSpPr>
          <p:nvPr/>
        </p:nvSpPr>
        <p:spPr bwMode="auto">
          <a:xfrm>
            <a:off x="1524000" y="6488113"/>
            <a:ext cx="2928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Adobe Fangsong Std R" pitchFamily="18" charset="-128"/>
              </a:rPr>
              <a:t> </a:t>
            </a:r>
          </a:p>
        </p:txBody>
      </p:sp>
      <p:graphicFrame>
        <p:nvGraphicFramePr>
          <p:cNvPr id="88068" name="Object 4"/>
          <p:cNvGraphicFramePr>
            <a:graphicFrameLocks noChangeAspect="1"/>
          </p:cNvGraphicFramePr>
          <p:nvPr/>
        </p:nvGraphicFramePr>
        <p:xfrm>
          <a:off x="2424114" y="3095625"/>
          <a:ext cx="3587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5" name="Формула" r:id="rId4" imgW="152334" imgH="139639" progId="Equation.3">
                  <p:embed/>
                </p:oleObj>
              </mc:Choice>
              <mc:Fallback>
                <p:oleObj name="Формула" r:id="rId4" imgW="152334" imgH="139639" progId="Equation.3">
                  <p:embed/>
                  <p:pic>
                    <p:nvPicPr>
                      <p:cNvPr id="880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4" y="3095625"/>
                        <a:ext cx="35877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0" name="AutoShape 6"/>
          <p:cNvSpPr>
            <a:spLocks noChangeArrowheads="1"/>
          </p:cNvSpPr>
          <p:nvPr/>
        </p:nvSpPr>
        <p:spPr bwMode="auto">
          <a:xfrm flipH="1">
            <a:off x="1847851" y="1768476"/>
            <a:ext cx="3311525" cy="1655763"/>
          </a:xfrm>
          <a:prstGeom prst="rtTriangle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631950" y="3424239"/>
            <a:ext cx="5032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/>
              <a:t>А</a:t>
            </a:r>
          </a:p>
        </p:txBody>
      </p:sp>
      <p:sp>
        <p:nvSpPr>
          <p:cNvPr id="2" name="TextBox 14"/>
          <p:cNvSpPr txBox="1">
            <a:spLocks noChangeArrowheads="1"/>
          </p:cNvSpPr>
          <p:nvPr/>
        </p:nvSpPr>
        <p:spPr bwMode="auto">
          <a:xfrm>
            <a:off x="5016500" y="1341439"/>
            <a:ext cx="5032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/>
              <a:t>В</a:t>
            </a:r>
          </a:p>
        </p:txBody>
      </p:sp>
      <p:sp>
        <p:nvSpPr>
          <p:cNvPr id="3" name="TextBox 14"/>
          <p:cNvSpPr txBox="1">
            <a:spLocks noChangeArrowheads="1"/>
          </p:cNvSpPr>
          <p:nvPr/>
        </p:nvSpPr>
        <p:spPr bwMode="auto">
          <a:xfrm>
            <a:off x="5016500" y="3424239"/>
            <a:ext cx="5032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/>
              <a:t>С</a:t>
            </a:r>
          </a:p>
        </p:txBody>
      </p:sp>
      <p:sp>
        <p:nvSpPr>
          <p:cNvPr id="88074" name="Freeform 10"/>
          <p:cNvSpPr>
            <a:spLocks/>
          </p:cNvSpPr>
          <p:nvPr/>
        </p:nvSpPr>
        <p:spPr bwMode="auto">
          <a:xfrm flipH="1">
            <a:off x="5051425" y="3281363"/>
            <a:ext cx="107950" cy="144462"/>
          </a:xfrm>
          <a:custGeom>
            <a:avLst/>
            <a:gdLst>
              <a:gd name="T0" fmla="*/ 0 w 91"/>
              <a:gd name="T1" fmla="*/ 0 h 91"/>
              <a:gd name="T2" fmla="*/ 2147483646 w 91"/>
              <a:gd name="T3" fmla="*/ 0 h 91"/>
              <a:gd name="T4" fmla="*/ 2147483646 w 91"/>
              <a:gd name="T5" fmla="*/ 2147483646 h 91"/>
              <a:gd name="T6" fmla="*/ 0 60000 65536"/>
              <a:gd name="T7" fmla="*/ 0 60000 65536"/>
              <a:gd name="T8" fmla="*/ 0 60000 65536"/>
              <a:gd name="T9" fmla="*/ 0 w 91"/>
              <a:gd name="T10" fmla="*/ 0 h 91"/>
              <a:gd name="T11" fmla="*/ 91 w 91"/>
              <a:gd name="T12" fmla="*/ 91 h 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" h="91">
                <a:moveTo>
                  <a:pt x="0" y="0"/>
                </a:moveTo>
                <a:lnTo>
                  <a:pt x="91" y="0"/>
                </a:lnTo>
                <a:lnTo>
                  <a:pt x="91" y="91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8075" name="Freeform 11"/>
          <p:cNvSpPr>
            <a:spLocks/>
          </p:cNvSpPr>
          <p:nvPr/>
        </p:nvSpPr>
        <p:spPr bwMode="auto">
          <a:xfrm>
            <a:off x="2279650" y="3209925"/>
            <a:ext cx="82550" cy="215900"/>
          </a:xfrm>
          <a:custGeom>
            <a:avLst/>
            <a:gdLst>
              <a:gd name="T0" fmla="*/ 0 w 98"/>
              <a:gd name="T1" fmla="*/ 0 h 90"/>
              <a:gd name="T2" fmla="*/ 2147483646 w 98"/>
              <a:gd name="T3" fmla="*/ 2147483646 h 90"/>
              <a:gd name="T4" fmla="*/ 2147483646 w 98"/>
              <a:gd name="T5" fmla="*/ 2147483646 h 90"/>
              <a:gd name="T6" fmla="*/ 0 60000 65536"/>
              <a:gd name="T7" fmla="*/ 0 60000 65536"/>
              <a:gd name="T8" fmla="*/ 0 60000 65536"/>
              <a:gd name="T9" fmla="*/ 0 w 98"/>
              <a:gd name="T10" fmla="*/ 0 h 90"/>
              <a:gd name="T11" fmla="*/ 98 w 98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8" h="90">
                <a:moveTo>
                  <a:pt x="0" y="0"/>
                </a:moveTo>
                <a:cubicBezTo>
                  <a:pt x="42" y="15"/>
                  <a:pt x="84" y="30"/>
                  <a:pt x="91" y="45"/>
                </a:cubicBezTo>
                <a:cubicBezTo>
                  <a:pt x="98" y="60"/>
                  <a:pt x="71" y="75"/>
                  <a:pt x="45" y="90"/>
                </a:cubicBezTo>
              </a:path>
            </a:pathLst>
          </a:cu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88076" name="Object 12"/>
          <p:cNvGraphicFramePr>
            <a:graphicFrameLocks noChangeAspect="1"/>
          </p:cNvGraphicFramePr>
          <p:nvPr/>
        </p:nvGraphicFramePr>
        <p:xfrm>
          <a:off x="8256588" y="3500439"/>
          <a:ext cx="194151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6" name="Формула" r:id="rId6" imgW="825142" imgH="215806" progId="Equation.3">
                  <p:embed/>
                </p:oleObj>
              </mc:Choice>
              <mc:Fallback>
                <p:oleObj name="Формула" r:id="rId6" imgW="825142" imgH="215806" progId="Equation.3">
                  <p:embed/>
                  <p:pic>
                    <p:nvPicPr>
                      <p:cNvPr id="8807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6588" y="3500439"/>
                        <a:ext cx="1941512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7" name="Object 13"/>
          <p:cNvGraphicFramePr>
            <a:graphicFrameLocks noChangeAspect="1"/>
          </p:cNvGraphicFramePr>
          <p:nvPr/>
        </p:nvGraphicFramePr>
        <p:xfrm>
          <a:off x="8210551" y="4581525"/>
          <a:ext cx="2062163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7" name="Формула" r:id="rId8" imgW="875920" imgH="215806" progId="Equation.3">
                  <p:embed/>
                </p:oleObj>
              </mc:Choice>
              <mc:Fallback>
                <p:oleObj name="Формула" r:id="rId8" imgW="875920" imgH="215806" progId="Equation.3">
                  <p:embed/>
                  <p:pic>
                    <p:nvPicPr>
                      <p:cNvPr id="8807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0551" y="4581525"/>
                        <a:ext cx="2062163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9" name="Object 15"/>
          <p:cNvGraphicFramePr>
            <a:graphicFrameLocks noChangeAspect="1"/>
          </p:cNvGraphicFramePr>
          <p:nvPr/>
        </p:nvGraphicFramePr>
        <p:xfrm>
          <a:off x="8401050" y="5661026"/>
          <a:ext cx="1493838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8" name="Формула" r:id="rId10" imgW="634449" imgH="215713" progId="Equation.3">
                  <p:embed/>
                </p:oleObj>
              </mc:Choice>
              <mc:Fallback>
                <p:oleObj name="Формула" r:id="rId10" imgW="634449" imgH="215713" progId="Equation.3">
                  <p:embed/>
                  <p:pic>
                    <p:nvPicPr>
                      <p:cNvPr id="8807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1050" y="5661026"/>
                        <a:ext cx="1493838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85" name="Object 21"/>
          <p:cNvGraphicFramePr>
            <a:graphicFrameLocks noChangeAspect="1"/>
          </p:cNvGraphicFramePr>
          <p:nvPr/>
        </p:nvGraphicFramePr>
        <p:xfrm>
          <a:off x="6743700" y="2205038"/>
          <a:ext cx="2922588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9" name="Формула" r:id="rId12" imgW="1244600" imgH="431800" progId="Equation.3">
                  <p:embed/>
                </p:oleObj>
              </mc:Choice>
              <mc:Fallback>
                <p:oleObj name="Формула" r:id="rId12" imgW="1244600" imgH="431800" progId="Equation.3">
                  <p:embed/>
                  <p:pic>
                    <p:nvPicPr>
                      <p:cNvPr id="8808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0" y="2205038"/>
                        <a:ext cx="2922588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86" name="Rectangle 22"/>
          <p:cNvSpPr>
            <a:spLocks noChangeArrowheads="1"/>
          </p:cNvSpPr>
          <p:nvPr/>
        </p:nvSpPr>
        <p:spPr bwMode="auto">
          <a:xfrm>
            <a:off x="1558925" y="115889"/>
            <a:ext cx="91455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i="1">
                <a:latin typeface="Bookman Old Style" panose="02050604050505020204" pitchFamily="18" charset="0"/>
              </a:rPr>
              <a:t>если острый угол одного прямоугольного треугольника равен острому углу другого прямоугольного треугольника, то синусы этих углов равны, косинусы этих углов равны и тангенсы этих углов равны</a:t>
            </a:r>
          </a:p>
        </p:txBody>
      </p:sp>
      <p:graphicFrame>
        <p:nvGraphicFramePr>
          <p:cNvPr id="88087" name="Object 23"/>
          <p:cNvGraphicFramePr>
            <a:graphicFrameLocks noChangeAspect="1"/>
          </p:cNvGraphicFramePr>
          <p:nvPr/>
        </p:nvGraphicFramePr>
        <p:xfrm>
          <a:off x="2855914" y="4792663"/>
          <a:ext cx="3587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0" name="Формула" r:id="rId14" imgW="152334" imgH="139639" progId="Equation.3">
                  <p:embed/>
                </p:oleObj>
              </mc:Choice>
              <mc:Fallback>
                <p:oleObj name="Формула" r:id="rId14" imgW="152334" imgH="139639" progId="Equation.3">
                  <p:embed/>
                  <p:pic>
                    <p:nvPicPr>
                      <p:cNvPr id="8808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4" y="4792663"/>
                        <a:ext cx="35877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88" name="AutoShape 24"/>
          <p:cNvSpPr>
            <a:spLocks noChangeArrowheads="1"/>
          </p:cNvSpPr>
          <p:nvPr/>
        </p:nvSpPr>
        <p:spPr bwMode="auto">
          <a:xfrm flipH="1">
            <a:off x="2279651" y="4076701"/>
            <a:ext cx="2087563" cy="1044575"/>
          </a:xfrm>
          <a:prstGeom prst="rtTriangle">
            <a:avLst/>
          </a:prstGeom>
          <a:noFill/>
          <a:ln w="28575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2063750" y="5121275"/>
            <a:ext cx="5032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/>
              <a:t>А</a:t>
            </a:r>
            <a:r>
              <a:rPr lang="ru-RU" altLang="ru-RU" sz="2200" baseline="-25000"/>
              <a:t>1</a:t>
            </a:r>
            <a:endParaRPr lang="ru-RU" altLang="ru-RU" sz="2200"/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4151314" y="3644900"/>
            <a:ext cx="503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/>
              <a:t>В</a:t>
            </a:r>
            <a:r>
              <a:rPr lang="ru-RU" altLang="ru-RU" sz="2200" baseline="-25000"/>
              <a:t>1</a:t>
            </a:r>
            <a:endParaRPr lang="ru-RU" altLang="ru-RU" sz="2200"/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4152900" y="5084764"/>
            <a:ext cx="5032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/>
              <a:t>С</a:t>
            </a:r>
            <a:r>
              <a:rPr lang="ru-RU" altLang="ru-RU" sz="2200" baseline="-25000"/>
              <a:t>1</a:t>
            </a:r>
            <a:endParaRPr lang="ru-RU" altLang="ru-RU" sz="2200"/>
          </a:p>
        </p:txBody>
      </p:sp>
      <p:sp>
        <p:nvSpPr>
          <p:cNvPr id="88092" name="Freeform 28"/>
          <p:cNvSpPr>
            <a:spLocks/>
          </p:cNvSpPr>
          <p:nvPr/>
        </p:nvSpPr>
        <p:spPr bwMode="auto">
          <a:xfrm flipH="1">
            <a:off x="4259263" y="5013325"/>
            <a:ext cx="107950" cy="107950"/>
          </a:xfrm>
          <a:custGeom>
            <a:avLst/>
            <a:gdLst>
              <a:gd name="T0" fmla="*/ 0 w 91"/>
              <a:gd name="T1" fmla="*/ 0 h 91"/>
              <a:gd name="T2" fmla="*/ 2147483646 w 91"/>
              <a:gd name="T3" fmla="*/ 0 h 91"/>
              <a:gd name="T4" fmla="*/ 2147483646 w 91"/>
              <a:gd name="T5" fmla="*/ 2147483646 h 91"/>
              <a:gd name="T6" fmla="*/ 0 60000 65536"/>
              <a:gd name="T7" fmla="*/ 0 60000 65536"/>
              <a:gd name="T8" fmla="*/ 0 60000 65536"/>
              <a:gd name="T9" fmla="*/ 0 w 91"/>
              <a:gd name="T10" fmla="*/ 0 h 91"/>
              <a:gd name="T11" fmla="*/ 91 w 91"/>
              <a:gd name="T12" fmla="*/ 91 h 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" h="91">
                <a:moveTo>
                  <a:pt x="0" y="0"/>
                </a:moveTo>
                <a:lnTo>
                  <a:pt x="91" y="0"/>
                </a:lnTo>
                <a:lnTo>
                  <a:pt x="91" y="91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8093" name="Freeform 29"/>
          <p:cNvSpPr>
            <a:spLocks/>
          </p:cNvSpPr>
          <p:nvPr/>
        </p:nvSpPr>
        <p:spPr bwMode="auto">
          <a:xfrm>
            <a:off x="2711450" y="4906963"/>
            <a:ext cx="82550" cy="215900"/>
          </a:xfrm>
          <a:custGeom>
            <a:avLst/>
            <a:gdLst>
              <a:gd name="T0" fmla="*/ 0 w 98"/>
              <a:gd name="T1" fmla="*/ 0 h 90"/>
              <a:gd name="T2" fmla="*/ 2147483646 w 98"/>
              <a:gd name="T3" fmla="*/ 2147483646 h 90"/>
              <a:gd name="T4" fmla="*/ 2147483646 w 98"/>
              <a:gd name="T5" fmla="*/ 2147483646 h 90"/>
              <a:gd name="T6" fmla="*/ 0 60000 65536"/>
              <a:gd name="T7" fmla="*/ 0 60000 65536"/>
              <a:gd name="T8" fmla="*/ 0 60000 65536"/>
              <a:gd name="T9" fmla="*/ 0 w 98"/>
              <a:gd name="T10" fmla="*/ 0 h 90"/>
              <a:gd name="T11" fmla="*/ 98 w 98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8" h="90">
                <a:moveTo>
                  <a:pt x="0" y="0"/>
                </a:moveTo>
                <a:cubicBezTo>
                  <a:pt x="42" y="15"/>
                  <a:pt x="84" y="30"/>
                  <a:pt x="91" y="45"/>
                </a:cubicBezTo>
                <a:cubicBezTo>
                  <a:pt x="98" y="60"/>
                  <a:pt x="71" y="75"/>
                  <a:pt x="45" y="90"/>
                </a:cubicBezTo>
              </a:path>
            </a:pathLst>
          </a:cu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8094" name="Picture 30"/>
          <p:cNvPicPr preferRelativeResize="0"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1" y="1671639"/>
            <a:ext cx="360363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8095" name="Object 31"/>
          <p:cNvGraphicFramePr>
            <a:graphicFrameLocks noChangeAspect="1"/>
          </p:cNvGraphicFramePr>
          <p:nvPr/>
        </p:nvGraphicFramePr>
        <p:xfrm>
          <a:off x="6096000" y="1527175"/>
          <a:ext cx="97313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1" name="Формула" r:id="rId16" imgW="431425" imgH="177646" progId="Equation.3">
                  <p:embed/>
                </p:oleObj>
              </mc:Choice>
              <mc:Fallback>
                <p:oleObj name="Формула" r:id="rId16" imgW="431425" imgH="177646" progId="Equation.3">
                  <p:embed/>
                  <p:pic>
                    <p:nvPicPr>
                      <p:cNvPr id="88095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527175"/>
                        <a:ext cx="973138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96" name="Object 32"/>
          <p:cNvGraphicFramePr>
            <a:graphicFrameLocks noChangeAspect="1"/>
          </p:cNvGraphicFramePr>
          <p:nvPr/>
        </p:nvGraphicFramePr>
        <p:xfrm>
          <a:off x="7573963" y="1484313"/>
          <a:ext cx="1230312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2" name="Формула" r:id="rId18" imgW="520474" imgH="215806" progId="Equation.3">
                  <p:embed/>
                </p:oleObj>
              </mc:Choice>
              <mc:Fallback>
                <p:oleObj name="Формула" r:id="rId18" imgW="520474" imgH="215806" progId="Equation.3">
                  <p:embed/>
                  <p:pic>
                    <p:nvPicPr>
                      <p:cNvPr id="88096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3963" y="1484313"/>
                        <a:ext cx="1230312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97" name="Text Box 33"/>
          <p:cNvSpPr txBox="1">
            <a:spLocks noChangeArrowheads="1"/>
          </p:cNvSpPr>
          <p:nvPr/>
        </p:nvSpPr>
        <p:spPr bwMode="auto">
          <a:xfrm>
            <a:off x="8669338" y="1577975"/>
            <a:ext cx="16875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i="1"/>
              <a:t>- по первому признаку</a:t>
            </a:r>
          </a:p>
        </p:txBody>
      </p:sp>
      <p:graphicFrame>
        <p:nvGraphicFramePr>
          <p:cNvPr id="88098" name="Object 34"/>
          <p:cNvGraphicFramePr>
            <a:graphicFrameLocks noChangeAspect="1"/>
          </p:cNvGraphicFramePr>
          <p:nvPr/>
        </p:nvGraphicFramePr>
        <p:xfrm>
          <a:off x="5880100" y="3357563"/>
          <a:ext cx="1728788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3" name="Формула" r:id="rId20" imgW="736600" imgH="431800" progId="Equation.3">
                  <p:embed/>
                </p:oleObj>
              </mc:Choice>
              <mc:Fallback>
                <p:oleObj name="Формула" r:id="rId20" imgW="736600" imgH="431800" progId="Equation.3">
                  <p:embed/>
                  <p:pic>
                    <p:nvPicPr>
                      <p:cNvPr id="88098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3357563"/>
                        <a:ext cx="1728788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99" name="Object 35"/>
          <p:cNvGraphicFramePr>
            <a:graphicFrameLocks noChangeAspect="1"/>
          </p:cNvGraphicFramePr>
          <p:nvPr/>
        </p:nvGraphicFramePr>
        <p:xfrm>
          <a:off x="5880100" y="4437063"/>
          <a:ext cx="1728788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4" name="Формула" r:id="rId22" imgW="736600" imgH="431800" progId="Equation.3">
                  <p:embed/>
                </p:oleObj>
              </mc:Choice>
              <mc:Fallback>
                <p:oleObj name="Формула" r:id="rId22" imgW="736600" imgH="431800" progId="Equation.3">
                  <p:embed/>
                  <p:pic>
                    <p:nvPicPr>
                      <p:cNvPr id="88099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4437063"/>
                        <a:ext cx="1728788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00" name="Object 36"/>
          <p:cNvGraphicFramePr>
            <a:graphicFrameLocks noChangeAspect="1"/>
          </p:cNvGraphicFramePr>
          <p:nvPr/>
        </p:nvGraphicFramePr>
        <p:xfrm>
          <a:off x="5880100" y="5516563"/>
          <a:ext cx="1728788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5" name="Формула" r:id="rId24" imgW="736600" imgH="431800" progId="Equation.3">
                  <p:embed/>
                </p:oleObj>
              </mc:Choice>
              <mc:Fallback>
                <p:oleObj name="Формула" r:id="rId24" imgW="736600" imgH="431800" progId="Equation.3">
                  <p:embed/>
                  <p:pic>
                    <p:nvPicPr>
                      <p:cNvPr id="8810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5516563"/>
                        <a:ext cx="1728788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672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8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8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88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8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8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8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880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880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880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8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8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8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8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0" grpId="0" animBg="1"/>
      <p:bldP spid="15" grpId="0"/>
      <p:bldP spid="2" grpId="0"/>
      <p:bldP spid="3" grpId="0"/>
      <p:bldP spid="88086" grpId="0"/>
      <p:bldP spid="88088" grpId="0" animBg="1"/>
      <p:bldP spid="5" grpId="0"/>
      <p:bldP spid="6" grpId="0"/>
      <p:bldP spid="7" grpId="0"/>
      <p:bldP spid="88097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86363" y="1271588"/>
            <a:ext cx="3598862" cy="86201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771" name="TextBox 46"/>
          <p:cNvSpPr txBox="1">
            <a:spLocks noChangeArrowheads="1"/>
          </p:cNvSpPr>
          <p:nvPr/>
        </p:nvSpPr>
        <p:spPr bwMode="auto">
          <a:xfrm>
            <a:off x="7785100" y="6503989"/>
            <a:ext cx="2954338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 smtClean="0">
                <a:solidFill>
                  <a:srgbClr val="00B050"/>
                </a:solidFill>
                <a:latin typeface="Adobe Fangsong Std R" pitchFamily="18" charset="-128"/>
                <a:ea typeface="Adobe Fangsong Std R" pitchFamily="18" charset="-128"/>
              </a:rPr>
              <a:t> </a:t>
            </a:r>
            <a:endParaRPr lang="ru-RU" altLang="ru-RU" sz="1700" b="1" dirty="0">
              <a:solidFill>
                <a:srgbClr val="00B050"/>
              </a:solidFill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4" name="TextBox 36"/>
          <p:cNvSpPr txBox="1">
            <a:spLocks noChangeArrowheads="1"/>
          </p:cNvSpPr>
          <p:nvPr/>
        </p:nvSpPr>
        <p:spPr bwMode="auto">
          <a:xfrm>
            <a:off x="1524000" y="6488113"/>
            <a:ext cx="2928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Adobe Fangsong Std R" pitchFamily="18" charset="-128"/>
              </a:rPr>
              <a:t> </a:t>
            </a:r>
          </a:p>
        </p:txBody>
      </p:sp>
      <p:graphicFrame>
        <p:nvGraphicFramePr>
          <p:cNvPr id="89099" name="Object 11"/>
          <p:cNvGraphicFramePr>
            <a:graphicFrameLocks noChangeAspect="1"/>
          </p:cNvGraphicFramePr>
          <p:nvPr/>
        </p:nvGraphicFramePr>
        <p:xfrm>
          <a:off x="4779963" y="322264"/>
          <a:ext cx="338455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7" name="Формула" r:id="rId4" imgW="1143000" imgH="203200" progId="Equation.3">
                  <p:embed/>
                </p:oleObj>
              </mc:Choice>
              <mc:Fallback>
                <p:oleObj name="Формула" r:id="rId4" imgW="1143000" imgH="203200" progId="Equation.3">
                  <p:embed/>
                  <p:pic>
                    <p:nvPicPr>
                      <p:cNvPr id="8909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9963" y="322264"/>
                        <a:ext cx="338455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14" name="Text Box 26"/>
          <p:cNvSpPr txBox="1">
            <a:spLocks noChangeArrowheads="1"/>
          </p:cNvSpPr>
          <p:nvPr/>
        </p:nvSpPr>
        <p:spPr bwMode="auto">
          <a:xfrm>
            <a:off x="5448301" y="4933950"/>
            <a:ext cx="439261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 i="1">
                <a:solidFill>
                  <a:srgbClr val="0000FF"/>
                </a:solidFill>
              </a:rPr>
              <a:t>- основное тригонометрическое тождество</a:t>
            </a:r>
          </a:p>
        </p:txBody>
      </p:sp>
      <p:graphicFrame>
        <p:nvGraphicFramePr>
          <p:cNvPr id="89115" name="Object 27"/>
          <p:cNvGraphicFramePr>
            <a:graphicFrameLocks noChangeAspect="1"/>
          </p:cNvGraphicFramePr>
          <p:nvPr/>
        </p:nvGraphicFramePr>
        <p:xfrm>
          <a:off x="4367214" y="4148139"/>
          <a:ext cx="324008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8" name="Формула" r:id="rId6" imgW="1155700" imgH="203200" progId="Equation.3">
                  <p:embed/>
                </p:oleObj>
              </mc:Choice>
              <mc:Fallback>
                <p:oleObj name="Формула" r:id="rId6" imgW="1155700" imgH="203200" progId="Equation.3">
                  <p:embed/>
                  <p:pic>
                    <p:nvPicPr>
                      <p:cNvPr id="89115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214" y="4148139"/>
                        <a:ext cx="3240087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18" name="Object 30"/>
          <p:cNvGraphicFramePr>
            <a:graphicFrameLocks noChangeAspect="1"/>
          </p:cNvGraphicFramePr>
          <p:nvPr/>
        </p:nvGraphicFramePr>
        <p:xfrm>
          <a:off x="2135189" y="2536825"/>
          <a:ext cx="8048625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9" name="Формула" r:id="rId8" imgW="2717800" imgH="419100" progId="Equation.3">
                  <p:embed/>
                </p:oleObj>
              </mc:Choice>
              <mc:Fallback>
                <p:oleObj name="Формула" r:id="rId8" imgW="2717800" imgH="419100" progId="Equation.3">
                  <p:embed/>
                  <p:pic>
                    <p:nvPicPr>
                      <p:cNvPr id="89118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2536825"/>
                        <a:ext cx="8048625" cy="125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19" name="Object 31"/>
          <p:cNvGraphicFramePr>
            <a:graphicFrameLocks noChangeAspect="1"/>
          </p:cNvGraphicFramePr>
          <p:nvPr/>
        </p:nvGraphicFramePr>
        <p:xfrm>
          <a:off x="1919288" y="4868864"/>
          <a:ext cx="338455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0" name="Формула" r:id="rId10" imgW="1143000" imgH="203200" progId="Equation.3">
                  <p:embed/>
                </p:oleObj>
              </mc:Choice>
              <mc:Fallback>
                <p:oleObj name="Формула" r:id="rId10" imgW="1143000" imgH="203200" progId="Equation.3">
                  <p:embed/>
                  <p:pic>
                    <p:nvPicPr>
                      <p:cNvPr id="89119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4868864"/>
                        <a:ext cx="338455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20" name="Object 32"/>
          <p:cNvGraphicFramePr>
            <a:graphicFrameLocks noChangeAspect="1"/>
          </p:cNvGraphicFramePr>
          <p:nvPr/>
        </p:nvGraphicFramePr>
        <p:xfrm>
          <a:off x="4911726" y="1470025"/>
          <a:ext cx="8366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1" name="Формула" r:id="rId12" imgW="355138" imgH="177569" progId="Equation.3">
                  <p:embed/>
                </p:oleObj>
              </mc:Choice>
              <mc:Fallback>
                <p:oleObj name="Формула" r:id="rId12" imgW="355138" imgH="177569" progId="Equation.3">
                  <p:embed/>
                  <p:pic>
                    <p:nvPicPr>
                      <p:cNvPr id="8912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1726" y="1470025"/>
                        <a:ext cx="836613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21" name="Object 33"/>
          <p:cNvGraphicFramePr>
            <a:graphicFrameLocks noChangeAspect="1"/>
          </p:cNvGraphicFramePr>
          <p:nvPr/>
        </p:nvGraphicFramePr>
        <p:xfrm>
          <a:off x="7299326" y="1497013"/>
          <a:ext cx="8667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2" name="Формула" r:id="rId14" imgW="368140" imgH="177723" progId="Equation.3">
                  <p:embed/>
                </p:oleObj>
              </mc:Choice>
              <mc:Fallback>
                <p:oleObj name="Формула" r:id="rId14" imgW="368140" imgH="177723" progId="Equation.3">
                  <p:embed/>
                  <p:pic>
                    <p:nvPicPr>
                      <p:cNvPr id="89121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9326" y="1497013"/>
                        <a:ext cx="8667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22" name="Object 34"/>
          <p:cNvGraphicFramePr>
            <a:graphicFrameLocks noChangeAspect="1"/>
          </p:cNvGraphicFramePr>
          <p:nvPr/>
        </p:nvGraphicFramePr>
        <p:xfrm>
          <a:off x="5775326" y="1254126"/>
          <a:ext cx="955675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3" name="Формула" r:id="rId16" imgW="406048" imgH="393359" progId="Equation.3">
                  <p:embed/>
                </p:oleObj>
              </mc:Choice>
              <mc:Fallback>
                <p:oleObj name="Формула" r:id="rId16" imgW="406048" imgH="393359" progId="Equation.3">
                  <p:embed/>
                  <p:pic>
                    <p:nvPicPr>
                      <p:cNvPr id="89122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5326" y="1254126"/>
                        <a:ext cx="955675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23" name="Object 35"/>
          <p:cNvGraphicFramePr>
            <a:graphicFrameLocks noChangeAspect="1"/>
          </p:cNvGraphicFramePr>
          <p:nvPr/>
        </p:nvGraphicFramePr>
        <p:xfrm>
          <a:off x="8164514" y="1254126"/>
          <a:ext cx="955675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4" name="Формула" r:id="rId18" imgW="406048" imgH="393359" progId="Equation.3">
                  <p:embed/>
                </p:oleObj>
              </mc:Choice>
              <mc:Fallback>
                <p:oleObj name="Формула" r:id="rId18" imgW="406048" imgH="393359" progId="Equation.3">
                  <p:embed/>
                  <p:pic>
                    <p:nvPicPr>
                      <p:cNvPr id="89123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4514" y="1254126"/>
                        <a:ext cx="955675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utoShape 24"/>
          <p:cNvSpPr>
            <a:spLocks noChangeArrowheads="1"/>
          </p:cNvSpPr>
          <p:nvPr/>
        </p:nvSpPr>
        <p:spPr bwMode="auto">
          <a:xfrm flipH="1">
            <a:off x="2279651" y="1309689"/>
            <a:ext cx="2087563" cy="1044575"/>
          </a:xfrm>
          <a:prstGeom prst="rtTriangle">
            <a:avLst/>
          </a:prstGeom>
          <a:noFill/>
          <a:ln w="28575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063750" y="2354264"/>
            <a:ext cx="5032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/>
              <a:t>А</a:t>
            </a: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4151314" y="877889"/>
            <a:ext cx="5032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/>
              <a:t>В</a:t>
            </a:r>
          </a:p>
        </p:txBody>
      </p: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4152900" y="2317750"/>
            <a:ext cx="5032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/>
              <a:t>С</a:t>
            </a:r>
          </a:p>
        </p:txBody>
      </p:sp>
      <p:sp>
        <p:nvSpPr>
          <p:cNvPr id="18" name="Freeform 28"/>
          <p:cNvSpPr>
            <a:spLocks/>
          </p:cNvSpPr>
          <p:nvPr/>
        </p:nvSpPr>
        <p:spPr bwMode="auto">
          <a:xfrm flipH="1">
            <a:off x="4259263" y="2246313"/>
            <a:ext cx="107950" cy="107950"/>
          </a:xfrm>
          <a:custGeom>
            <a:avLst/>
            <a:gdLst>
              <a:gd name="T0" fmla="*/ 0 w 91"/>
              <a:gd name="T1" fmla="*/ 0 h 91"/>
              <a:gd name="T2" fmla="*/ 2147483646 w 91"/>
              <a:gd name="T3" fmla="*/ 0 h 91"/>
              <a:gd name="T4" fmla="*/ 2147483646 w 91"/>
              <a:gd name="T5" fmla="*/ 2147483646 h 91"/>
              <a:gd name="T6" fmla="*/ 0 60000 65536"/>
              <a:gd name="T7" fmla="*/ 0 60000 65536"/>
              <a:gd name="T8" fmla="*/ 0 60000 65536"/>
              <a:gd name="T9" fmla="*/ 0 w 91"/>
              <a:gd name="T10" fmla="*/ 0 h 91"/>
              <a:gd name="T11" fmla="*/ 91 w 91"/>
              <a:gd name="T12" fmla="*/ 91 h 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" h="91">
                <a:moveTo>
                  <a:pt x="0" y="0"/>
                </a:moveTo>
                <a:lnTo>
                  <a:pt x="91" y="0"/>
                </a:lnTo>
                <a:lnTo>
                  <a:pt x="91" y="91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87" name="TextBox 1"/>
          <p:cNvSpPr txBox="1">
            <a:spLocks noChangeArrowheads="1"/>
          </p:cNvSpPr>
          <p:nvPr/>
        </p:nvSpPr>
        <p:spPr bwMode="auto">
          <a:xfrm>
            <a:off x="1616075" y="358775"/>
            <a:ext cx="27447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3200"/>
              <a:t>Докажем, что</a:t>
            </a:r>
          </a:p>
        </p:txBody>
      </p:sp>
    </p:spTree>
    <p:extLst>
      <p:ext uri="{BB962C8B-B14F-4D97-AF65-F5344CB8AC3E}">
        <p14:creationId xmlns:p14="http://schemas.microsoft.com/office/powerpoint/2010/main" val="11802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9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9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9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9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9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9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14" grpId="0"/>
      <p:bldP spid="14" grpId="0" animBg="1"/>
      <p:bldP spid="15" grpId="0"/>
      <p:bldP spid="16" grpId="0"/>
      <p:bldP spid="17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28559" y="266440"/>
            <a:ext cx="5156200" cy="825699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45127" y="1347538"/>
            <a:ext cx="5156200" cy="4840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В треугольнике ABC угол C равен 90°, AC=7, AB=25. Найдите </a:t>
            </a:r>
            <a:r>
              <a:rPr lang="ru-RU" sz="4000" dirty="0" err="1"/>
              <a:t>sinB</a:t>
            </a:r>
            <a:r>
              <a:rPr lang="ru-RU" sz="4000" dirty="0"/>
              <a:t>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268453" y="266440"/>
            <a:ext cx="5181601" cy="825698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172200" y="1347538"/>
            <a:ext cx="5181601" cy="4840537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/>
              <a:t>В треугольнике ABC угол C равен 90°, AC=24, AB=25. Найдите </a:t>
            </a:r>
            <a:r>
              <a:rPr lang="ru-RU" sz="3600" dirty="0" err="1"/>
              <a:t>sinB</a:t>
            </a:r>
            <a:r>
              <a:rPr lang="ru-RU" sz="3600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656" t="2377" r="1953" b="4949"/>
          <a:stretch/>
        </p:blipFill>
        <p:spPr>
          <a:xfrm>
            <a:off x="3657600" y="3477126"/>
            <a:ext cx="3416968" cy="25988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1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42797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28559" y="266440"/>
            <a:ext cx="5156200" cy="825699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45127" y="1347538"/>
            <a:ext cx="5156200" cy="4840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В треугольнике ABC угол C равен 90°, BC=14, AB=50. Найдите </a:t>
            </a:r>
            <a:r>
              <a:rPr lang="ru-RU" sz="3000" dirty="0" err="1"/>
              <a:t>cosB</a:t>
            </a:r>
            <a:r>
              <a:rPr lang="ru-RU" sz="3000" dirty="0"/>
              <a:t>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268453" y="266440"/>
            <a:ext cx="5181601" cy="825698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172200" y="1347538"/>
            <a:ext cx="5181601" cy="4840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 smtClean="0"/>
              <a:t>В треугольнике ABC угол C равен 90°, BC=72, AB=75. Найдите </a:t>
            </a:r>
            <a:r>
              <a:rPr lang="ru-RU" sz="3000" dirty="0" err="1" smtClean="0"/>
              <a:t>cosB</a:t>
            </a:r>
            <a:r>
              <a:rPr lang="ru-RU" sz="3000" dirty="0" smtClean="0"/>
              <a:t>.</a:t>
            </a:r>
            <a:endParaRPr lang="ru-RU" sz="3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656" t="2377" r="1953" b="4949"/>
          <a:stretch/>
        </p:blipFill>
        <p:spPr>
          <a:xfrm>
            <a:off x="3657600" y="3477126"/>
            <a:ext cx="3416968" cy="25988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1250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28559" y="266440"/>
            <a:ext cx="5156200" cy="825699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45127" y="1347538"/>
            <a:ext cx="5156200" cy="4840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В треугольнике ABC угол C равен 90°, BC=15, AC=3. Найдите </a:t>
            </a:r>
            <a:r>
              <a:rPr lang="ru-RU" sz="3600" dirty="0" err="1"/>
              <a:t>tgB</a:t>
            </a:r>
            <a:r>
              <a:rPr lang="ru-RU" sz="3600" dirty="0"/>
              <a:t>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268453" y="266440"/>
            <a:ext cx="5181601" cy="825698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172200" y="1347538"/>
            <a:ext cx="5181601" cy="4840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В треугольнике ABC угол C равен 90°, BC=9, AC=27. Найдите </a:t>
            </a:r>
            <a:r>
              <a:rPr lang="ru-RU" sz="3600" dirty="0" err="1"/>
              <a:t>tgB</a:t>
            </a:r>
            <a:r>
              <a:rPr lang="ru-RU" sz="3600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683" y="3186170"/>
            <a:ext cx="3420152" cy="26032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7776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28559" y="266440"/>
            <a:ext cx="5156200" cy="825699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45127" y="1347538"/>
            <a:ext cx="5156200" cy="48405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треугольнике ABC угол C равен 90°, </a:t>
            </a:r>
            <a:r>
              <a:rPr lang="ru-RU" dirty="0" err="1" smtClean="0"/>
              <a:t>sinB</a:t>
            </a:r>
            <a:r>
              <a:rPr lang="ru-RU" dirty="0" smtClean="0"/>
              <a:t>=5/8</a:t>
            </a:r>
            <a:r>
              <a:rPr lang="ru-RU" dirty="0"/>
              <a:t>, AB=16. Найдите AC.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268453" y="266440"/>
            <a:ext cx="5181601" cy="825698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172200" y="1347538"/>
            <a:ext cx="5181601" cy="484053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треугольнике ABC угол C равен 90°, </a:t>
            </a:r>
            <a:r>
              <a:rPr lang="ru-RU" dirty="0" err="1" smtClean="0"/>
              <a:t>sinB</a:t>
            </a:r>
            <a:r>
              <a:rPr lang="ru-RU" dirty="0" smtClean="0"/>
              <a:t>=3/5</a:t>
            </a:r>
            <a:r>
              <a:rPr lang="ru-RU" dirty="0"/>
              <a:t>, AB=10. Найдите AC.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787" y="3113981"/>
            <a:ext cx="3420152" cy="26032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5891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28559" y="266440"/>
            <a:ext cx="5156200" cy="825699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45127" y="1347538"/>
            <a:ext cx="5156200" cy="4840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В треугольнике ABC угол C равен 90°, </a:t>
            </a:r>
            <a:r>
              <a:rPr lang="ru-RU" sz="3000" dirty="0" err="1" smtClean="0"/>
              <a:t>cosB</a:t>
            </a:r>
            <a:r>
              <a:rPr lang="ru-RU" sz="3000" dirty="0" smtClean="0"/>
              <a:t>=4/7</a:t>
            </a:r>
            <a:r>
              <a:rPr lang="ru-RU" sz="3000" dirty="0"/>
              <a:t>, AB=21. Найдите BC.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268453" y="266440"/>
            <a:ext cx="5181601" cy="825698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172200" y="1347538"/>
            <a:ext cx="5181601" cy="4840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В треугольнике ABC угол C равен 90°, </a:t>
            </a:r>
            <a:r>
              <a:rPr lang="ru-RU" sz="3000" dirty="0" err="1" smtClean="0"/>
              <a:t>cosB</a:t>
            </a:r>
            <a:r>
              <a:rPr lang="ru-RU" sz="3000" dirty="0" smtClean="0"/>
              <a:t>=3/8</a:t>
            </a:r>
            <a:r>
              <a:rPr lang="ru-RU" sz="3000" dirty="0"/>
              <a:t>, AB=64. Найдите BC.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683" y="3294454"/>
            <a:ext cx="3420152" cy="26032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3859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84D7-07A2-4E7E-A811-44FA1C44E5CE}" type="datetime1">
              <a:rPr lang="ru-RU" smtClean="0"/>
              <a:t>25.09.2023</a:t>
            </a:fld>
            <a:endParaRPr lang="ru-RU" dirty="0"/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Марченко И.Л.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909" y="357366"/>
            <a:ext cx="964953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Свойства и признаки прямоугольника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10642" y="1246384"/>
            <a:ext cx="10014921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/>
              <a:t>Прямоугольник – параллелограмм, у которого все углы прямые.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4848812" y="1943885"/>
            <a:ext cx="1656184" cy="914400"/>
            <a:chOff x="757001" y="2332111"/>
            <a:chExt cx="1656184" cy="9144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757001" y="2332111"/>
              <a:ext cx="1656184" cy="91440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779952" y="3017275"/>
              <a:ext cx="216024" cy="22454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97161" y="3021964"/>
              <a:ext cx="216024" cy="22454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177518" y="2350442"/>
              <a:ext cx="216024" cy="22454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79952" y="2350442"/>
              <a:ext cx="216024" cy="22454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49382" y="3043650"/>
            <a:ext cx="9879179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smtClean="0"/>
              <a:t>Прямоугольник обладает всеми свойствами параллелограмма.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17831" y="3933056"/>
            <a:ext cx="1656184" cy="91440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993783" y="3933056"/>
            <a:ext cx="1656184" cy="91440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817831" y="3933056"/>
            <a:ext cx="1656184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2817831" y="3933056"/>
            <a:ext cx="1656184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3298134" y="4169115"/>
            <a:ext cx="205579" cy="1693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3985312" y="4509120"/>
            <a:ext cx="166472" cy="144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935760" y="4149080"/>
            <a:ext cx="216024" cy="144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143672" y="4509120"/>
            <a:ext cx="216024" cy="144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378298" y="5094071"/>
            <a:ext cx="4191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Диагонали равны </a:t>
            </a:r>
          </a:p>
          <a:p>
            <a:r>
              <a:rPr lang="ru-RU" sz="2400" dirty="0"/>
              <a:t>и точкой пересечения</a:t>
            </a:r>
          </a:p>
          <a:p>
            <a:r>
              <a:rPr lang="ru-RU" sz="2400" dirty="0"/>
              <a:t>делятся пополам.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7821875" y="3645024"/>
            <a:ext cx="0" cy="15121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6744072" y="4395682"/>
            <a:ext cx="2088232" cy="54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744072" y="5135488"/>
            <a:ext cx="39832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Перпендикуляры к сторонам</a:t>
            </a:r>
          </a:p>
          <a:p>
            <a:r>
              <a:rPr lang="ru-RU" sz="2400" dirty="0"/>
              <a:t>проходящие через их</a:t>
            </a:r>
          </a:p>
          <a:p>
            <a:r>
              <a:rPr lang="ru-RU" sz="2400" dirty="0"/>
              <a:t>середины, являются</a:t>
            </a:r>
          </a:p>
          <a:p>
            <a:r>
              <a:rPr lang="ru-RU" sz="2400" dirty="0"/>
              <a:t>осями симметрии</a:t>
            </a:r>
            <a:r>
              <a:rPr lang="ru-RU" dirty="0"/>
              <a:t>.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993783" y="4411613"/>
            <a:ext cx="147790" cy="1159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650998" y="4731536"/>
            <a:ext cx="147790" cy="1159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921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28559" y="266440"/>
            <a:ext cx="5156200" cy="825699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45127" y="1347538"/>
            <a:ext cx="5156200" cy="4840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В треугольнике ABC угол C равен 90°, </a:t>
            </a:r>
            <a:r>
              <a:rPr lang="ru-RU" sz="3000" dirty="0" err="1" smtClean="0"/>
              <a:t>tgB</a:t>
            </a:r>
            <a:r>
              <a:rPr lang="ru-RU" sz="3000" dirty="0" smtClean="0"/>
              <a:t>=9/7</a:t>
            </a:r>
            <a:r>
              <a:rPr lang="ru-RU" sz="3000" dirty="0"/>
              <a:t>, BC=42. Найдите AC.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268453" y="266440"/>
            <a:ext cx="5181601" cy="825698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172200" y="1347538"/>
            <a:ext cx="5181601" cy="4840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В треугольнике ABC угол C равен 90°, </a:t>
            </a:r>
            <a:r>
              <a:rPr lang="ru-RU" sz="3000" dirty="0" err="1" smtClean="0"/>
              <a:t>tgB</a:t>
            </a:r>
            <a:r>
              <a:rPr lang="ru-RU" sz="3000" dirty="0" smtClean="0"/>
              <a:t>=8/5</a:t>
            </a:r>
            <a:r>
              <a:rPr lang="ru-RU" sz="3000" dirty="0"/>
              <a:t>, BC=20. Найдите AC.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387" y="2897412"/>
            <a:ext cx="3420152" cy="26032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6013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845127" y="337959"/>
            <a:ext cx="5156200" cy="825699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45127" y="1440750"/>
            <a:ext cx="5156200" cy="474732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Найдите тангенс угла AOB, изображённого </a:t>
            </a:r>
            <a:r>
              <a:rPr lang="ru-RU" dirty="0" smtClean="0"/>
              <a:t>на </a:t>
            </a:r>
            <a:r>
              <a:rPr lang="ru-RU" dirty="0"/>
              <a:t>рисунке.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172199" y="337960"/>
            <a:ext cx="5181601" cy="825698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172198" y="1440749"/>
            <a:ext cx="5181601" cy="474732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Найдите тангенс угла AOB, изображённого на рисунке</a:t>
            </a:r>
          </a:p>
        </p:txBody>
      </p:sp>
      <p:pic>
        <p:nvPicPr>
          <p:cNvPr id="36866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27" y="2390692"/>
            <a:ext cx="4074472" cy="407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327" y="2665136"/>
            <a:ext cx="4325509" cy="380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38240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Окружность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87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Окружность. </a:t>
            </a:r>
            <a:br>
              <a:rPr lang="ru-RU" dirty="0" smtClean="0"/>
            </a:br>
            <a:r>
              <a:rPr lang="ru-RU" dirty="0" smtClean="0"/>
              <a:t>Касательная к окружности.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55A0-3588-4721-9741-D450F3F41B71}" type="datetime1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Готовимся к ОГЭ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83</a:t>
            </a:fld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3503712" y="1651611"/>
            <a:ext cx="4068452" cy="2617332"/>
            <a:chOff x="-144524" y="1196752"/>
            <a:chExt cx="4068452" cy="2617332"/>
          </a:xfrm>
        </p:grpSpPr>
        <p:sp>
          <p:nvSpPr>
            <p:cNvPr id="7" name="Овал 6"/>
            <p:cNvSpPr/>
            <p:nvPr/>
          </p:nvSpPr>
          <p:spPr>
            <a:xfrm>
              <a:off x="899592" y="1556792"/>
              <a:ext cx="2448272" cy="2257292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1115616" y="1196752"/>
              <a:ext cx="2808312" cy="86409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2123728" y="1590932"/>
              <a:ext cx="288032" cy="1094506"/>
            </a:xfrm>
            <a:prstGeom prst="line">
              <a:avLst/>
            </a:prstGeom>
            <a:ln w="38100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993381" y="2289394"/>
              <a:ext cx="2304256" cy="7920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993381" y="3081482"/>
              <a:ext cx="2211741" cy="143537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-144524" y="3153250"/>
              <a:ext cx="3636404" cy="491774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 rot="1261113">
            <a:off x="5643794" y="1656895"/>
            <a:ext cx="1416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касательная</a:t>
            </a:r>
          </a:p>
        </p:txBody>
      </p:sp>
      <p:sp>
        <p:nvSpPr>
          <p:cNvPr id="28" name="TextBox 27"/>
          <p:cNvSpPr txBox="1"/>
          <p:nvPr/>
        </p:nvSpPr>
        <p:spPr>
          <a:xfrm rot="17056848">
            <a:off x="5208866" y="2316729"/>
            <a:ext cx="889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радиус</a:t>
            </a:r>
          </a:p>
        </p:txBody>
      </p:sp>
      <p:sp>
        <p:nvSpPr>
          <p:cNvPr id="29" name="TextBox 28"/>
          <p:cNvSpPr txBox="1"/>
          <p:nvPr/>
        </p:nvSpPr>
        <p:spPr>
          <a:xfrm rot="1079853">
            <a:off x="5230615" y="3125920"/>
            <a:ext cx="1033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диаметр</a:t>
            </a:r>
          </a:p>
        </p:txBody>
      </p:sp>
      <p:sp>
        <p:nvSpPr>
          <p:cNvPr id="30" name="TextBox 29"/>
          <p:cNvSpPr txBox="1"/>
          <p:nvPr/>
        </p:nvSpPr>
        <p:spPr>
          <a:xfrm rot="600367">
            <a:off x="5225027" y="3495212"/>
            <a:ext cx="776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хорда</a:t>
            </a:r>
          </a:p>
        </p:txBody>
      </p:sp>
      <p:sp>
        <p:nvSpPr>
          <p:cNvPr id="31" name="TextBox 30"/>
          <p:cNvSpPr txBox="1"/>
          <p:nvPr/>
        </p:nvSpPr>
        <p:spPr>
          <a:xfrm rot="370873">
            <a:off x="3507114" y="3351675"/>
            <a:ext cx="1023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секущая</a:t>
            </a:r>
          </a:p>
        </p:txBody>
      </p:sp>
      <p:sp>
        <p:nvSpPr>
          <p:cNvPr id="33" name="Прямоугольник 32"/>
          <p:cNvSpPr/>
          <p:nvPr/>
        </p:nvSpPr>
        <p:spPr>
          <a:xfrm rot="1084982">
            <a:off x="6038486" y="2092437"/>
            <a:ext cx="155284" cy="1412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539673" y="1700808"/>
            <a:ext cx="3442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Отрезок соединяющий</a:t>
            </a:r>
          </a:p>
          <a:p>
            <a:r>
              <a:rPr lang="ru-RU" sz="2000" dirty="0"/>
              <a:t>две точки окружности -хорда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24000" y="2708920"/>
            <a:ext cx="26092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Хорда проходящая</a:t>
            </a:r>
          </a:p>
          <a:p>
            <a:r>
              <a:rPr lang="ru-RU" sz="2000" dirty="0"/>
              <a:t>через центр - диаме</a:t>
            </a:r>
            <a:r>
              <a:rPr lang="ru-RU" sz="1600" dirty="0"/>
              <a:t>тр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536160" y="1484785"/>
            <a:ext cx="28108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Отрезок соединяющий </a:t>
            </a:r>
          </a:p>
          <a:p>
            <a:r>
              <a:rPr lang="ru-RU" sz="2000" dirty="0"/>
              <a:t>центр с любой точкой</a:t>
            </a:r>
          </a:p>
          <a:p>
            <a:r>
              <a:rPr lang="ru-RU" sz="2000" dirty="0"/>
              <a:t>окружности- радиу</a:t>
            </a:r>
            <a:r>
              <a:rPr lang="ru-RU" sz="1600" dirty="0"/>
              <a:t>с</a:t>
            </a:r>
            <a:r>
              <a:rPr lang="ru-RU" dirty="0"/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536161" y="2564904"/>
            <a:ext cx="349025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Прямая- имеющая с </a:t>
            </a:r>
          </a:p>
          <a:p>
            <a:r>
              <a:rPr lang="ru-RU" sz="2000" dirty="0"/>
              <a:t>окружностью только</a:t>
            </a:r>
          </a:p>
          <a:p>
            <a:r>
              <a:rPr lang="ru-RU" sz="2000" dirty="0"/>
              <a:t>одну общую точку</a:t>
            </a:r>
          </a:p>
          <a:p>
            <a:r>
              <a:rPr lang="ru-RU" sz="2000" dirty="0"/>
              <a:t>называется касательной, а их </a:t>
            </a:r>
          </a:p>
          <a:p>
            <a:r>
              <a:rPr lang="ru-RU" sz="2000" dirty="0"/>
              <a:t>общая точка – точка каса</a:t>
            </a:r>
            <a:r>
              <a:rPr lang="ru-RU" sz="1600" dirty="0"/>
              <a:t>ния.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631504" y="4509121"/>
            <a:ext cx="4631974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Касательная к окружности </a:t>
            </a:r>
          </a:p>
          <a:p>
            <a:r>
              <a:rPr lang="ru-RU" sz="2000" dirty="0">
                <a:solidFill>
                  <a:srgbClr val="FF0000"/>
                </a:solidFill>
              </a:rPr>
              <a:t>перпендикулярна радиусу проведенная</a:t>
            </a:r>
          </a:p>
          <a:p>
            <a:r>
              <a:rPr lang="ru-RU" sz="2000" dirty="0">
                <a:solidFill>
                  <a:srgbClr val="FF0000"/>
                </a:solidFill>
              </a:rPr>
              <a:t>в точку касания.</a:t>
            </a:r>
            <a:r>
              <a:rPr lang="ru-RU" sz="1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464152" y="4653136"/>
            <a:ext cx="2428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Радиус равен </a:t>
            </a:r>
          </a:p>
          <a:p>
            <a:r>
              <a:rPr lang="ru-RU" sz="2000" dirty="0"/>
              <a:t>половине диаметра</a:t>
            </a:r>
            <a:r>
              <a:rPr lang="ru-RU" sz="1600" dirty="0"/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 rot="1154608">
            <a:off x="6165604" y="284576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5935824" y="2411760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 rot="1277936">
            <a:off x="5224662" y="139809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567609" y="5589240"/>
                <a:ext cx="824393" cy="40011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𝑘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⊥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𝑟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609" y="5589240"/>
                <a:ext cx="824393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896201" y="5517233"/>
                <a:ext cx="786947" cy="616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𝑟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201" y="5517233"/>
                <a:ext cx="786947" cy="6164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59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Основные сведения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8AE3-372F-4757-BCDE-650E7588E619}" type="datetime1">
              <a:rPr lang="ru-RU" smtClean="0"/>
              <a:t>25.09.2023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Готовимся к ОГЭ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84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9" y="1340768"/>
            <a:ext cx="30765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999656" y="1844824"/>
            <a:ext cx="1872208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495600" y="3140968"/>
            <a:ext cx="1872208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99656" y="2060849"/>
            <a:ext cx="330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</a:t>
            </a:r>
            <a:endParaRPr lang="ru-RU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711624" y="2564905"/>
            <a:ext cx="330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</a:t>
            </a:r>
            <a:endParaRPr lang="ru-RU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007768" y="2924945"/>
            <a:ext cx="330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</a:t>
            </a:r>
            <a:endParaRPr lang="ru-RU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223792" y="2492897"/>
            <a:ext cx="330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</a:t>
            </a:r>
            <a:endParaRPr lang="ru-RU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991545" y="5157192"/>
                <a:ext cx="26659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𝐴𝑂𝐶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=∆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𝐵𝑂𝐷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545" y="5157192"/>
                <a:ext cx="266592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919536" y="4437113"/>
            <a:ext cx="3453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CD, AB</a:t>
            </a:r>
            <a:r>
              <a:rPr lang="ru-RU" sz="3200" dirty="0"/>
              <a:t> - диаметры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9" y="1628800"/>
            <a:ext cx="250507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464152" y="4293096"/>
            <a:ext cx="1807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АВ - хорда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8472264" y="2924944"/>
            <a:ext cx="0" cy="57606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7536160" y="2924944"/>
            <a:ext cx="936104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8472264" y="2924944"/>
            <a:ext cx="936104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TextBox 2051"/>
          <p:cNvSpPr txBox="1"/>
          <p:nvPr/>
        </p:nvSpPr>
        <p:spPr>
          <a:xfrm>
            <a:off x="8328248" y="357301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endParaRPr lang="ru-RU" dirty="0"/>
          </a:p>
        </p:txBody>
      </p:sp>
      <p:sp>
        <p:nvSpPr>
          <p:cNvPr id="2053" name="Прямоугольник 2052"/>
          <p:cNvSpPr/>
          <p:nvPr/>
        </p:nvSpPr>
        <p:spPr>
          <a:xfrm>
            <a:off x="8904312" y="2852937"/>
            <a:ext cx="293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r</a:t>
            </a:r>
            <a:endParaRPr lang="ru-RU" sz="2400" b="1" dirty="0"/>
          </a:p>
        </p:txBody>
      </p:sp>
      <p:sp>
        <p:nvSpPr>
          <p:cNvPr id="2054" name="Прямоугольник 2053"/>
          <p:cNvSpPr/>
          <p:nvPr/>
        </p:nvSpPr>
        <p:spPr>
          <a:xfrm>
            <a:off x="7824192" y="2852937"/>
            <a:ext cx="293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r</a:t>
            </a:r>
            <a:endParaRPr lang="ru-RU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6" name="TextBox 2055"/>
              <p:cNvSpPr txBox="1"/>
              <p:nvPr/>
            </p:nvSpPr>
            <p:spPr>
              <a:xfrm>
                <a:off x="6456040" y="5013176"/>
                <a:ext cx="44158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𝐴𝑂𝐵</m:t>
                      </m:r>
                      <m:r>
                        <a:rPr lang="ru-RU" sz="2800" i="1">
                          <a:latin typeface="Cambria Math"/>
                          <a:ea typeface="Cambria Math"/>
                        </a:rPr>
                        <m:t>−равнобедоенный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056" name="TextBox 20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040" y="5013176"/>
                <a:ext cx="441582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179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сведения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2763-E718-47EA-9B4D-8D03B9551A45}" type="datetime1">
              <a:rPr lang="ru-RU" smtClean="0"/>
              <a:t>25.09.2023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Готовимся к ОГЭ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85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47528" y="4221089"/>
            <a:ext cx="3183244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Касательная к окружности </a:t>
            </a:r>
          </a:p>
          <a:p>
            <a:r>
              <a:rPr lang="ru-RU" sz="2000" dirty="0">
                <a:solidFill>
                  <a:srgbClr val="FF0000"/>
                </a:solidFill>
              </a:rPr>
              <a:t>перпендикулярна радиусу </a:t>
            </a:r>
          </a:p>
          <a:p>
            <a:r>
              <a:rPr lang="ru-RU" sz="2000" dirty="0">
                <a:solidFill>
                  <a:srgbClr val="FF0000"/>
                </a:solidFill>
              </a:rPr>
              <a:t>проведенная</a:t>
            </a:r>
          </a:p>
          <a:p>
            <a:r>
              <a:rPr lang="ru-RU" sz="2000" dirty="0">
                <a:solidFill>
                  <a:srgbClr val="FF0000"/>
                </a:solidFill>
              </a:rPr>
              <a:t>в точку касания.</a:t>
            </a:r>
            <a:r>
              <a:rPr lang="ru-RU" sz="16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1" y="1340768"/>
            <a:ext cx="317182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3647728" y="2204864"/>
            <a:ext cx="432048" cy="7920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647728" y="2996952"/>
            <a:ext cx="15841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 rot="1778818">
            <a:off x="4042060" y="2226108"/>
            <a:ext cx="131821" cy="1735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991544" y="5661248"/>
                <a:ext cx="27852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𝐴𝐵𝐶</m:t>
                      </m:r>
                      <m:r>
                        <a:rPr lang="ru-RU" i="1">
                          <a:latin typeface="Cambria Math"/>
                          <a:ea typeface="Cambria Math"/>
                        </a:rPr>
                        <m:t>−прямоугольный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544" y="5661248"/>
                <a:ext cx="2785250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5" y="1268761"/>
            <a:ext cx="313372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76" name="Прямая соединительная линия 3075"/>
          <p:cNvCxnSpPr/>
          <p:nvPr/>
        </p:nvCxnSpPr>
        <p:spPr>
          <a:xfrm flipV="1">
            <a:off x="8184232" y="2060848"/>
            <a:ext cx="432048" cy="7200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8" name="Прямая соединительная линия 3077"/>
          <p:cNvCxnSpPr/>
          <p:nvPr/>
        </p:nvCxnSpPr>
        <p:spPr>
          <a:xfrm>
            <a:off x="8184232" y="2780928"/>
            <a:ext cx="504056" cy="7920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2" name="Прямая соединительная линия 3081"/>
          <p:cNvCxnSpPr/>
          <p:nvPr/>
        </p:nvCxnSpPr>
        <p:spPr>
          <a:xfrm>
            <a:off x="8184232" y="2780928"/>
            <a:ext cx="1584176" cy="720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5" name="Прямоугольник 3084"/>
          <p:cNvSpPr/>
          <p:nvPr/>
        </p:nvSpPr>
        <p:spPr>
          <a:xfrm>
            <a:off x="7032104" y="4365104"/>
            <a:ext cx="265364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Отрезки касательных, </a:t>
            </a:r>
          </a:p>
          <a:p>
            <a:r>
              <a:rPr lang="ru-RU" dirty="0"/>
              <a:t>проведенных из одной </a:t>
            </a:r>
          </a:p>
          <a:p>
            <a:r>
              <a:rPr lang="ru-RU" dirty="0"/>
              <a:t>точки равны АВ=АС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86" name="TextBox 3085"/>
              <p:cNvSpPr txBox="1"/>
              <p:nvPr/>
            </p:nvSpPr>
            <p:spPr>
              <a:xfrm>
                <a:off x="6816081" y="5733256"/>
                <a:ext cx="36584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𝐴𝐵𝑂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=∆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𝐴𝐶𝑂</m:t>
                      </m:r>
                      <m:r>
                        <a:rPr lang="ru-RU" i="1">
                          <a:latin typeface="Cambria Math"/>
                          <a:ea typeface="Cambria Math"/>
                        </a:rPr>
                        <m:t>−прямоугольные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86" name="TextBox 30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081" y="5733256"/>
                <a:ext cx="3658437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87" name="Прямоугольник 3086"/>
          <p:cNvSpPr/>
          <p:nvPr/>
        </p:nvSpPr>
        <p:spPr>
          <a:xfrm>
            <a:off x="8112224" y="3068960"/>
            <a:ext cx="266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</a:t>
            </a:r>
            <a:endParaRPr lang="ru-RU" b="1" dirty="0"/>
          </a:p>
        </p:txBody>
      </p:sp>
      <p:sp>
        <p:nvSpPr>
          <p:cNvPr id="3088" name="Прямоугольник 3087"/>
          <p:cNvSpPr/>
          <p:nvPr/>
        </p:nvSpPr>
        <p:spPr>
          <a:xfrm>
            <a:off x="8040216" y="2132856"/>
            <a:ext cx="266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96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Градусная мера окружности и дуги окружности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8AE3-372F-4757-BCDE-650E7588E619}" type="datetime1">
              <a:rPr lang="ru-RU" smtClean="0"/>
              <a:t>25.09.2023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Готовимся к ОГЭ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86</a:t>
            </a:fld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1991545" y="1471320"/>
            <a:ext cx="1914403" cy="2188617"/>
            <a:chOff x="2987675" y="949325"/>
            <a:chExt cx="3455988" cy="3973513"/>
          </a:xfrm>
        </p:grpSpPr>
        <p:grpSp>
          <p:nvGrpSpPr>
            <p:cNvPr id="9" name="Group 66"/>
            <p:cNvGrpSpPr>
              <a:grpSpLocks/>
            </p:cNvGrpSpPr>
            <p:nvPr/>
          </p:nvGrpSpPr>
          <p:grpSpPr bwMode="auto">
            <a:xfrm>
              <a:off x="3275013" y="984250"/>
              <a:ext cx="2665412" cy="2665413"/>
              <a:chOff x="657" y="391"/>
              <a:chExt cx="1679" cy="1679"/>
            </a:xfrm>
          </p:grpSpPr>
          <p:sp>
            <p:nvSpPr>
              <p:cNvPr id="18" name="Oval 67"/>
              <p:cNvSpPr>
                <a:spLocks noChangeArrowheads="1"/>
              </p:cNvSpPr>
              <p:nvPr/>
            </p:nvSpPr>
            <p:spPr bwMode="auto">
              <a:xfrm>
                <a:off x="657" y="391"/>
                <a:ext cx="1679" cy="1679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" name="Oval 68"/>
              <p:cNvSpPr>
                <a:spLocks noChangeArrowheads="1"/>
              </p:cNvSpPr>
              <p:nvPr/>
            </p:nvSpPr>
            <p:spPr bwMode="auto">
              <a:xfrm>
                <a:off x="1474" y="1228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" name="TextBox 14"/>
              <p:cNvSpPr txBox="1">
                <a:spLocks noChangeArrowheads="1"/>
              </p:cNvSpPr>
              <p:nvPr/>
            </p:nvSpPr>
            <p:spPr bwMode="auto">
              <a:xfrm>
                <a:off x="1429" y="1256"/>
                <a:ext cx="317" cy="4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sz="2200"/>
                  <a:t>О</a:t>
                </a:r>
              </a:p>
            </p:txBody>
          </p:sp>
        </p:grpSp>
        <p:sp>
          <p:nvSpPr>
            <p:cNvPr id="10" name="Oval 81"/>
            <p:cNvSpPr>
              <a:spLocks noChangeArrowheads="1"/>
            </p:cNvSpPr>
            <p:nvPr/>
          </p:nvSpPr>
          <p:spPr bwMode="auto">
            <a:xfrm>
              <a:off x="4570413" y="949325"/>
              <a:ext cx="73025" cy="714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Oval 83"/>
            <p:cNvSpPr>
              <a:spLocks noChangeArrowheads="1"/>
            </p:cNvSpPr>
            <p:nvPr/>
          </p:nvSpPr>
          <p:spPr bwMode="auto">
            <a:xfrm>
              <a:off x="5867400" y="2565400"/>
              <a:ext cx="73025" cy="714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TextBox 14"/>
            <p:cNvSpPr txBox="1">
              <a:spLocks noChangeArrowheads="1"/>
            </p:cNvSpPr>
            <p:nvPr/>
          </p:nvSpPr>
          <p:spPr bwMode="auto">
            <a:xfrm>
              <a:off x="5940424" y="2209801"/>
              <a:ext cx="503239" cy="782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2200"/>
                <a:t>В</a:t>
              </a:r>
            </a:p>
          </p:txBody>
        </p:sp>
        <p:sp>
          <p:nvSpPr>
            <p:cNvPr id="13" name="Arc 85"/>
            <p:cNvSpPr>
              <a:spLocks/>
            </p:cNvSpPr>
            <p:nvPr/>
          </p:nvSpPr>
          <p:spPr bwMode="auto">
            <a:xfrm>
              <a:off x="4608513" y="985838"/>
              <a:ext cx="1333500" cy="1616075"/>
            </a:xfrm>
            <a:custGeom>
              <a:avLst/>
              <a:gdLst>
                <a:gd name="T0" fmla="*/ 22534 w 21600"/>
                <a:gd name="T1" fmla="*/ 0 h 26203"/>
                <a:gd name="T2" fmla="*/ 1302817 w 21600"/>
                <a:gd name="T3" fmla="*/ 1616075 h 26203"/>
                <a:gd name="T4" fmla="*/ 0 w 21600"/>
                <a:gd name="T5" fmla="*/ 1331999 h 262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6203"/>
                <a:gd name="T11" fmla="*/ 21600 w 21600"/>
                <a:gd name="T12" fmla="*/ 26203 h 26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6203" fill="none" extrusionOk="0">
                  <a:moveTo>
                    <a:pt x="364" y="0"/>
                  </a:moveTo>
                  <a:cubicBezTo>
                    <a:pt x="12150" y="199"/>
                    <a:pt x="21600" y="9809"/>
                    <a:pt x="21600" y="21597"/>
                  </a:cubicBezTo>
                  <a:cubicBezTo>
                    <a:pt x="21600" y="23145"/>
                    <a:pt x="21433" y="24689"/>
                    <a:pt x="21103" y="26203"/>
                  </a:cubicBezTo>
                </a:path>
                <a:path w="21600" h="26203" stroke="0" extrusionOk="0">
                  <a:moveTo>
                    <a:pt x="364" y="0"/>
                  </a:moveTo>
                  <a:cubicBezTo>
                    <a:pt x="12150" y="199"/>
                    <a:pt x="21600" y="9809"/>
                    <a:pt x="21600" y="21597"/>
                  </a:cubicBezTo>
                  <a:cubicBezTo>
                    <a:pt x="21600" y="23145"/>
                    <a:pt x="21433" y="24689"/>
                    <a:pt x="21103" y="26203"/>
                  </a:cubicBezTo>
                  <a:lnTo>
                    <a:pt x="0" y="21597"/>
                  </a:lnTo>
                  <a:close/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TextBox 14"/>
            <p:cNvSpPr txBox="1">
              <a:spLocks noChangeArrowheads="1"/>
            </p:cNvSpPr>
            <p:nvPr/>
          </p:nvSpPr>
          <p:spPr bwMode="auto">
            <a:xfrm>
              <a:off x="5580063" y="1020763"/>
              <a:ext cx="503237" cy="782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200"/>
                <a:t>L</a:t>
              </a:r>
              <a:endParaRPr lang="ru-RU" sz="2200"/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3060699" y="2784474"/>
              <a:ext cx="503239" cy="782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200"/>
                <a:t>M</a:t>
              </a:r>
              <a:endParaRPr lang="ru-RU" sz="2200"/>
            </a:p>
          </p:txBody>
        </p:sp>
        <p:graphicFrame>
          <p:nvGraphicFramePr>
            <p:cNvPr id="16" name="Object 88"/>
            <p:cNvGraphicFramePr>
              <a:graphicFrameLocks noGrp="1" noChangeAspect="1"/>
            </p:cNvGraphicFramePr>
            <p:nvPr>
              <p:ph idx="4294967295"/>
              <p:extLst/>
            </p:nvPr>
          </p:nvGraphicFramePr>
          <p:xfrm>
            <a:off x="2987675" y="3960813"/>
            <a:ext cx="3168650" cy="511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33" name="Формула" r:id="rId3" imgW="1257120" imgH="203040" progId="Equation.3">
                    <p:embed/>
                  </p:oleObj>
                </mc:Choice>
                <mc:Fallback>
                  <p:oleObj name="Формула" r:id="rId3" imgW="1257120" imgH="203040" progId="Equation.3">
                    <p:embed/>
                    <p:pic>
                      <p:nvPicPr>
                        <p:cNvPr id="16" name="Object 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87675" y="3960813"/>
                          <a:ext cx="3168650" cy="511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89"/>
            <p:cNvGraphicFramePr>
              <a:graphicFrameLocks noChangeAspect="1"/>
            </p:cNvGraphicFramePr>
            <p:nvPr>
              <p:extLst/>
            </p:nvPr>
          </p:nvGraphicFramePr>
          <p:xfrm>
            <a:off x="4300538" y="4508500"/>
            <a:ext cx="992187" cy="414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34" name="Формула" r:id="rId5" imgW="393480" imgH="164880" progId="Equation.3">
                    <p:embed/>
                  </p:oleObj>
                </mc:Choice>
                <mc:Fallback>
                  <p:oleObj name="Формула" r:id="rId5" imgW="393480" imgH="164880" progId="Equation.3">
                    <p:embed/>
                    <p:pic>
                      <p:nvPicPr>
                        <p:cNvPr id="17" name="Object 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0538" y="4508500"/>
                          <a:ext cx="992187" cy="414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TextBox 20"/>
          <p:cNvSpPr txBox="1"/>
          <p:nvPr/>
        </p:nvSpPr>
        <p:spPr>
          <a:xfrm>
            <a:off x="4079776" y="1477418"/>
            <a:ext cx="2483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Градусная мера </a:t>
            </a:r>
          </a:p>
          <a:p>
            <a:r>
              <a:rPr lang="ru-RU" dirty="0"/>
              <a:t>окружности равна 360⁰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6960096" y="1319794"/>
            <a:ext cx="2083760" cy="1607909"/>
            <a:chOff x="107950" y="1460729"/>
            <a:chExt cx="3022600" cy="2563812"/>
          </a:xfrm>
        </p:grpSpPr>
        <p:sp>
          <p:nvSpPr>
            <p:cNvPr id="27" name="TextBox 26"/>
            <p:cNvSpPr txBox="1">
              <a:spLocks noChangeArrowheads="1"/>
            </p:cNvSpPr>
            <p:nvPr/>
          </p:nvSpPr>
          <p:spPr bwMode="auto">
            <a:xfrm>
              <a:off x="107950" y="2065338"/>
              <a:ext cx="503238" cy="687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2200"/>
                <a:t>А</a:t>
              </a:r>
            </a:p>
          </p:txBody>
        </p:sp>
        <p:sp>
          <p:nvSpPr>
            <p:cNvPr id="28" name="TextBox 14"/>
            <p:cNvSpPr txBox="1">
              <a:spLocks noChangeArrowheads="1"/>
            </p:cNvSpPr>
            <p:nvPr/>
          </p:nvSpPr>
          <p:spPr bwMode="auto">
            <a:xfrm>
              <a:off x="2627313" y="2641600"/>
              <a:ext cx="503237" cy="687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2200"/>
                <a:t>В</a:t>
              </a:r>
            </a:p>
          </p:txBody>
        </p:sp>
        <p:sp>
          <p:nvSpPr>
            <p:cNvPr id="29" name="Oval 6"/>
            <p:cNvSpPr>
              <a:spLocks noChangeArrowheads="1"/>
            </p:cNvSpPr>
            <p:nvPr/>
          </p:nvSpPr>
          <p:spPr bwMode="auto">
            <a:xfrm>
              <a:off x="456285" y="1460729"/>
              <a:ext cx="2195513" cy="219551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TextBox 14"/>
            <p:cNvSpPr txBox="1">
              <a:spLocks noChangeArrowheads="1"/>
            </p:cNvSpPr>
            <p:nvPr/>
          </p:nvSpPr>
          <p:spPr bwMode="auto">
            <a:xfrm>
              <a:off x="1464469" y="2593137"/>
              <a:ext cx="415827" cy="687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2200" dirty="0"/>
                <a:t>О</a:t>
              </a:r>
            </a:p>
          </p:txBody>
        </p:sp>
        <p:graphicFrame>
          <p:nvGraphicFramePr>
            <p:cNvPr id="31" name="Object 17"/>
            <p:cNvGraphicFramePr>
              <a:graphicFrameLocks noChangeAspect="1"/>
            </p:cNvGraphicFramePr>
            <p:nvPr>
              <p:extLst/>
            </p:nvPr>
          </p:nvGraphicFramePr>
          <p:xfrm>
            <a:off x="602335" y="3613379"/>
            <a:ext cx="2087563" cy="411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35" name="Формула" r:id="rId7" imgW="901440" imgH="177480" progId="Equation.3">
                    <p:embed/>
                  </p:oleObj>
                </mc:Choice>
                <mc:Fallback>
                  <p:oleObj name="Формула" r:id="rId7" imgW="901440" imgH="177480" progId="Equation.3">
                    <p:embed/>
                    <p:pic>
                      <p:nvPicPr>
                        <p:cNvPr id="31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2335" y="3613379"/>
                          <a:ext cx="2087563" cy="411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Line 19"/>
            <p:cNvSpPr>
              <a:spLocks noChangeShapeType="1"/>
            </p:cNvSpPr>
            <p:nvPr/>
          </p:nvSpPr>
          <p:spPr bwMode="auto">
            <a:xfrm flipH="1" flipV="1">
              <a:off x="440410" y="2335441"/>
              <a:ext cx="2195513" cy="488950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" name="Arc 14"/>
          <p:cNvSpPr>
            <a:spLocks/>
          </p:cNvSpPr>
          <p:nvPr/>
        </p:nvSpPr>
        <p:spPr bwMode="auto">
          <a:xfrm>
            <a:off x="7200237" y="1319794"/>
            <a:ext cx="1513572" cy="855229"/>
          </a:xfrm>
          <a:custGeom>
            <a:avLst/>
            <a:gdLst>
              <a:gd name="T0" fmla="*/ 0 w 42754"/>
              <a:gd name="T1" fmla="*/ 875812 h 26206"/>
              <a:gd name="T2" fmla="*/ 2149593 w 42754"/>
              <a:gd name="T3" fmla="*/ 1331913 h 26206"/>
              <a:gd name="T4" fmla="*/ 1076094 w 42754"/>
              <a:gd name="T5" fmla="*/ 1097814 h 26206"/>
              <a:gd name="T6" fmla="*/ 0 60000 65536"/>
              <a:gd name="T7" fmla="*/ 0 60000 65536"/>
              <a:gd name="T8" fmla="*/ 0 60000 65536"/>
              <a:gd name="T9" fmla="*/ 0 w 42754"/>
              <a:gd name="T10" fmla="*/ 0 h 26206"/>
              <a:gd name="T11" fmla="*/ 42754 w 42754"/>
              <a:gd name="T12" fmla="*/ 26206 h 26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754" h="26206" fill="none" extrusionOk="0">
                <a:moveTo>
                  <a:pt x="0" y="17232"/>
                </a:moveTo>
                <a:cubicBezTo>
                  <a:pt x="2072" y="7197"/>
                  <a:pt x="10908" y="-1"/>
                  <a:pt x="21154" y="0"/>
                </a:cubicBezTo>
                <a:cubicBezTo>
                  <a:pt x="33083" y="0"/>
                  <a:pt x="42754" y="9670"/>
                  <a:pt x="42754" y="21600"/>
                </a:cubicBezTo>
                <a:cubicBezTo>
                  <a:pt x="42754" y="23148"/>
                  <a:pt x="42587" y="24692"/>
                  <a:pt x="42257" y="26206"/>
                </a:cubicBezTo>
              </a:path>
              <a:path w="42754" h="26206" stroke="0" extrusionOk="0">
                <a:moveTo>
                  <a:pt x="0" y="17232"/>
                </a:moveTo>
                <a:cubicBezTo>
                  <a:pt x="2072" y="7197"/>
                  <a:pt x="10908" y="-1"/>
                  <a:pt x="21154" y="0"/>
                </a:cubicBezTo>
                <a:cubicBezTo>
                  <a:pt x="33083" y="0"/>
                  <a:pt x="42754" y="9670"/>
                  <a:pt x="42754" y="21600"/>
                </a:cubicBezTo>
                <a:cubicBezTo>
                  <a:pt x="42754" y="23148"/>
                  <a:pt x="42587" y="24692"/>
                  <a:pt x="42257" y="26206"/>
                </a:cubicBezTo>
                <a:lnTo>
                  <a:pt x="21154" y="2160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>
            <a:off x="1936978" y="3765240"/>
            <a:ext cx="2520900" cy="1964571"/>
            <a:chOff x="111125" y="4044950"/>
            <a:chExt cx="3381375" cy="2563813"/>
          </a:xfrm>
        </p:grpSpPr>
        <p:sp>
          <p:nvSpPr>
            <p:cNvPr id="37" name="Line 60"/>
            <p:cNvSpPr>
              <a:spLocks noChangeShapeType="1"/>
            </p:cNvSpPr>
            <p:nvPr/>
          </p:nvSpPr>
          <p:spPr bwMode="auto">
            <a:xfrm flipH="1" flipV="1">
              <a:off x="1738313" y="5176838"/>
              <a:ext cx="1068387" cy="207962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Line 64"/>
            <p:cNvSpPr>
              <a:spLocks noChangeShapeType="1"/>
            </p:cNvSpPr>
            <p:nvPr/>
          </p:nvSpPr>
          <p:spPr bwMode="auto">
            <a:xfrm flipH="1">
              <a:off x="719138" y="5176838"/>
              <a:ext cx="960437" cy="549275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39" name="Group 52"/>
            <p:cNvGrpSpPr>
              <a:grpSpLocks/>
            </p:cNvGrpSpPr>
            <p:nvPr/>
          </p:nvGrpSpPr>
          <p:grpSpPr bwMode="auto">
            <a:xfrm>
              <a:off x="611188" y="4044950"/>
              <a:ext cx="2195512" cy="2195513"/>
              <a:chOff x="657" y="391"/>
              <a:chExt cx="1679" cy="1679"/>
            </a:xfrm>
          </p:grpSpPr>
          <p:sp>
            <p:nvSpPr>
              <p:cNvPr id="47" name="Oval 53"/>
              <p:cNvSpPr>
                <a:spLocks noChangeArrowheads="1"/>
              </p:cNvSpPr>
              <p:nvPr/>
            </p:nvSpPr>
            <p:spPr bwMode="auto">
              <a:xfrm>
                <a:off x="657" y="391"/>
                <a:ext cx="1679" cy="1679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" name="Oval 54"/>
              <p:cNvSpPr>
                <a:spLocks noChangeArrowheads="1"/>
              </p:cNvSpPr>
              <p:nvPr/>
            </p:nvSpPr>
            <p:spPr bwMode="auto">
              <a:xfrm>
                <a:off x="1474" y="1228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" name="TextBox 14"/>
              <p:cNvSpPr txBox="1">
                <a:spLocks noChangeArrowheads="1"/>
              </p:cNvSpPr>
              <p:nvPr/>
            </p:nvSpPr>
            <p:spPr bwMode="auto">
              <a:xfrm>
                <a:off x="1428" y="1257"/>
                <a:ext cx="318" cy="4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sz="2200"/>
                  <a:t>О</a:t>
                </a:r>
              </a:p>
            </p:txBody>
          </p:sp>
        </p:grpSp>
        <p:sp>
          <p:nvSpPr>
            <p:cNvPr id="40" name="TextBox 14"/>
            <p:cNvSpPr txBox="1">
              <a:spLocks noChangeArrowheads="1"/>
            </p:cNvSpPr>
            <p:nvPr/>
          </p:nvSpPr>
          <p:spPr bwMode="auto">
            <a:xfrm>
              <a:off x="358775" y="5603875"/>
              <a:ext cx="503239" cy="562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2200"/>
                <a:t>А</a:t>
              </a:r>
            </a:p>
          </p:txBody>
        </p:sp>
        <p:sp>
          <p:nvSpPr>
            <p:cNvPr id="41" name="TextBox 14"/>
            <p:cNvSpPr txBox="1">
              <a:spLocks noChangeArrowheads="1"/>
            </p:cNvSpPr>
            <p:nvPr/>
          </p:nvSpPr>
          <p:spPr bwMode="auto">
            <a:xfrm>
              <a:off x="2771774" y="5202238"/>
              <a:ext cx="503239" cy="562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2200"/>
                <a:t>В</a:t>
              </a:r>
            </a:p>
          </p:txBody>
        </p:sp>
        <p:sp>
          <p:nvSpPr>
            <p:cNvPr id="42" name="Arc 58"/>
            <p:cNvSpPr>
              <a:spLocks/>
            </p:cNvSpPr>
            <p:nvPr/>
          </p:nvSpPr>
          <p:spPr bwMode="auto">
            <a:xfrm>
              <a:off x="619125" y="4048125"/>
              <a:ext cx="2197100" cy="1677988"/>
            </a:xfrm>
            <a:custGeom>
              <a:avLst/>
              <a:gdLst>
                <a:gd name="T0" fmla="*/ 166156 w 43200"/>
                <a:gd name="T1" fmla="*/ 1677988 h 33022"/>
                <a:gd name="T2" fmla="*/ 2171823 w 43200"/>
                <a:gd name="T3" fmla="*/ 1331638 h 33022"/>
                <a:gd name="T4" fmla="*/ 1098550 w 43200"/>
                <a:gd name="T5" fmla="*/ 1097588 h 33022"/>
                <a:gd name="T6" fmla="*/ 0 60000 65536"/>
                <a:gd name="T7" fmla="*/ 0 60000 65536"/>
                <a:gd name="T8" fmla="*/ 0 60000 65536"/>
                <a:gd name="T9" fmla="*/ 0 w 43200"/>
                <a:gd name="T10" fmla="*/ 0 h 33022"/>
                <a:gd name="T11" fmla="*/ 43200 w 43200"/>
                <a:gd name="T12" fmla="*/ 33022 h 330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3022" fill="none" extrusionOk="0">
                  <a:moveTo>
                    <a:pt x="3267" y="33021"/>
                  </a:moveTo>
                  <a:cubicBezTo>
                    <a:pt x="1131" y="29594"/>
                    <a:pt x="0" y="2563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148"/>
                    <a:pt x="43033" y="24692"/>
                    <a:pt x="42703" y="26206"/>
                  </a:cubicBezTo>
                </a:path>
                <a:path w="43200" h="33022" stroke="0" extrusionOk="0">
                  <a:moveTo>
                    <a:pt x="3267" y="33021"/>
                  </a:moveTo>
                  <a:cubicBezTo>
                    <a:pt x="1131" y="29594"/>
                    <a:pt x="0" y="2563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148"/>
                    <a:pt x="43033" y="24692"/>
                    <a:pt x="42703" y="26206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43" name="Object 59"/>
            <p:cNvGraphicFramePr>
              <a:graphicFrameLocks noChangeAspect="1"/>
            </p:cNvGraphicFramePr>
            <p:nvPr>
              <p:extLst/>
            </p:nvPr>
          </p:nvGraphicFramePr>
          <p:xfrm>
            <a:off x="111125" y="6197600"/>
            <a:ext cx="3381375" cy="4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36" name="Формула" r:id="rId9" imgW="1460160" imgH="177480" progId="Equation.3">
                    <p:embed/>
                  </p:oleObj>
                </mc:Choice>
                <mc:Fallback>
                  <p:oleObj name="Формула" r:id="rId9" imgW="1460160" imgH="177480" progId="Equation.3">
                    <p:embed/>
                    <p:pic>
                      <p:nvPicPr>
                        <p:cNvPr id="43" name="Object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125" y="6197600"/>
                          <a:ext cx="3381375" cy="411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Oval 61"/>
            <p:cNvSpPr>
              <a:spLocks noChangeArrowheads="1"/>
            </p:cNvSpPr>
            <p:nvPr/>
          </p:nvSpPr>
          <p:spPr bwMode="auto">
            <a:xfrm>
              <a:off x="719138" y="5672138"/>
              <a:ext cx="73025" cy="714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Oval 62"/>
            <p:cNvSpPr>
              <a:spLocks noChangeArrowheads="1"/>
            </p:cNvSpPr>
            <p:nvPr/>
          </p:nvSpPr>
          <p:spPr bwMode="auto">
            <a:xfrm>
              <a:off x="2743200" y="5348288"/>
              <a:ext cx="73025" cy="714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TextBox 14"/>
            <p:cNvSpPr txBox="1">
              <a:spLocks noChangeArrowheads="1"/>
            </p:cNvSpPr>
            <p:nvPr/>
          </p:nvSpPr>
          <p:spPr bwMode="auto">
            <a:xfrm>
              <a:off x="366713" y="4289425"/>
              <a:ext cx="504825" cy="562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200"/>
                <a:t>L</a:t>
              </a:r>
              <a:endParaRPr lang="ru-RU" sz="2200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177269" y="4448344"/>
            <a:ext cx="3436005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i="1" dirty="0"/>
              <a:t>сумма градусных мер двух дуг </a:t>
            </a:r>
          </a:p>
          <a:p>
            <a:pPr algn="ctr">
              <a:spcBef>
                <a:spcPct val="50000"/>
              </a:spcBef>
            </a:pPr>
            <a:r>
              <a:rPr lang="ru-RU" i="1" dirty="0"/>
              <a:t>окружности с общими концами </a:t>
            </a:r>
            <a:br>
              <a:rPr lang="ru-RU" i="1" dirty="0"/>
            </a:br>
            <a:r>
              <a:rPr lang="ru-RU" i="1" dirty="0"/>
              <a:t>равна 360</a:t>
            </a:r>
            <a:r>
              <a:rPr lang="ru-RU" i="1" baseline="30000" dirty="0"/>
              <a:t>о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03696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Центральные и вписанные углы.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7733148" y="6021288"/>
            <a:ext cx="2476500" cy="476250"/>
          </a:xfrm>
        </p:spPr>
        <p:txBody>
          <a:bodyPr/>
          <a:lstStyle/>
          <a:p>
            <a:fld id="{0C4E2763-E718-47EA-9B4D-8D03B9551A45}" type="datetime1">
              <a:rPr lang="ru-RU" smtClean="0"/>
              <a:t>25.09.2023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Готовимся к ОГЭ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87</a:t>
            </a:fld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927460" y="1484784"/>
            <a:ext cx="1888620" cy="180020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>
            <a:stCxn id="6" idx="3"/>
            <a:endCxn id="6" idx="0"/>
          </p:cNvCxnSpPr>
          <p:nvPr/>
        </p:nvCxnSpPr>
        <p:spPr>
          <a:xfrm flipV="1">
            <a:off x="5204042" y="1484785"/>
            <a:ext cx="667728" cy="15365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6" idx="0"/>
          </p:cNvCxnSpPr>
          <p:nvPr/>
        </p:nvCxnSpPr>
        <p:spPr>
          <a:xfrm>
            <a:off x="5871770" y="1484784"/>
            <a:ext cx="728286" cy="14401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6" idx="3"/>
            <a:endCxn id="20" idx="1"/>
          </p:cNvCxnSpPr>
          <p:nvPr/>
        </p:nvCxnSpPr>
        <p:spPr>
          <a:xfrm flipV="1">
            <a:off x="5204043" y="2387561"/>
            <a:ext cx="642269" cy="6337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20" idx="7"/>
          </p:cNvCxnSpPr>
          <p:nvPr/>
        </p:nvCxnSpPr>
        <p:spPr>
          <a:xfrm>
            <a:off x="5897230" y="2387560"/>
            <a:ext cx="702827" cy="5373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5835766" y="2377015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уга 32"/>
          <p:cNvSpPr/>
          <p:nvPr/>
        </p:nvSpPr>
        <p:spPr>
          <a:xfrm rot="16200000">
            <a:off x="4370315" y="584679"/>
            <a:ext cx="3024342" cy="2376260"/>
          </a:xfrm>
          <a:prstGeom prst="arc">
            <a:avLst>
              <a:gd name="adj1" fmla="val 9016321"/>
              <a:gd name="adj2" fmla="val 12530802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5789217" y="2519789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orbel"/>
              </a:rPr>
              <a:t>α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5738470" y="158814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orbel"/>
              </a:rPr>
              <a:t>β</a:t>
            </a:r>
            <a:endParaRPr lang="ru-RU" dirty="0"/>
          </a:p>
        </p:txBody>
      </p:sp>
      <p:cxnSp>
        <p:nvCxnSpPr>
          <p:cNvPr id="47" name="Прямая со стрелкой 46"/>
          <p:cNvCxnSpPr/>
          <p:nvPr/>
        </p:nvCxnSpPr>
        <p:spPr>
          <a:xfrm flipH="1">
            <a:off x="3359696" y="1669434"/>
            <a:ext cx="2522790" cy="2880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44" idx="0"/>
          </p:cNvCxnSpPr>
          <p:nvPr/>
        </p:nvCxnSpPr>
        <p:spPr>
          <a:xfrm>
            <a:off x="5897230" y="2519789"/>
            <a:ext cx="2359011" cy="50156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088377" y="3249374"/>
            <a:ext cx="28085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угол с вершиной в центре </a:t>
            </a:r>
          </a:p>
          <a:p>
            <a:pPr algn="ctr">
              <a:spcBef>
                <a:spcPct val="50000"/>
              </a:spcBef>
            </a:pPr>
            <a:r>
              <a:rPr lang="ru-RU" dirty="0"/>
              <a:t>окружности называется</a:t>
            </a:r>
          </a:p>
          <a:p>
            <a:pPr algn="ctr">
              <a:spcBef>
                <a:spcPct val="50000"/>
              </a:spcBef>
            </a:pPr>
            <a:r>
              <a:rPr lang="ru-RU" dirty="0"/>
              <a:t> ее ЦЕНТРАЛЬНЫМ УГЛОМ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847528" y="2116402"/>
            <a:ext cx="2641684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угол, вершина которого </a:t>
            </a:r>
          </a:p>
          <a:p>
            <a:pPr algn="ctr">
              <a:spcBef>
                <a:spcPct val="50000"/>
              </a:spcBef>
            </a:pPr>
            <a:r>
              <a:rPr lang="ru-RU" dirty="0"/>
              <a:t>лежит на окружности, </a:t>
            </a:r>
            <a:br>
              <a:rPr lang="ru-RU" dirty="0"/>
            </a:br>
            <a:r>
              <a:rPr lang="ru-RU" dirty="0"/>
              <a:t>а стороны пересекают </a:t>
            </a:r>
          </a:p>
          <a:p>
            <a:pPr algn="ctr">
              <a:spcBef>
                <a:spcPct val="50000"/>
              </a:spcBef>
            </a:pPr>
            <a:r>
              <a:rPr lang="ru-RU" dirty="0"/>
              <a:t>окружность, </a:t>
            </a:r>
            <a:br>
              <a:rPr lang="ru-RU" dirty="0"/>
            </a:br>
            <a:r>
              <a:rPr lang="ru-RU" dirty="0"/>
              <a:t>называется </a:t>
            </a:r>
          </a:p>
          <a:p>
            <a:pPr algn="ctr">
              <a:spcBef>
                <a:spcPct val="50000"/>
              </a:spcBef>
            </a:pPr>
            <a:r>
              <a:rPr lang="ru-RU" b="1" dirty="0"/>
              <a:t>ВПИСАННЫМ УГЛОМ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831358" y="3470618"/>
            <a:ext cx="215283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Вписанный угол</a:t>
            </a:r>
          </a:p>
          <a:p>
            <a:r>
              <a:rPr lang="ru-RU" sz="2000" dirty="0"/>
              <a:t>равен половине</a:t>
            </a:r>
          </a:p>
          <a:p>
            <a:r>
              <a:rPr lang="ru-RU" sz="2000" dirty="0"/>
              <a:t>центрального,</a:t>
            </a:r>
          </a:p>
          <a:p>
            <a:r>
              <a:rPr lang="ru-RU" sz="2000" dirty="0"/>
              <a:t>опирающего на</a:t>
            </a:r>
          </a:p>
          <a:p>
            <a:r>
              <a:rPr lang="ru-RU" sz="2000" dirty="0"/>
              <a:t>одну и ту же дугу.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060047" y="5229201"/>
                <a:ext cx="1356846" cy="93955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>
                          <a:latin typeface="Cambria Math"/>
                          <a:ea typeface="Cambria Math"/>
                        </a:rPr>
                        <m:t>𝜷</m:t>
                      </m:r>
                      <m:r>
                        <a:rPr lang="ru-RU" sz="3200" b="1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3200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3200" b="1" i="1">
                              <a:latin typeface="Cambria Math"/>
                              <a:ea typeface="Cambria Math"/>
                            </a:rPr>
                            <m:t>𝜶</m:t>
                          </m:r>
                        </m:num>
                        <m:den>
                          <m:r>
                            <a:rPr lang="ru-RU" sz="32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047" y="5229201"/>
                <a:ext cx="1356846" cy="939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835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Свойства вписанных углов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2763-E718-47EA-9B4D-8D03B9551A45}" type="datetime1">
              <a:rPr lang="ru-RU" smtClean="0"/>
              <a:t>25.09.2023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Готовимся к ОГЭ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88</a:t>
            </a:fld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2081268" y="1751890"/>
            <a:ext cx="2640012" cy="2078455"/>
            <a:chOff x="287338" y="2847975"/>
            <a:chExt cx="3348037" cy="2668588"/>
          </a:xfrm>
        </p:grpSpPr>
        <p:sp>
          <p:nvSpPr>
            <p:cNvPr id="7" name="Freeform 31"/>
            <p:cNvSpPr>
              <a:spLocks/>
            </p:cNvSpPr>
            <p:nvPr/>
          </p:nvSpPr>
          <p:spPr bwMode="auto">
            <a:xfrm>
              <a:off x="3179763" y="4000500"/>
              <a:ext cx="168275" cy="168275"/>
            </a:xfrm>
            <a:custGeom>
              <a:avLst/>
              <a:gdLst>
                <a:gd name="T0" fmla="*/ 15 w 106"/>
                <a:gd name="T1" fmla="*/ 0 h 106"/>
                <a:gd name="T2" fmla="*/ 15 w 106"/>
                <a:gd name="T3" fmla="*/ 91 h 106"/>
                <a:gd name="T4" fmla="*/ 106 w 106"/>
                <a:gd name="T5" fmla="*/ 91 h 106"/>
                <a:gd name="T6" fmla="*/ 0 60000 65536"/>
                <a:gd name="T7" fmla="*/ 0 60000 65536"/>
                <a:gd name="T8" fmla="*/ 0 60000 65536"/>
                <a:gd name="T9" fmla="*/ 0 w 106"/>
                <a:gd name="T10" fmla="*/ 0 h 106"/>
                <a:gd name="T11" fmla="*/ 106 w 106"/>
                <a:gd name="T12" fmla="*/ 106 h 1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106">
                  <a:moveTo>
                    <a:pt x="15" y="0"/>
                  </a:moveTo>
                  <a:cubicBezTo>
                    <a:pt x="7" y="38"/>
                    <a:pt x="0" y="76"/>
                    <a:pt x="15" y="91"/>
                  </a:cubicBezTo>
                  <a:cubicBezTo>
                    <a:pt x="30" y="106"/>
                    <a:pt x="68" y="98"/>
                    <a:pt x="106" y="9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32"/>
            <p:cNvSpPr>
              <a:spLocks/>
            </p:cNvSpPr>
            <p:nvPr/>
          </p:nvSpPr>
          <p:spPr bwMode="auto">
            <a:xfrm>
              <a:off x="2770188" y="3244850"/>
              <a:ext cx="168275" cy="153988"/>
            </a:xfrm>
            <a:custGeom>
              <a:avLst/>
              <a:gdLst>
                <a:gd name="T0" fmla="*/ 15 w 106"/>
                <a:gd name="T1" fmla="*/ 0 h 97"/>
                <a:gd name="T2" fmla="*/ 15 w 106"/>
                <a:gd name="T3" fmla="*/ 90 h 97"/>
                <a:gd name="T4" fmla="*/ 106 w 106"/>
                <a:gd name="T5" fmla="*/ 45 h 97"/>
                <a:gd name="T6" fmla="*/ 0 60000 65536"/>
                <a:gd name="T7" fmla="*/ 0 60000 65536"/>
                <a:gd name="T8" fmla="*/ 0 60000 65536"/>
                <a:gd name="T9" fmla="*/ 0 w 106"/>
                <a:gd name="T10" fmla="*/ 0 h 97"/>
                <a:gd name="T11" fmla="*/ 106 w 106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97">
                  <a:moveTo>
                    <a:pt x="15" y="0"/>
                  </a:moveTo>
                  <a:cubicBezTo>
                    <a:pt x="7" y="41"/>
                    <a:pt x="0" y="83"/>
                    <a:pt x="15" y="90"/>
                  </a:cubicBezTo>
                  <a:cubicBezTo>
                    <a:pt x="30" y="97"/>
                    <a:pt x="68" y="71"/>
                    <a:pt x="106" y="4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7"/>
            <p:cNvSpPr>
              <a:spLocks/>
            </p:cNvSpPr>
            <p:nvPr/>
          </p:nvSpPr>
          <p:spPr bwMode="auto">
            <a:xfrm>
              <a:off x="1979613" y="2992438"/>
              <a:ext cx="144462" cy="144462"/>
            </a:xfrm>
            <a:custGeom>
              <a:avLst/>
              <a:gdLst>
                <a:gd name="T0" fmla="*/ 0 w 91"/>
                <a:gd name="T1" fmla="*/ 0 h 91"/>
                <a:gd name="T2" fmla="*/ 45 w 91"/>
                <a:gd name="T3" fmla="*/ 91 h 91"/>
                <a:gd name="T4" fmla="*/ 91 w 91"/>
                <a:gd name="T5" fmla="*/ 0 h 91"/>
                <a:gd name="T6" fmla="*/ 0 60000 65536"/>
                <a:gd name="T7" fmla="*/ 0 60000 65536"/>
                <a:gd name="T8" fmla="*/ 0 60000 65536"/>
                <a:gd name="T9" fmla="*/ 0 w 91"/>
                <a:gd name="T10" fmla="*/ 0 h 91"/>
                <a:gd name="T11" fmla="*/ 91 w 91"/>
                <a:gd name="T12" fmla="*/ 91 h 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" h="91">
                  <a:moveTo>
                    <a:pt x="0" y="0"/>
                  </a:moveTo>
                  <a:cubicBezTo>
                    <a:pt x="15" y="45"/>
                    <a:pt x="30" y="91"/>
                    <a:pt x="45" y="91"/>
                  </a:cubicBezTo>
                  <a:cubicBezTo>
                    <a:pt x="60" y="91"/>
                    <a:pt x="75" y="45"/>
                    <a:pt x="91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30"/>
            <p:cNvSpPr>
              <a:spLocks/>
            </p:cNvSpPr>
            <p:nvPr/>
          </p:nvSpPr>
          <p:spPr bwMode="auto">
            <a:xfrm rot="1485039">
              <a:off x="1223963" y="3251200"/>
              <a:ext cx="179387" cy="214313"/>
            </a:xfrm>
            <a:custGeom>
              <a:avLst/>
              <a:gdLst>
                <a:gd name="T0" fmla="*/ 0 w 106"/>
                <a:gd name="T1" fmla="*/ 91 h 106"/>
                <a:gd name="T2" fmla="*/ 91 w 106"/>
                <a:gd name="T3" fmla="*/ 91 h 106"/>
                <a:gd name="T4" fmla="*/ 91 w 106"/>
                <a:gd name="T5" fmla="*/ 0 h 106"/>
                <a:gd name="T6" fmla="*/ 0 60000 65536"/>
                <a:gd name="T7" fmla="*/ 0 60000 65536"/>
                <a:gd name="T8" fmla="*/ 0 60000 65536"/>
                <a:gd name="T9" fmla="*/ 0 w 106"/>
                <a:gd name="T10" fmla="*/ 0 h 106"/>
                <a:gd name="T11" fmla="*/ 106 w 106"/>
                <a:gd name="T12" fmla="*/ 106 h 1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106">
                  <a:moveTo>
                    <a:pt x="0" y="91"/>
                  </a:moveTo>
                  <a:cubicBezTo>
                    <a:pt x="38" y="98"/>
                    <a:pt x="76" y="106"/>
                    <a:pt x="91" y="91"/>
                  </a:cubicBezTo>
                  <a:cubicBezTo>
                    <a:pt x="106" y="76"/>
                    <a:pt x="98" y="38"/>
                    <a:pt x="91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827088" y="3784600"/>
              <a:ext cx="168275" cy="168275"/>
            </a:xfrm>
            <a:custGeom>
              <a:avLst/>
              <a:gdLst>
                <a:gd name="T0" fmla="*/ 0 w 106"/>
                <a:gd name="T1" fmla="*/ 91 h 106"/>
                <a:gd name="T2" fmla="*/ 91 w 106"/>
                <a:gd name="T3" fmla="*/ 91 h 106"/>
                <a:gd name="T4" fmla="*/ 91 w 106"/>
                <a:gd name="T5" fmla="*/ 0 h 106"/>
                <a:gd name="T6" fmla="*/ 0 60000 65536"/>
                <a:gd name="T7" fmla="*/ 0 60000 65536"/>
                <a:gd name="T8" fmla="*/ 0 60000 65536"/>
                <a:gd name="T9" fmla="*/ 0 w 106"/>
                <a:gd name="T10" fmla="*/ 0 h 106"/>
                <a:gd name="T11" fmla="*/ 106 w 106"/>
                <a:gd name="T12" fmla="*/ 106 h 1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106">
                  <a:moveTo>
                    <a:pt x="0" y="91"/>
                  </a:moveTo>
                  <a:cubicBezTo>
                    <a:pt x="38" y="98"/>
                    <a:pt x="76" y="106"/>
                    <a:pt x="91" y="91"/>
                  </a:cubicBezTo>
                  <a:cubicBezTo>
                    <a:pt x="106" y="76"/>
                    <a:pt x="98" y="38"/>
                    <a:pt x="91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 flipH="1">
              <a:off x="541338" y="2851150"/>
              <a:ext cx="1511300" cy="237490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auto">
            <a:xfrm>
              <a:off x="827088" y="3713163"/>
              <a:ext cx="2808287" cy="1585912"/>
            </a:xfrm>
            <a:custGeom>
              <a:avLst/>
              <a:gdLst>
                <a:gd name="T0" fmla="*/ 41 w 1769"/>
                <a:gd name="T1" fmla="*/ 999 h 999"/>
                <a:gd name="T2" fmla="*/ 41 w 1769"/>
                <a:gd name="T3" fmla="*/ 935 h 999"/>
                <a:gd name="T4" fmla="*/ 0 w 1769"/>
                <a:gd name="T5" fmla="*/ 0 h 999"/>
                <a:gd name="T6" fmla="*/ 1769 w 1769"/>
                <a:gd name="T7" fmla="*/ 907 h 9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9"/>
                <a:gd name="T13" fmla="*/ 0 h 999"/>
                <a:gd name="T14" fmla="*/ 1769 w 1769"/>
                <a:gd name="T15" fmla="*/ 999 h 9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9" h="999">
                  <a:moveTo>
                    <a:pt x="41" y="999"/>
                  </a:moveTo>
                  <a:cubicBezTo>
                    <a:pt x="41" y="978"/>
                    <a:pt x="41" y="956"/>
                    <a:pt x="41" y="935"/>
                  </a:cubicBezTo>
                  <a:lnTo>
                    <a:pt x="0" y="0"/>
                  </a:lnTo>
                  <a:lnTo>
                    <a:pt x="1769" y="907"/>
                  </a:ln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24"/>
            <p:cNvSpPr>
              <a:spLocks/>
            </p:cNvSpPr>
            <p:nvPr/>
          </p:nvSpPr>
          <p:spPr bwMode="auto">
            <a:xfrm>
              <a:off x="287338" y="3929063"/>
              <a:ext cx="3095625" cy="1511300"/>
            </a:xfrm>
            <a:custGeom>
              <a:avLst/>
              <a:gdLst>
                <a:gd name="T0" fmla="*/ 0 w 1950"/>
                <a:gd name="T1" fmla="*/ 635 h 952"/>
                <a:gd name="T2" fmla="*/ 1950 w 1950"/>
                <a:gd name="T3" fmla="*/ 0 h 952"/>
                <a:gd name="T4" fmla="*/ 1769 w 1950"/>
                <a:gd name="T5" fmla="*/ 952 h 952"/>
                <a:gd name="T6" fmla="*/ 0 60000 65536"/>
                <a:gd name="T7" fmla="*/ 0 60000 65536"/>
                <a:gd name="T8" fmla="*/ 0 60000 65536"/>
                <a:gd name="T9" fmla="*/ 0 w 1950"/>
                <a:gd name="T10" fmla="*/ 0 h 952"/>
                <a:gd name="T11" fmla="*/ 1950 w 1950"/>
                <a:gd name="T12" fmla="*/ 952 h 9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0" h="952">
                  <a:moveTo>
                    <a:pt x="0" y="635"/>
                  </a:moveTo>
                  <a:lnTo>
                    <a:pt x="1950" y="0"/>
                  </a:lnTo>
                  <a:lnTo>
                    <a:pt x="1769" y="952"/>
                  </a:lnTo>
                </a:path>
              </a:pathLst>
            </a:cu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>
              <a:off x="2051050" y="2847975"/>
              <a:ext cx="1512888" cy="2665413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25"/>
            <p:cNvSpPr>
              <a:spLocks/>
            </p:cNvSpPr>
            <p:nvPr/>
          </p:nvSpPr>
          <p:spPr bwMode="auto">
            <a:xfrm>
              <a:off x="684213" y="3136900"/>
              <a:ext cx="2951162" cy="2303463"/>
            </a:xfrm>
            <a:custGeom>
              <a:avLst/>
              <a:gdLst>
                <a:gd name="T0" fmla="*/ 0 w 1859"/>
                <a:gd name="T1" fmla="*/ 1451 h 1451"/>
                <a:gd name="T2" fmla="*/ 362 w 1859"/>
                <a:gd name="T3" fmla="*/ 0 h 1451"/>
                <a:gd name="T4" fmla="*/ 1859 w 1859"/>
                <a:gd name="T5" fmla="*/ 1361 h 1451"/>
                <a:gd name="T6" fmla="*/ 0 60000 65536"/>
                <a:gd name="T7" fmla="*/ 0 60000 65536"/>
                <a:gd name="T8" fmla="*/ 0 60000 65536"/>
                <a:gd name="T9" fmla="*/ 0 w 1859"/>
                <a:gd name="T10" fmla="*/ 0 h 1451"/>
                <a:gd name="T11" fmla="*/ 1859 w 1859"/>
                <a:gd name="T12" fmla="*/ 1451 h 14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59" h="1451">
                  <a:moveTo>
                    <a:pt x="0" y="1451"/>
                  </a:moveTo>
                  <a:lnTo>
                    <a:pt x="362" y="0"/>
                  </a:lnTo>
                  <a:lnTo>
                    <a:pt x="1859" y="1361"/>
                  </a:lnTo>
                </a:path>
              </a:pathLst>
            </a:cu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6"/>
            <p:cNvSpPr>
              <a:spLocks/>
            </p:cNvSpPr>
            <p:nvPr/>
          </p:nvSpPr>
          <p:spPr bwMode="auto">
            <a:xfrm>
              <a:off x="323850" y="3136900"/>
              <a:ext cx="2952750" cy="2303463"/>
            </a:xfrm>
            <a:custGeom>
              <a:avLst/>
              <a:gdLst>
                <a:gd name="T0" fmla="*/ 1860 w 1860"/>
                <a:gd name="T1" fmla="*/ 1451 h 1451"/>
                <a:gd name="T2" fmla="*/ 1633 w 1860"/>
                <a:gd name="T3" fmla="*/ 0 h 1451"/>
                <a:gd name="T4" fmla="*/ 0 w 1860"/>
                <a:gd name="T5" fmla="*/ 1270 h 1451"/>
                <a:gd name="T6" fmla="*/ 0 60000 65536"/>
                <a:gd name="T7" fmla="*/ 0 60000 65536"/>
                <a:gd name="T8" fmla="*/ 0 60000 65536"/>
                <a:gd name="T9" fmla="*/ 0 w 1860"/>
                <a:gd name="T10" fmla="*/ 0 h 1451"/>
                <a:gd name="T11" fmla="*/ 1860 w 1860"/>
                <a:gd name="T12" fmla="*/ 1451 h 14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60" h="1451">
                  <a:moveTo>
                    <a:pt x="1860" y="1451"/>
                  </a:moveTo>
                  <a:lnTo>
                    <a:pt x="1633" y="0"/>
                  </a:lnTo>
                  <a:lnTo>
                    <a:pt x="0" y="1270"/>
                  </a:lnTo>
                </a:path>
              </a:pathLst>
            </a:custGeom>
            <a:noFill/>
            <a:ln w="25400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8" name="Group 4"/>
            <p:cNvGrpSpPr>
              <a:grpSpLocks/>
            </p:cNvGrpSpPr>
            <p:nvPr/>
          </p:nvGrpSpPr>
          <p:grpSpPr bwMode="auto">
            <a:xfrm>
              <a:off x="755650" y="2851150"/>
              <a:ext cx="2665413" cy="2665413"/>
              <a:chOff x="657" y="391"/>
              <a:chExt cx="1679" cy="1679"/>
            </a:xfrm>
          </p:grpSpPr>
          <p:sp>
            <p:nvSpPr>
              <p:cNvPr id="22" name="Oval 5"/>
              <p:cNvSpPr>
                <a:spLocks noChangeArrowheads="1"/>
              </p:cNvSpPr>
              <p:nvPr/>
            </p:nvSpPr>
            <p:spPr bwMode="auto">
              <a:xfrm>
                <a:off x="657" y="391"/>
                <a:ext cx="1679" cy="1679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" name="Oval 6"/>
              <p:cNvSpPr>
                <a:spLocks noChangeArrowheads="1"/>
              </p:cNvSpPr>
              <p:nvPr/>
            </p:nvSpPr>
            <p:spPr bwMode="auto">
              <a:xfrm>
                <a:off x="1474" y="1228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" name="TextBox 14"/>
              <p:cNvSpPr txBox="1">
                <a:spLocks noChangeArrowheads="1"/>
              </p:cNvSpPr>
              <p:nvPr/>
            </p:nvSpPr>
            <p:spPr bwMode="auto">
              <a:xfrm>
                <a:off x="1316" y="1028"/>
                <a:ext cx="317" cy="3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sz="2200"/>
                  <a:t>О</a:t>
                </a:r>
              </a:p>
            </p:txBody>
          </p:sp>
        </p:grpSp>
        <p:sp>
          <p:nvSpPr>
            <p:cNvPr id="19" name="Arc 16"/>
            <p:cNvSpPr>
              <a:spLocks/>
            </p:cNvSpPr>
            <p:nvPr/>
          </p:nvSpPr>
          <p:spPr bwMode="auto">
            <a:xfrm flipV="1">
              <a:off x="857250" y="4076700"/>
              <a:ext cx="2354263" cy="1436688"/>
            </a:xfrm>
            <a:custGeom>
              <a:avLst/>
              <a:gdLst>
                <a:gd name="T0" fmla="*/ 0 w 37203"/>
                <a:gd name="T1" fmla="*/ 807173 h 21600"/>
                <a:gd name="T2" fmla="*/ 2354263 w 37203"/>
                <a:gd name="T3" fmla="*/ 621828 h 21600"/>
                <a:gd name="T4" fmla="*/ 1228611 w 37203"/>
                <a:gd name="T5" fmla="*/ 1436984 h 21600"/>
                <a:gd name="T6" fmla="*/ 0 60000 65536"/>
                <a:gd name="T7" fmla="*/ 0 60000 65536"/>
                <a:gd name="T8" fmla="*/ 0 60000 65536"/>
                <a:gd name="T9" fmla="*/ 0 w 37203"/>
                <a:gd name="T10" fmla="*/ 0 h 21600"/>
                <a:gd name="T11" fmla="*/ 37203 w 3720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03" h="21600" fill="none" extrusionOk="0">
                  <a:moveTo>
                    <a:pt x="0" y="12133"/>
                  </a:moveTo>
                  <a:cubicBezTo>
                    <a:pt x="3619" y="4709"/>
                    <a:pt x="11155" y="-1"/>
                    <a:pt x="19415" y="0"/>
                  </a:cubicBezTo>
                  <a:cubicBezTo>
                    <a:pt x="26520" y="0"/>
                    <a:pt x="33172" y="3494"/>
                    <a:pt x="37203" y="9346"/>
                  </a:cubicBezTo>
                </a:path>
                <a:path w="37203" h="21600" stroke="0" extrusionOk="0">
                  <a:moveTo>
                    <a:pt x="0" y="12133"/>
                  </a:moveTo>
                  <a:cubicBezTo>
                    <a:pt x="3619" y="4709"/>
                    <a:pt x="11155" y="-1"/>
                    <a:pt x="19415" y="0"/>
                  </a:cubicBezTo>
                  <a:cubicBezTo>
                    <a:pt x="26520" y="0"/>
                    <a:pt x="33172" y="3494"/>
                    <a:pt x="37203" y="9346"/>
                  </a:cubicBezTo>
                  <a:lnTo>
                    <a:pt x="19415" y="21600"/>
                  </a:lnTo>
                  <a:close/>
                </a:path>
              </a:pathLst>
            </a:custGeom>
            <a:noFill/>
            <a:ln w="476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Oval 9"/>
            <p:cNvSpPr>
              <a:spLocks noChangeArrowheads="1"/>
            </p:cNvSpPr>
            <p:nvPr/>
          </p:nvSpPr>
          <p:spPr bwMode="auto">
            <a:xfrm>
              <a:off x="827088" y="4689475"/>
              <a:ext cx="73025" cy="714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3175000" y="4860925"/>
              <a:ext cx="73025" cy="714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6806502" y="1891681"/>
            <a:ext cx="3097212" cy="2303339"/>
            <a:chOff x="5003800" y="2852738"/>
            <a:chExt cx="3600450" cy="2670175"/>
          </a:xfrm>
        </p:grpSpPr>
        <p:sp>
          <p:nvSpPr>
            <p:cNvPr id="41" name="Freeform 53"/>
            <p:cNvSpPr>
              <a:spLocks/>
            </p:cNvSpPr>
            <p:nvPr/>
          </p:nvSpPr>
          <p:spPr bwMode="auto">
            <a:xfrm>
              <a:off x="5364163" y="3359150"/>
              <a:ext cx="3240087" cy="1295400"/>
            </a:xfrm>
            <a:custGeom>
              <a:avLst/>
              <a:gdLst>
                <a:gd name="T0" fmla="*/ 0 w 2041"/>
                <a:gd name="T1" fmla="*/ 816 h 816"/>
                <a:gd name="T2" fmla="*/ 272 w 2041"/>
                <a:gd name="T3" fmla="*/ 0 h 816"/>
                <a:gd name="T4" fmla="*/ 2041 w 2041"/>
                <a:gd name="T5" fmla="*/ 635 h 816"/>
                <a:gd name="T6" fmla="*/ 0 60000 65536"/>
                <a:gd name="T7" fmla="*/ 0 60000 65536"/>
                <a:gd name="T8" fmla="*/ 0 60000 65536"/>
                <a:gd name="T9" fmla="*/ 0 w 2041"/>
                <a:gd name="T10" fmla="*/ 0 h 816"/>
                <a:gd name="T11" fmla="*/ 2041 w 2041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1" h="816">
                  <a:moveTo>
                    <a:pt x="0" y="816"/>
                  </a:moveTo>
                  <a:lnTo>
                    <a:pt x="272" y="0"/>
                  </a:lnTo>
                  <a:lnTo>
                    <a:pt x="2041" y="635"/>
                  </a:lnTo>
                </a:path>
              </a:pathLst>
            </a:cu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50"/>
            <p:cNvSpPr>
              <a:spLocks/>
            </p:cNvSpPr>
            <p:nvPr/>
          </p:nvSpPr>
          <p:spPr bwMode="auto">
            <a:xfrm>
              <a:off x="5148263" y="2928938"/>
              <a:ext cx="3455987" cy="1725612"/>
            </a:xfrm>
            <a:custGeom>
              <a:avLst/>
              <a:gdLst>
                <a:gd name="T0" fmla="*/ 0 w 2177"/>
                <a:gd name="T1" fmla="*/ 1089 h 1089"/>
                <a:gd name="T2" fmla="*/ 771 w 2177"/>
                <a:gd name="T3" fmla="*/ 0 h 1089"/>
                <a:gd name="T4" fmla="*/ 2177 w 2177"/>
                <a:gd name="T5" fmla="*/ 998 h 1089"/>
                <a:gd name="T6" fmla="*/ 0 60000 65536"/>
                <a:gd name="T7" fmla="*/ 0 60000 65536"/>
                <a:gd name="T8" fmla="*/ 0 60000 65536"/>
                <a:gd name="T9" fmla="*/ 0 w 2177"/>
                <a:gd name="T10" fmla="*/ 0 h 1089"/>
                <a:gd name="T11" fmla="*/ 2177 w 2177"/>
                <a:gd name="T12" fmla="*/ 1089 h 10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7" h="1089">
                  <a:moveTo>
                    <a:pt x="0" y="1089"/>
                  </a:moveTo>
                  <a:lnTo>
                    <a:pt x="771" y="0"/>
                  </a:lnTo>
                  <a:lnTo>
                    <a:pt x="2177" y="998"/>
                  </a:lnTo>
                </a:path>
              </a:pathLst>
            </a:custGeom>
            <a:noFill/>
            <a:ln w="25400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3" name="Группа 42"/>
            <p:cNvGrpSpPr/>
            <p:nvPr/>
          </p:nvGrpSpPr>
          <p:grpSpPr>
            <a:xfrm>
              <a:off x="5003800" y="2852738"/>
              <a:ext cx="3529013" cy="2670175"/>
              <a:chOff x="5003800" y="2852738"/>
              <a:chExt cx="3529013" cy="2670175"/>
            </a:xfrm>
          </p:grpSpPr>
          <p:sp>
            <p:nvSpPr>
              <p:cNvPr id="44" name="Freeform 58"/>
              <p:cNvSpPr>
                <a:spLocks/>
              </p:cNvSpPr>
              <p:nvPr/>
            </p:nvSpPr>
            <p:spPr bwMode="auto">
              <a:xfrm rot="9405048">
                <a:off x="7740650" y="3286125"/>
                <a:ext cx="107950" cy="144463"/>
              </a:xfrm>
              <a:custGeom>
                <a:avLst/>
                <a:gdLst>
                  <a:gd name="T0" fmla="*/ 0 w 91"/>
                  <a:gd name="T1" fmla="*/ 0 h 91"/>
                  <a:gd name="T2" fmla="*/ 91 w 91"/>
                  <a:gd name="T3" fmla="*/ 0 h 91"/>
                  <a:gd name="T4" fmla="*/ 91 w 91"/>
                  <a:gd name="T5" fmla="*/ 91 h 91"/>
                  <a:gd name="T6" fmla="*/ 0 60000 65536"/>
                  <a:gd name="T7" fmla="*/ 0 60000 65536"/>
                  <a:gd name="T8" fmla="*/ 0 60000 65536"/>
                  <a:gd name="T9" fmla="*/ 0 w 91"/>
                  <a:gd name="T10" fmla="*/ 0 h 91"/>
                  <a:gd name="T11" fmla="*/ 91 w 91"/>
                  <a:gd name="T12" fmla="*/ 91 h 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" h="91">
                    <a:moveTo>
                      <a:pt x="0" y="0"/>
                    </a:moveTo>
                    <a:lnTo>
                      <a:pt x="91" y="0"/>
                    </a:lnTo>
                    <a:lnTo>
                      <a:pt x="91" y="91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55"/>
              <p:cNvSpPr>
                <a:spLocks/>
              </p:cNvSpPr>
              <p:nvPr/>
            </p:nvSpPr>
            <p:spPr bwMode="auto">
              <a:xfrm rot="7591622">
                <a:off x="6677819" y="2872582"/>
                <a:ext cx="107950" cy="144462"/>
              </a:xfrm>
              <a:custGeom>
                <a:avLst/>
                <a:gdLst>
                  <a:gd name="T0" fmla="*/ 0 w 91"/>
                  <a:gd name="T1" fmla="*/ 0 h 91"/>
                  <a:gd name="T2" fmla="*/ 91 w 91"/>
                  <a:gd name="T3" fmla="*/ 0 h 91"/>
                  <a:gd name="T4" fmla="*/ 91 w 91"/>
                  <a:gd name="T5" fmla="*/ 91 h 91"/>
                  <a:gd name="T6" fmla="*/ 0 60000 65536"/>
                  <a:gd name="T7" fmla="*/ 0 60000 65536"/>
                  <a:gd name="T8" fmla="*/ 0 60000 65536"/>
                  <a:gd name="T9" fmla="*/ 0 w 91"/>
                  <a:gd name="T10" fmla="*/ 0 h 91"/>
                  <a:gd name="T11" fmla="*/ 91 w 91"/>
                  <a:gd name="T12" fmla="*/ 91 h 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" h="91">
                    <a:moveTo>
                      <a:pt x="0" y="0"/>
                    </a:moveTo>
                    <a:lnTo>
                      <a:pt x="91" y="0"/>
                    </a:lnTo>
                    <a:lnTo>
                      <a:pt x="91" y="91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Freeform 56"/>
              <p:cNvSpPr>
                <a:spLocks/>
              </p:cNvSpPr>
              <p:nvPr/>
            </p:nvSpPr>
            <p:spPr bwMode="auto">
              <a:xfrm rot="7382582">
                <a:off x="6330951" y="2962275"/>
                <a:ext cx="107950" cy="117475"/>
              </a:xfrm>
              <a:custGeom>
                <a:avLst/>
                <a:gdLst>
                  <a:gd name="T0" fmla="*/ 0 w 91"/>
                  <a:gd name="T1" fmla="*/ 0 h 91"/>
                  <a:gd name="T2" fmla="*/ 91 w 91"/>
                  <a:gd name="T3" fmla="*/ 0 h 91"/>
                  <a:gd name="T4" fmla="*/ 91 w 91"/>
                  <a:gd name="T5" fmla="*/ 91 h 91"/>
                  <a:gd name="T6" fmla="*/ 0 60000 65536"/>
                  <a:gd name="T7" fmla="*/ 0 60000 65536"/>
                  <a:gd name="T8" fmla="*/ 0 60000 65536"/>
                  <a:gd name="T9" fmla="*/ 0 w 91"/>
                  <a:gd name="T10" fmla="*/ 0 h 91"/>
                  <a:gd name="T11" fmla="*/ 91 w 91"/>
                  <a:gd name="T12" fmla="*/ 91 h 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" h="91">
                    <a:moveTo>
                      <a:pt x="0" y="0"/>
                    </a:moveTo>
                    <a:lnTo>
                      <a:pt x="91" y="0"/>
                    </a:lnTo>
                    <a:lnTo>
                      <a:pt x="91" y="91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" name="Freeform 57"/>
              <p:cNvSpPr>
                <a:spLocks/>
              </p:cNvSpPr>
              <p:nvPr/>
            </p:nvSpPr>
            <p:spPr bwMode="auto">
              <a:xfrm rot="6491857">
                <a:off x="5761831" y="3398045"/>
                <a:ext cx="136525" cy="106362"/>
              </a:xfrm>
              <a:custGeom>
                <a:avLst/>
                <a:gdLst>
                  <a:gd name="T0" fmla="*/ 0 w 91"/>
                  <a:gd name="T1" fmla="*/ 0 h 91"/>
                  <a:gd name="T2" fmla="*/ 91 w 91"/>
                  <a:gd name="T3" fmla="*/ 0 h 91"/>
                  <a:gd name="T4" fmla="*/ 91 w 91"/>
                  <a:gd name="T5" fmla="*/ 91 h 91"/>
                  <a:gd name="T6" fmla="*/ 0 60000 65536"/>
                  <a:gd name="T7" fmla="*/ 0 60000 65536"/>
                  <a:gd name="T8" fmla="*/ 0 60000 65536"/>
                  <a:gd name="T9" fmla="*/ 0 w 91"/>
                  <a:gd name="T10" fmla="*/ 0 h 91"/>
                  <a:gd name="T11" fmla="*/ 91 w 91"/>
                  <a:gd name="T12" fmla="*/ 91 h 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" h="91">
                    <a:moveTo>
                      <a:pt x="0" y="0"/>
                    </a:moveTo>
                    <a:lnTo>
                      <a:pt x="91" y="0"/>
                    </a:lnTo>
                    <a:lnTo>
                      <a:pt x="91" y="91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" name="Freeform 52"/>
              <p:cNvSpPr>
                <a:spLocks/>
              </p:cNvSpPr>
              <p:nvPr/>
            </p:nvSpPr>
            <p:spPr bwMode="auto">
              <a:xfrm>
                <a:off x="5148263" y="3286125"/>
                <a:ext cx="3240087" cy="1296988"/>
              </a:xfrm>
              <a:custGeom>
                <a:avLst/>
                <a:gdLst>
                  <a:gd name="T0" fmla="*/ 0 w 2041"/>
                  <a:gd name="T1" fmla="*/ 681 h 817"/>
                  <a:gd name="T2" fmla="*/ 1678 w 2041"/>
                  <a:gd name="T3" fmla="*/ 0 h 817"/>
                  <a:gd name="T4" fmla="*/ 2041 w 2041"/>
                  <a:gd name="T5" fmla="*/ 817 h 817"/>
                  <a:gd name="T6" fmla="*/ 0 60000 65536"/>
                  <a:gd name="T7" fmla="*/ 0 60000 65536"/>
                  <a:gd name="T8" fmla="*/ 0 60000 65536"/>
                  <a:gd name="T9" fmla="*/ 0 w 2041"/>
                  <a:gd name="T10" fmla="*/ 0 h 817"/>
                  <a:gd name="T11" fmla="*/ 2041 w 2041"/>
                  <a:gd name="T12" fmla="*/ 817 h 8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41" h="817">
                    <a:moveTo>
                      <a:pt x="0" y="681"/>
                    </a:moveTo>
                    <a:lnTo>
                      <a:pt x="1678" y="0"/>
                    </a:lnTo>
                    <a:lnTo>
                      <a:pt x="2041" y="817"/>
                    </a:lnTo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Freeform 54"/>
              <p:cNvSpPr>
                <a:spLocks/>
              </p:cNvSpPr>
              <p:nvPr/>
            </p:nvSpPr>
            <p:spPr bwMode="auto">
              <a:xfrm>
                <a:off x="5003800" y="2854325"/>
                <a:ext cx="3529013" cy="1871663"/>
              </a:xfrm>
              <a:custGeom>
                <a:avLst/>
                <a:gdLst>
                  <a:gd name="T0" fmla="*/ 2223 w 2223"/>
                  <a:gd name="T1" fmla="*/ 1043 h 1179"/>
                  <a:gd name="T2" fmla="*/ 1089 w 2223"/>
                  <a:gd name="T3" fmla="*/ 0 h 1179"/>
                  <a:gd name="T4" fmla="*/ 0 w 2223"/>
                  <a:gd name="T5" fmla="*/ 1179 h 1179"/>
                  <a:gd name="T6" fmla="*/ 0 60000 65536"/>
                  <a:gd name="T7" fmla="*/ 0 60000 65536"/>
                  <a:gd name="T8" fmla="*/ 0 60000 65536"/>
                  <a:gd name="T9" fmla="*/ 0 w 2223"/>
                  <a:gd name="T10" fmla="*/ 0 h 1179"/>
                  <a:gd name="T11" fmla="*/ 2223 w 2223"/>
                  <a:gd name="T12" fmla="*/ 1179 h 1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23" h="1179">
                    <a:moveTo>
                      <a:pt x="2223" y="1043"/>
                    </a:moveTo>
                    <a:lnTo>
                      <a:pt x="1089" y="0"/>
                    </a:lnTo>
                    <a:lnTo>
                      <a:pt x="0" y="1179"/>
                    </a:ln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0" name="Group 33"/>
              <p:cNvGrpSpPr>
                <a:grpSpLocks/>
              </p:cNvGrpSpPr>
              <p:nvPr/>
            </p:nvGrpSpPr>
            <p:grpSpPr bwMode="auto">
              <a:xfrm>
                <a:off x="5507038" y="2852738"/>
                <a:ext cx="2665412" cy="2670175"/>
                <a:chOff x="657" y="391"/>
                <a:chExt cx="1679" cy="1679"/>
              </a:xfrm>
            </p:grpSpPr>
            <p:sp>
              <p:nvSpPr>
                <p:cNvPr id="55" name="Oval 34"/>
                <p:cNvSpPr>
                  <a:spLocks noChangeArrowheads="1"/>
                </p:cNvSpPr>
                <p:nvPr/>
              </p:nvSpPr>
              <p:spPr bwMode="auto">
                <a:xfrm>
                  <a:off x="657" y="391"/>
                  <a:ext cx="1679" cy="1679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6" name="Oval 35"/>
                <p:cNvSpPr>
                  <a:spLocks noChangeArrowheads="1"/>
                </p:cNvSpPr>
                <p:nvPr/>
              </p:nvSpPr>
              <p:spPr bwMode="auto">
                <a:xfrm>
                  <a:off x="1474" y="1228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1429" y="1256"/>
                  <a:ext cx="317" cy="3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ru-RU" sz="2200"/>
                    <a:t>О</a:t>
                  </a:r>
                </a:p>
              </p:txBody>
            </p:sp>
          </p:grpSp>
          <p:sp>
            <p:nvSpPr>
              <p:cNvPr id="51" name="Arc 44"/>
              <p:cNvSpPr>
                <a:spLocks/>
              </p:cNvSpPr>
              <p:nvPr/>
            </p:nvSpPr>
            <p:spPr bwMode="auto">
              <a:xfrm flipV="1">
                <a:off x="5507038" y="4168775"/>
                <a:ext cx="2665412" cy="1354138"/>
              </a:xfrm>
              <a:custGeom>
                <a:avLst/>
                <a:gdLst>
                  <a:gd name="T0" fmla="*/ 0 w 43180"/>
                  <a:gd name="T1" fmla="*/ 1309012 h 21600"/>
                  <a:gd name="T2" fmla="*/ 2665412 w 43180"/>
                  <a:gd name="T3" fmla="*/ 1313208 h 21600"/>
                  <a:gd name="T4" fmla="*/ 1332644 w 43180"/>
                  <a:gd name="T5" fmla="*/ 1352790 h 21600"/>
                  <a:gd name="T6" fmla="*/ 0 60000 65536"/>
                  <a:gd name="T7" fmla="*/ 0 60000 65536"/>
                  <a:gd name="T8" fmla="*/ 0 60000 65536"/>
                  <a:gd name="T9" fmla="*/ 0 w 43180"/>
                  <a:gd name="T10" fmla="*/ 0 h 21600"/>
                  <a:gd name="T11" fmla="*/ 43180 w 4318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80" h="21600" fill="none" extrusionOk="0">
                    <a:moveTo>
                      <a:pt x="0" y="20901"/>
                    </a:moveTo>
                    <a:cubicBezTo>
                      <a:pt x="377" y="9249"/>
                      <a:pt x="9931" y="-1"/>
                      <a:pt x="21589" y="0"/>
                    </a:cubicBezTo>
                    <a:cubicBezTo>
                      <a:pt x="33272" y="0"/>
                      <a:pt x="42837" y="9289"/>
                      <a:pt x="43179" y="20968"/>
                    </a:cubicBezTo>
                  </a:path>
                  <a:path w="43180" h="21600" stroke="0" extrusionOk="0">
                    <a:moveTo>
                      <a:pt x="0" y="20901"/>
                    </a:moveTo>
                    <a:cubicBezTo>
                      <a:pt x="377" y="9249"/>
                      <a:pt x="9931" y="-1"/>
                      <a:pt x="21589" y="0"/>
                    </a:cubicBezTo>
                    <a:cubicBezTo>
                      <a:pt x="33272" y="0"/>
                      <a:pt x="42837" y="9289"/>
                      <a:pt x="43179" y="20968"/>
                    </a:cubicBezTo>
                    <a:lnTo>
                      <a:pt x="21589" y="21600"/>
                    </a:lnTo>
                    <a:close/>
                  </a:path>
                </a:pathLst>
              </a:custGeom>
              <a:noFill/>
              <a:ln w="47625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" name="Line 49"/>
              <p:cNvSpPr>
                <a:spLocks noChangeShapeType="1"/>
              </p:cNvSpPr>
              <p:nvPr/>
            </p:nvSpPr>
            <p:spPr bwMode="auto">
              <a:xfrm flipH="1">
                <a:off x="5507038" y="4222750"/>
                <a:ext cx="2665412" cy="0"/>
              </a:xfrm>
              <a:prstGeom prst="line">
                <a:avLst/>
              </a:prstGeom>
              <a:noFill/>
              <a:ln w="254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Oval 48"/>
              <p:cNvSpPr>
                <a:spLocks noChangeArrowheads="1"/>
              </p:cNvSpPr>
              <p:nvPr/>
            </p:nvSpPr>
            <p:spPr bwMode="auto">
              <a:xfrm>
                <a:off x="8135938" y="4168775"/>
                <a:ext cx="73025" cy="714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" name="Oval 38"/>
              <p:cNvSpPr>
                <a:spLocks noChangeArrowheads="1"/>
              </p:cNvSpPr>
              <p:nvPr/>
            </p:nvSpPr>
            <p:spPr bwMode="auto">
              <a:xfrm>
                <a:off x="5470525" y="4179888"/>
                <a:ext cx="73025" cy="7143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58" name="TextBox 57"/>
          <p:cNvSpPr txBox="1"/>
          <p:nvPr/>
        </p:nvSpPr>
        <p:spPr>
          <a:xfrm>
            <a:off x="2305381" y="4509120"/>
            <a:ext cx="24018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Все вписанные углы</a:t>
            </a:r>
          </a:p>
          <a:p>
            <a:r>
              <a:rPr lang="ru-RU" dirty="0"/>
              <a:t>опирающиеся на одну</a:t>
            </a:r>
          </a:p>
          <a:p>
            <a:r>
              <a:rPr lang="ru-RU" dirty="0"/>
              <a:t>и ту же дугу равны.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174090" y="4492583"/>
            <a:ext cx="28287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Все вписанные углы,</a:t>
            </a:r>
          </a:p>
          <a:p>
            <a:r>
              <a:rPr lang="ru-RU" dirty="0"/>
              <a:t>опирающиеся на диаметр,</a:t>
            </a:r>
          </a:p>
          <a:p>
            <a:r>
              <a:rPr lang="ru-RU" dirty="0"/>
              <a:t> прямые.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016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Вписанная и описанная окружности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Вписанная окружность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Если все стороны многоугольника касаются окружности, то окружность называется </a:t>
            </a:r>
            <a:r>
              <a:rPr lang="ru-RU" b="1" dirty="0" smtClean="0">
                <a:solidFill>
                  <a:srgbClr val="FF0000"/>
                </a:solidFill>
              </a:rPr>
              <a:t>вписанной</a:t>
            </a:r>
            <a:r>
              <a:rPr lang="ru-RU" dirty="0" smtClean="0"/>
              <a:t>, а многоугольник </a:t>
            </a:r>
            <a:r>
              <a:rPr lang="ru-RU" b="1" dirty="0" smtClean="0">
                <a:solidFill>
                  <a:srgbClr val="FF0000"/>
                </a:solidFill>
              </a:rPr>
              <a:t>описанным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Описанная окружность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Если все вершины многоугольника лежат на окружности, то окружность называется </a:t>
            </a:r>
            <a:r>
              <a:rPr lang="ru-RU" b="1" dirty="0" smtClean="0">
                <a:solidFill>
                  <a:srgbClr val="FF0000"/>
                </a:solidFill>
              </a:rPr>
              <a:t>описанной</a:t>
            </a:r>
            <a:r>
              <a:rPr lang="ru-RU" dirty="0" smtClean="0"/>
              <a:t>, а многоугольник </a:t>
            </a:r>
            <a:r>
              <a:rPr lang="ru-RU" b="1" dirty="0" smtClean="0">
                <a:solidFill>
                  <a:srgbClr val="FF0000"/>
                </a:solidFill>
              </a:rPr>
              <a:t>вписанным</a:t>
            </a:r>
            <a:r>
              <a:rPr lang="ru-RU" dirty="0" smtClean="0"/>
              <a:t>.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2279577" y="4941168"/>
            <a:ext cx="2157983" cy="1453088"/>
            <a:chOff x="222236" y="2437825"/>
            <a:chExt cx="2157983" cy="1453088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600893" y="2437825"/>
              <a:ext cx="1779326" cy="1453088"/>
              <a:chOff x="895167" y="3052361"/>
              <a:chExt cx="1779326" cy="1453088"/>
            </a:xfrm>
          </p:grpSpPr>
          <p:grpSp>
            <p:nvGrpSpPr>
              <p:cNvPr id="14" name="Группа 13"/>
              <p:cNvGrpSpPr/>
              <p:nvPr/>
            </p:nvGrpSpPr>
            <p:grpSpPr>
              <a:xfrm rot="16647153">
                <a:off x="1058286" y="2889242"/>
                <a:ext cx="1453088" cy="1779326"/>
                <a:chOff x="3551786" y="1700808"/>
                <a:chExt cx="1740294" cy="891099"/>
              </a:xfrm>
            </p:grpSpPr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>
                  <a:off x="3563888" y="1700808"/>
                  <a:ext cx="0" cy="89109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>
                  <a:off x="3563888" y="1700808"/>
                  <a:ext cx="1325773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единительная линия 17"/>
                <p:cNvCxnSpPr/>
                <p:nvPr/>
              </p:nvCxnSpPr>
              <p:spPr>
                <a:xfrm>
                  <a:off x="4880378" y="1700808"/>
                  <a:ext cx="411702" cy="46805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Прямая соединительная линия 18"/>
                <p:cNvCxnSpPr/>
                <p:nvPr/>
              </p:nvCxnSpPr>
              <p:spPr>
                <a:xfrm flipV="1">
                  <a:off x="3551786" y="2168860"/>
                  <a:ext cx="1740294" cy="42304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Овал 14"/>
              <p:cNvSpPr/>
              <p:nvPr/>
            </p:nvSpPr>
            <p:spPr>
              <a:xfrm>
                <a:off x="910476" y="3186468"/>
                <a:ext cx="1258732" cy="1260181"/>
              </a:xfrm>
              <a:prstGeom prst="ellipse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Прямоугольник 8"/>
                <p:cNvSpPr/>
                <p:nvPr/>
              </p:nvSpPr>
              <p:spPr>
                <a:xfrm>
                  <a:off x="222236" y="3040314"/>
                  <a:ext cx="28886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i="1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9" name="Прямоугольник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236" y="3040314"/>
                  <a:ext cx="288861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Прямоугольник 9"/>
                <p:cNvSpPr/>
                <p:nvPr/>
              </p:nvSpPr>
              <p:spPr>
                <a:xfrm>
                  <a:off x="2012197" y="3017356"/>
                  <a:ext cx="28886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i="1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0" name="Прямоугольник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2197" y="3017356"/>
                  <a:ext cx="288862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/>
            <p:cNvSpPr txBox="1"/>
            <p:nvPr/>
          </p:nvSpPr>
          <p:spPr>
            <a:xfrm>
              <a:off x="808415" y="3059307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392145" y="4869161"/>
            <a:ext cx="1638343" cy="1643639"/>
            <a:chOff x="5772339" y="3108744"/>
            <a:chExt cx="1839870" cy="1843191"/>
          </a:xfrm>
        </p:grpSpPr>
        <p:sp>
          <p:nvSpPr>
            <p:cNvPr id="21" name="Овал 20"/>
            <p:cNvSpPr/>
            <p:nvPr/>
          </p:nvSpPr>
          <p:spPr>
            <a:xfrm>
              <a:off x="5772339" y="3181501"/>
              <a:ext cx="1839870" cy="1770434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2" name="Группа 21"/>
            <p:cNvGrpSpPr/>
            <p:nvPr/>
          </p:nvGrpSpPr>
          <p:grpSpPr>
            <a:xfrm rot="17029624">
              <a:off x="5976344" y="3127569"/>
              <a:ext cx="1550361" cy="1512711"/>
              <a:chOff x="3466080" y="1700808"/>
              <a:chExt cx="1984320" cy="891099"/>
            </a:xfrm>
          </p:grpSpPr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3563888" y="1700808"/>
                <a:ext cx="0" cy="891099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3563888" y="1700808"/>
                <a:ext cx="1325773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4880378" y="1700808"/>
                <a:ext cx="411702" cy="468052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rot="4570376" flipH="1" flipV="1">
                <a:off x="4348558" y="1384111"/>
                <a:ext cx="219363" cy="198432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7354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217F-91D2-4A3E-865A-B29AEEB9FF10}" type="datetime1">
              <a:rPr lang="ru-RU" smtClean="0"/>
              <a:t>25.09.2023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Марченко И.Л.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34351" y="102840"/>
            <a:ext cx="10515600" cy="1325563"/>
          </a:xfrm>
        </p:spPr>
        <p:txBody>
          <a:bodyPr/>
          <a:lstStyle/>
          <a:p>
            <a:r>
              <a:rPr lang="ru-RU" dirty="0" smtClean="0"/>
              <a:t>Площадь прямоугольника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88148" y="1013952"/>
            <a:ext cx="9629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Около любого </a:t>
            </a:r>
            <a:r>
              <a:rPr lang="ru-RU" sz="2400" dirty="0" smtClean="0"/>
              <a:t>прямоугольника</a:t>
            </a:r>
            <a:r>
              <a:rPr lang="en-US" sz="2400" dirty="0" smtClean="0"/>
              <a:t>  </a:t>
            </a:r>
            <a:r>
              <a:rPr lang="ru-RU" sz="2400" dirty="0" smtClean="0"/>
              <a:t>можно </a:t>
            </a:r>
            <a:r>
              <a:rPr lang="ru-RU" sz="2400" dirty="0"/>
              <a:t>описать окружность.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2207568" y="1556792"/>
            <a:ext cx="2052954" cy="1944216"/>
            <a:chOff x="734891" y="1340768"/>
            <a:chExt cx="2052954" cy="1944216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734891" y="1340768"/>
              <a:ext cx="2052954" cy="1944216"/>
              <a:chOff x="790855" y="1412776"/>
              <a:chExt cx="2052954" cy="1944216"/>
            </a:xfrm>
          </p:grpSpPr>
          <p:sp>
            <p:nvSpPr>
              <p:cNvPr id="8" name="Овал 7"/>
              <p:cNvSpPr/>
              <p:nvPr/>
            </p:nvSpPr>
            <p:spPr>
              <a:xfrm>
                <a:off x="790855" y="1412776"/>
                <a:ext cx="2052954" cy="194421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960583" y="1885536"/>
                <a:ext cx="1737326" cy="950028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10" name="Прямая соединительная линия 9"/>
              <p:cNvCxnSpPr/>
              <p:nvPr/>
            </p:nvCxnSpPr>
            <p:spPr>
              <a:xfrm flipV="1">
                <a:off x="960583" y="1885536"/>
                <a:ext cx="1690052" cy="95002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Прямая соединительная линия 16"/>
            <p:cNvCxnSpPr/>
            <p:nvPr/>
          </p:nvCxnSpPr>
          <p:spPr>
            <a:xfrm>
              <a:off x="904619" y="1813528"/>
              <a:ext cx="845026" cy="475014"/>
            </a:xfrm>
            <a:prstGeom prst="line">
              <a:avLst/>
            </a:prstGeom>
            <a:ln w="3810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3057854" y="2868324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a</a:t>
            </a:r>
            <a:endParaRPr lang="ru-RU" sz="24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4045466" y="234423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  <a:endParaRPr lang="ru-RU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3245959" y="2318834"/>
            <a:ext cx="316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d</a:t>
            </a:r>
            <a:endParaRPr lang="ru-RU" sz="20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2895790" y="201957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436346" y="1958833"/>
                <a:ext cx="1335430" cy="1024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𝑅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346" y="1958833"/>
                <a:ext cx="1335430" cy="10241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566195" y="2074826"/>
                <a:ext cx="2709268" cy="702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𝑑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195" y="2074826"/>
                <a:ext cx="2709268" cy="7023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/>
          <p:cNvSpPr/>
          <p:nvPr/>
        </p:nvSpPr>
        <p:spPr>
          <a:xfrm>
            <a:off x="2880158" y="3762450"/>
            <a:ext cx="1668170" cy="115212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724726" y="3388930"/>
            <a:ext cx="3161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/>
              <a:t>a</a:t>
            </a:r>
            <a:endParaRPr lang="ru-RU" sz="2000" i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549734" y="4180438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b</a:t>
            </a:r>
            <a:endParaRPr lang="ru-RU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2453496" y="5050688"/>
            <a:ext cx="2825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ru-RU" sz="3200" dirty="0"/>
              <a:t>Через стороны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882184" y="5654780"/>
                <a:ext cx="1497333" cy="58477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𝑆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latin typeface="Cambria Math"/>
                        </a:rPr>
                        <m:t>𝑎𝑏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184" y="5654780"/>
                <a:ext cx="149733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Группа 45"/>
          <p:cNvGrpSpPr/>
          <p:nvPr/>
        </p:nvGrpSpPr>
        <p:grpSpPr>
          <a:xfrm>
            <a:off x="6874859" y="3603213"/>
            <a:ext cx="1685116" cy="1161364"/>
            <a:chOff x="5048716" y="3789040"/>
            <a:chExt cx="1685116" cy="1161364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5048716" y="3798276"/>
              <a:ext cx="1668170" cy="1152128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5065662" y="3789040"/>
              <a:ext cx="1668170" cy="115212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5048716" y="3789040"/>
              <a:ext cx="1619939" cy="11321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Прямоугольник 37"/>
            <p:cNvSpPr/>
            <p:nvPr/>
          </p:nvSpPr>
          <p:spPr>
            <a:xfrm>
              <a:off x="5945928" y="3846232"/>
              <a:ext cx="3032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/>
                <a:t>d</a:t>
              </a:r>
              <a:endParaRPr lang="ru-RU" i="1" dirty="0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5899747" y="4437112"/>
              <a:ext cx="3032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/>
                <a:t>d</a:t>
              </a:r>
              <a:endParaRPr lang="ru-RU" i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089003" y="4140022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>
                  <a:latin typeface="Corbel"/>
                </a:rPr>
                <a:t>γ</a:t>
              </a:r>
              <a:endParaRPr lang="ru-RU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109855" y="4935234"/>
            <a:ext cx="5308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Через диагональ и </a:t>
            </a:r>
            <a:r>
              <a:rPr lang="ru-RU" sz="2400" dirty="0" smtClean="0"/>
              <a:t>угол</a:t>
            </a:r>
            <a:r>
              <a:rPr lang="en-US" sz="2400" dirty="0" smtClean="0"/>
              <a:t>  </a:t>
            </a:r>
            <a:r>
              <a:rPr lang="ru-RU" sz="2400" dirty="0" smtClean="0"/>
              <a:t>между </a:t>
            </a:r>
            <a:r>
              <a:rPr lang="ru-RU" sz="2400" dirty="0"/>
              <a:t>диагоналями.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756423" y="5698173"/>
                <a:ext cx="2361929" cy="107728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𝑆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func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423" y="5698173"/>
                <a:ext cx="2361929" cy="10772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942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Вписанная, описанная окружности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В любой треугольник можно вписать окружность.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Центр вписанной окружности – точка пересечения биссектрис.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Около любого треугольника можно описать окружность.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Центр описанной окружности – точка пересечения серединных перпендикуляров.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7747"/>
          <a:stretch/>
        </p:blipFill>
        <p:spPr>
          <a:xfrm>
            <a:off x="4502727" y="4365248"/>
            <a:ext cx="3958136" cy="181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7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28559" y="266440"/>
            <a:ext cx="5156200" cy="825699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45127" y="1347538"/>
            <a:ext cx="5156200" cy="4840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Сторона квадрата равна 22. Найдите радиус окружности, вписанной в этот квадрат.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268453" y="266440"/>
            <a:ext cx="5181601" cy="825698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172200" y="1347538"/>
            <a:ext cx="5181601" cy="4840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Сторона квадрата равна 24. Найдите радиус окружности, вписанной в этот квадрат.</a:t>
            </a:r>
          </a:p>
        </p:txBody>
      </p:sp>
      <p:pic>
        <p:nvPicPr>
          <p:cNvPr id="7170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394" y="3170936"/>
            <a:ext cx="2449732" cy="244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3504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28559" y="266440"/>
            <a:ext cx="5156200" cy="825699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45127" y="1347538"/>
            <a:ext cx="5156200" cy="4840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Радиус окружности, вписанной в трапецию, равен 18. Найдите высоту этой трапеции.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268453" y="266440"/>
            <a:ext cx="5181601" cy="825698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172200" y="1347538"/>
            <a:ext cx="5181601" cy="4840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Радиус окружности, вписанной в трапецию, равен 34. Найдите высоту этой трапеции.</a:t>
            </a:r>
          </a:p>
        </p:txBody>
      </p:sp>
      <p:pic>
        <p:nvPicPr>
          <p:cNvPr id="8194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115" y="3465095"/>
            <a:ext cx="3667287" cy="231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6350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28559" y="266440"/>
            <a:ext cx="5156200" cy="825699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45127" y="1347538"/>
            <a:ext cx="5156200" cy="4840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Радиус окружности, вписанной в прямоугольную трапецию, равен 42. Найдите высоту этой трапеции.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268453" y="266440"/>
            <a:ext cx="5181601" cy="825698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172200" y="1347538"/>
            <a:ext cx="5181601" cy="4840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Радиус окружности, вписанной в прямоугольную трапецию, равен 36. Найдите высоту этой трапеции.</a:t>
            </a:r>
          </a:p>
        </p:txBody>
      </p:sp>
      <p:pic>
        <p:nvPicPr>
          <p:cNvPr id="10242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292" y="3404328"/>
            <a:ext cx="3135866" cy="267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7898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28559" y="266440"/>
            <a:ext cx="5156200" cy="825699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45127" y="1347538"/>
            <a:ext cx="5156200" cy="4840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Угол A четырёхугольника ABCD, вписанного </a:t>
            </a:r>
            <a:r>
              <a:rPr lang="ru-RU" sz="3000" dirty="0" smtClean="0"/>
              <a:t>в </a:t>
            </a:r>
            <a:r>
              <a:rPr lang="ru-RU" sz="3000" dirty="0"/>
              <a:t>окружность, равен 48°. Найдите угол C этого четырёхугольника. Ответ дайте в градусах.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268453" y="266440"/>
            <a:ext cx="5181601" cy="825698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172200" y="1347538"/>
            <a:ext cx="5181601" cy="4840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Угол A четырёхугольника ABCD, вписанного </a:t>
            </a:r>
            <a:r>
              <a:rPr lang="ru-RU" sz="3000" dirty="0" smtClean="0"/>
              <a:t>в </a:t>
            </a:r>
            <a:r>
              <a:rPr lang="ru-RU" sz="3000" dirty="0"/>
              <a:t>окружность, равен 71°. Найдите угол C этого четырёхугольника. Ответ дайте в градусах.</a:t>
            </a:r>
          </a:p>
        </p:txBody>
      </p:sp>
      <p:pic>
        <p:nvPicPr>
          <p:cNvPr id="11266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927" y="3657600"/>
            <a:ext cx="3130240" cy="275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68043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28559" y="266440"/>
            <a:ext cx="5156200" cy="825699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45127" y="1347538"/>
            <a:ext cx="5156200" cy="4840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Угол A трапеции ABCD с основаниями AD и BC, вписанной в окружность, равен 69°. Найдите угол C этой трапеции. Ответ дайте в градусах.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268453" y="266440"/>
            <a:ext cx="5181601" cy="825698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172200" y="1347538"/>
            <a:ext cx="5181601" cy="4840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Угол A трапеции ABCD с основаниями AD и BC, вписанной в окружность, равен 55°. Найдите угол C этой трапеции. Ответ дайте в градусах.</a:t>
            </a:r>
          </a:p>
        </p:txBody>
      </p:sp>
      <p:pic>
        <p:nvPicPr>
          <p:cNvPr id="12290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550" y="4099300"/>
            <a:ext cx="2534759" cy="234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35218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28559" y="266440"/>
            <a:ext cx="5156200" cy="825699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52400" y="1347538"/>
            <a:ext cx="5848927" cy="4840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Угол A трапеции ABCD с основаниями AD и BC, вписанной в окружность, равен 46°. Найдите угол B этой трапеции. Ответ дайте в градусах.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268453" y="266440"/>
            <a:ext cx="5181601" cy="825698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001327" y="1347538"/>
            <a:ext cx="5775037" cy="4840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Угол A трапеции ABCD с основаниями AD и BC, вписанной в окружность, равен 68°. Найдите угол B этой трапеции. Ответ дайте в градусах.</a:t>
            </a:r>
          </a:p>
        </p:txBody>
      </p:sp>
      <p:pic>
        <p:nvPicPr>
          <p:cNvPr id="13314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228" y="3754582"/>
            <a:ext cx="2907501" cy="26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13975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28559" y="266440"/>
            <a:ext cx="5156200" cy="825699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45127" y="1347538"/>
            <a:ext cx="5156200" cy="4840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Четырёхугольник ABCD описан около окружности, AB=5, BC=9, CD=16. Найдите AD.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268453" y="266440"/>
            <a:ext cx="5181601" cy="825698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172200" y="1347538"/>
            <a:ext cx="5181601" cy="4840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Четырёхугольник ABCD описан около окружности, AB=6, BC=8, CD=11. Найдите AD.</a:t>
            </a:r>
          </a:p>
        </p:txBody>
      </p:sp>
      <p:pic>
        <p:nvPicPr>
          <p:cNvPr id="17410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547" y="3180103"/>
            <a:ext cx="2989110" cy="257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12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98818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28559" y="266440"/>
            <a:ext cx="5156200" cy="825699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75854" y="1347538"/>
            <a:ext cx="5156200" cy="4840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В угол C величиной 79° вписана окружность, которая касается сторон угла в точках A и B, точка O — центр окружности. Найдите угол AOB. Ответ дайте в градусах.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268453" y="266440"/>
            <a:ext cx="5181601" cy="825698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172200" y="1347538"/>
            <a:ext cx="5181601" cy="4840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В угол C величиной 107° вписана окружность, которая касается сторон угла в точках A и B, точка O — центр окружности. Найдите угол AOB. Ответ дайте в градусах.</a:t>
            </a:r>
          </a:p>
        </p:txBody>
      </p:sp>
      <p:pic>
        <p:nvPicPr>
          <p:cNvPr id="31746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674" y="3854348"/>
            <a:ext cx="3033143" cy="288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17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52146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845127" y="337959"/>
            <a:ext cx="5156200" cy="825699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45127" y="1316059"/>
            <a:ext cx="5156200" cy="3680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В окружности с центром в точке O отрезки AC и BD — диаметры. Угол AOD равен 148°. Найдите угол ACB. Ответ дайте в градусах.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172200" y="337960"/>
            <a:ext cx="5181601" cy="825698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172200" y="1316059"/>
            <a:ext cx="5181601" cy="3680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В окружности с центром в точке O отрезки AC и BD — диаметры. Угол AOD равен 88°. Найдите угол ACB. Ответ дайте в градусах.</a:t>
            </a:r>
          </a:p>
        </p:txBody>
      </p:sp>
      <p:pic>
        <p:nvPicPr>
          <p:cNvPr id="38915" name="Picture 3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583" y="3362906"/>
            <a:ext cx="3491344" cy="316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46073" y="261141"/>
            <a:ext cx="8386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24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97365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2" id="{70CAB69A-60AC-4118-970C-5877F922E945}" vid="{FD5FF70C-CBE5-4E52-8F3F-280A39557FA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501</TotalTime>
  <Words>4508</Words>
  <Application>Microsoft Office PowerPoint</Application>
  <PresentationFormat>Произвольный</PresentationFormat>
  <Paragraphs>814</Paragraphs>
  <Slides>101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101</vt:i4>
      </vt:variant>
    </vt:vector>
  </HeadingPairs>
  <TitlesOfParts>
    <vt:vector size="104" baseType="lpstr">
      <vt:lpstr>Тема2</vt:lpstr>
      <vt:lpstr>Тема Office</vt:lpstr>
      <vt:lpstr>Формула</vt:lpstr>
      <vt:lpstr>Весь курс геометрии  8 класса в ОГЭ</vt:lpstr>
      <vt:lpstr>Четырехугольники </vt:lpstr>
      <vt:lpstr>Виды четырехугольников</vt:lpstr>
      <vt:lpstr>Свойства и признаки параллелограмма</vt:lpstr>
      <vt:lpstr>Площадь параллелограмма</vt:lpstr>
      <vt:lpstr>Свойства и признаки ромба</vt:lpstr>
      <vt:lpstr>Площадь ромба</vt:lpstr>
      <vt:lpstr>Свойства и признаки прямоугольника</vt:lpstr>
      <vt:lpstr>Площадь прямоугольника</vt:lpstr>
      <vt:lpstr>Свойства и признаки квадрата</vt:lpstr>
      <vt:lpstr>Площадь квадрата</vt:lpstr>
      <vt:lpstr>Трапеция. Свойства трапеции.</vt:lpstr>
      <vt:lpstr>Свойства трапеции</vt:lpstr>
      <vt:lpstr>Площадь трапеции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Площадь.  Теорема Пифагора.</vt:lpstr>
      <vt:lpstr>Теорема Пифагора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</vt:lpstr>
      <vt:lpstr>Презентация PowerPoint</vt:lpstr>
      <vt:lpstr> </vt:lpstr>
      <vt:lpstr> </vt:lpstr>
      <vt:lpstr> </vt:lpstr>
      <vt:lpstr>Презентация PowerPoint</vt:lpstr>
      <vt:lpstr> </vt:lpstr>
      <vt:lpstr>Презентация PowerPoint</vt:lpstr>
      <vt:lpstr> </vt:lpstr>
      <vt:lpstr> </vt:lpstr>
      <vt:lpstr>Презентация PowerPoint</vt:lpstr>
      <vt:lpstr> 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Подобные треугольники. Применение подобия к доказательству и решению задач. </vt:lpstr>
      <vt:lpstr>Признаки подобия треугольников</vt:lpstr>
      <vt:lpstr>Презентация PowerPoint</vt:lpstr>
      <vt:lpstr>Презентация PowerPoint</vt:lpstr>
      <vt:lpstr>Презентация PowerPoint</vt:lpstr>
      <vt:lpstr>Пропорциональные отрезки в прямоугольном треугольнике</vt:lpstr>
      <vt:lpstr>Презентация PowerPoint</vt:lpstr>
      <vt:lpstr>Презентация PowerPoint</vt:lpstr>
      <vt:lpstr>Презентация PowerPoint</vt:lpstr>
      <vt:lpstr>Соотношения между сторонами и углами прямоугольного треугольника.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Окружность</vt:lpstr>
      <vt:lpstr>Окружность.  Касательная к окружности.</vt:lpstr>
      <vt:lpstr>Основные сведения</vt:lpstr>
      <vt:lpstr>Основные сведения</vt:lpstr>
      <vt:lpstr>Градусная мера окружности и дуги окружности</vt:lpstr>
      <vt:lpstr>Центральные и вписанные углы.</vt:lpstr>
      <vt:lpstr>Свойства вписанных углов</vt:lpstr>
      <vt:lpstr>Вписанная и описанная окружности</vt:lpstr>
      <vt:lpstr>Вписанная, описанная окружности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четырехугольников</dc:title>
  <dc:creator>Админ</dc:creator>
  <cp:lastModifiedBy>Надежда Пронская</cp:lastModifiedBy>
  <cp:revision>48</cp:revision>
  <dcterms:created xsi:type="dcterms:W3CDTF">2019-05-01T12:08:02Z</dcterms:created>
  <dcterms:modified xsi:type="dcterms:W3CDTF">2023-09-25T09:13:29Z</dcterms:modified>
</cp:coreProperties>
</file>