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5" r:id="rId3"/>
    <p:sldId id="276" r:id="rId4"/>
    <p:sldId id="285" r:id="rId5"/>
    <p:sldId id="283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79" r:id="rId16"/>
    <p:sldId id="270" r:id="rId17"/>
    <p:sldId id="280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2D59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224-2FFE-48A6-BBCA-16804EA71256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1D2EF-0B3F-4F9E-B47B-94DD2172E5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224-2FFE-48A6-BBCA-16804EA71256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D2EF-0B3F-4F9E-B47B-94DD2172E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224-2FFE-48A6-BBCA-16804EA71256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D2EF-0B3F-4F9E-B47B-94DD2172E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DE2224-2FFE-48A6-BBCA-16804EA71256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661D2EF-0B3F-4F9E-B47B-94DD2172E5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224-2FFE-48A6-BBCA-16804EA71256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D2EF-0B3F-4F9E-B47B-94DD2172E5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224-2FFE-48A6-BBCA-16804EA71256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D2EF-0B3F-4F9E-B47B-94DD2172E5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D2EF-0B3F-4F9E-B47B-94DD2172E5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224-2FFE-48A6-BBCA-16804EA71256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224-2FFE-48A6-BBCA-16804EA71256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D2EF-0B3F-4F9E-B47B-94DD2172E5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224-2FFE-48A6-BBCA-16804EA71256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D2EF-0B3F-4F9E-B47B-94DD2172E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DE2224-2FFE-48A6-BBCA-16804EA71256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61D2EF-0B3F-4F9E-B47B-94DD2172E5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224-2FFE-48A6-BBCA-16804EA71256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1D2EF-0B3F-4F9E-B47B-94DD2172E5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DE2224-2FFE-48A6-BBCA-16804EA71256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661D2EF-0B3F-4F9E-B47B-94DD2172E5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raeved.info/index.php?id=1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lpolimetall.ru/about-company/history.php" TargetMode="External"/><Relationship Id="rId5" Type="http://schemas.openxmlformats.org/officeDocument/2006/relationships/hyperlink" Target="https://ru.wikipedia.org/wiki/&#1051;&#1080;&#1076;&#1086;&#1074;&#1082;&#1072;_(&#1088;&#1077;&#1082;&#1072;)" TargetMode="External"/><Relationship Id="rId4" Type="http://schemas.openxmlformats.org/officeDocument/2006/relationships/hyperlink" Target="http://kraeved.info/index.php?id=8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Temp\Rar$DIa0.156\0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714752"/>
            <a:ext cx="4071966" cy="134236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3F2D59"/>
                </a:solidFill>
              </a:rPr>
              <a:t>Классный </a:t>
            </a:r>
            <a:r>
              <a:rPr lang="ru-RU" b="1" i="1" dirty="0" smtClean="0">
                <a:solidFill>
                  <a:srgbClr val="3F2D59"/>
                </a:solidFill>
              </a:rPr>
              <a:t>час</a:t>
            </a:r>
            <a:endParaRPr lang="ru-RU" b="1" i="1" dirty="0">
              <a:solidFill>
                <a:srgbClr val="3F2D5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429684" cy="228601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800000"/>
                </a:solidFill>
                <a:effectLst/>
              </a:rPr>
              <a:t>        История </a:t>
            </a:r>
            <a:r>
              <a:rPr lang="ru-RU" b="1" dirty="0" smtClean="0">
                <a:solidFill>
                  <a:srgbClr val="800000"/>
                </a:solidFill>
                <a:effectLst/>
              </a:rPr>
              <a:t>              </a:t>
            </a:r>
            <a:br>
              <a:rPr lang="ru-RU" b="1" dirty="0" smtClean="0">
                <a:solidFill>
                  <a:srgbClr val="800000"/>
                </a:solidFill>
                <a:effectLst/>
              </a:rPr>
            </a:br>
            <a:r>
              <a:rPr lang="ru-RU" b="1" dirty="0" smtClean="0">
                <a:solidFill>
                  <a:srgbClr val="800000"/>
                </a:solidFill>
                <a:effectLst/>
              </a:rPr>
              <a:t>        образования    </a:t>
            </a:r>
            <a:br>
              <a:rPr lang="ru-RU" b="1" dirty="0" smtClean="0">
                <a:solidFill>
                  <a:srgbClr val="800000"/>
                </a:solidFill>
                <a:effectLst/>
              </a:rPr>
            </a:br>
            <a:r>
              <a:rPr lang="ru-RU" b="1" dirty="0" smtClean="0">
                <a:solidFill>
                  <a:srgbClr val="800000"/>
                </a:solidFill>
                <a:effectLst/>
              </a:rPr>
              <a:t>      Дальнегорска</a:t>
            </a:r>
            <a:endParaRPr lang="ru-RU" b="1" dirty="0">
              <a:solidFill>
                <a:srgbClr val="8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29642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Образование Дальнегорска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59936" cy="550072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Ю.И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Бриннер </a:t>
            </a:r>
            <a:r>
              <a:rPr lang="ru-RU" b="1" dirty="0" smtClean="0">
                <a:solidFill>
                  <a:srgbClr val="002060"/>
                </a:solidFill>
              </a:rPr>
              <a:t>за </a:t>
            </a:r>
            <a:r>
              <a:rPr lang="ru-RU" b="1" dirty="0">
                <a:solidFill>
                  <a:srgbClr val="002060"/>
                </a:solidFill>
              </a:rPr>
              <a:t>два мешка муки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выведал у </a:t>
            </a:r>
            <a:r>
              <a:rPr lang="ru-RU" dirty="0">
                <a:solidFill>
                  <a:srgbClr val="002060"/>
                </a:solidFill>
              </a:rPr>
              <a:t>китайца более достоверные сведения об этом месторождении и снарядил экспедицию. К ней готовились очень тщательно, её возглавил геолог От Масленников Сергей Васильевич. </a:t>
            </a:r>
            <a:r>
              <a:rPr lang="ru-RU" dirty="0" smtClean="0">
                <a:solidFill>
                  <a:srgbClr val="002060"/>
                </a:solidFill>
              </a:rPr>
              <a:t>Он к тому времени уже нашел Партизанские месторождения, железные руды в </a:t>
            </a:r>
            <a:r>
              <a:rPr lang="ru-RU" dirty="0" err="1" smtClean="0">
                <a:solidFill>
                  <a:srgbClr val="002060"/>
                </a:solidFill>
              </a:rPr>
              <a:t>Ольгинском</a:t>
            </a:r>
            <a:r>
              <a:rPr lang="ru-RU" dirty="0" smtClean="0">
                <a:solidFill>
                  <a:srgbClr val="002060"/>
                </a:solidFill>
              </a:rPr>
              <a:t> районе. Наша территория относилась к </a:t>
            </a:r>
            <a:r>
              <a:rPr lang="ru-RU" dirty="0" err="1" smtClean="0">
                <a:solidFill>
                  <a:srgbClr val="002060"/>
                </a:solidFill>
              </a:rPr>
              <a:t>Ольгинскому</a:t>
            </a:r>
            <a:r>
              <a:rPr lang="ru-RU" dirty="0" smtClean="0">
                <a:solidFill>
                  <a:srgbClr val="002060"/>
                </a:solidFill>
              </a:rPr>
              <a:t> уезду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3074" name="Picture 2" descr="G:\250px-Jules_Bry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71546"/>
            <a:ext cx="352099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бохай\458228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809607"/>
            <a:ext cx="3789776" cy="505303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000108"/>
            <a:ext cx="4143404" cy="488157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 1897 году </a:t>
            </a:r>
            <a:r>
              <a:rPr lang="ru-RU" dirty="0" smtClean="0">
                <a:solidFill>
                  <a:srgbClr val="002060"/>
                </a:solidFill>
              </a:rPr>
              <a:t>было найдено месторождение– </a:t>
            </a:r>
            <a:r>
              <a:rPr lang="ru-RU" dirty="0">
                <a:solidFill>
                  <a:srgbClr val="002060"/>
                </a:solidFill>
              </a:rPr>
              <a:t>это считается годом рождения нашего Дальнегорска. В сентябре месяце потому что в сентябре экспедиция достигла рудные </a:t>
            </a:r>
            <a:r>
              <a:rPr lang="ru-RU" dirty="0" smtClean="0">
                <a:solidFill>
                  <a:srgbClr val="002060"/>
                </a:solidFill>
              </a:rPr>
              <a:t>выходы</a:t>
            </a:r>
            <a:r>
              <a:rPr lang="ru-RU" dirty="0">
                <a:solidFill>
                  <a:srgbClr val="002060"/>
                </a:solidFill>
              </a:rPr>
              <a:t>, но добыча началась с 1902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42" name="Picture 2" descr="D:\бохай\11316_html_33e1e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14348" y="1214422"/>
            <a:ext cx="4705199" cy="378621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0694" y="1285860"/>
            <a:ext cx="3106688" cy="428133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Были отведены площади которые Бриннер назвал в честь своих детей: </a:t>
            </a:r>
            <a:r>
              <a:rPr lang="ru-RU" dirty="0" err="1">
                <a:solidFill>
                  <a:srgbClr val="002060"/>
                </a:solidFill>
              </a:rPr>
              <a:t>Натальинский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Леонидовский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Борисовский</a:t>
            </a:r>
            <a:r>
              <a:rPr lang="ru-RU" dirty="0">
                <a:solidFill>
                  <a:srgbClr val="002060"/>
                </a:solidFill>
              </a:rPr>
              <a:t> и </a:t>
            </a:r>
            <a:r>
              <a:rPr lang="ru-RU" dirty="0" err="1">
                <a:solidFill>
                  <a:srgbClr val="002060"/>
                </a:solidFill>
              </a:rPr>
              <a:t>Феликопский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бохай\328565_64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9097" y="1428736"/>
            <a:ext cx="4286280" cy="321471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524000"/>
            <a:ext cx="3850384" cy="45720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Началось активное строительство жилья. Для спуска руды сверху вниз был построена в 1907 году спуск, в 1911 году была построена железная </a:t>
            </a:r>
            <a:r>
              <a:rPr lang="ru-RU" dirty="0" smtClean="0">
                <a:solidFill>
                  <a:srgbClr val="002060"/>
                </a:solidFill>
              </a:rPr>
              <a:t>дорога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2290" name="Picture 2" descr="D:\бохай\puer_tea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1472" y="1428735"/>
            <a:ext cx="4344991" cy="315807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59936" cy="53816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До </a:t>
            </a:r>
            <a:r>
              <a:rPr lang="ru-RU" dirty="0">
                <a:solidFill>
                  <a:srgbClr val="002060"/>
                </a:solidFill>
              </a:rPr>
              <a:t>1911 года руду носили на плечах на Пристань либо на повозках с лошадьми. Китайцев которые носили руду на плечах называли «</a:t>
            </a:r>
            <a:r>
              <a:rPr lang="ru-RU" dirty="0" err="1">
                <a:solidFill>
                  <a:srgbClr val="002060"/>
                </a:solidFill>
              </a:rPr>
              <a:t>ходями</a:t>
            </a:r>
            <a:r>
              <a:rPr lang="ru-RU" dirty="0">
                <a:solidFill>
                  <a:srgbClr val="002060"/>
                </a:solidFill>
              </a:rPr>
              <a:t>», они грузили килограмм 20-25 и чуть не бегом бежали до Пристани (это 38 км.). Рабочие в основном были китайцы, </a:t>
            </a:r>
            <a:r>
              <a:rPr lang="ru-RU" dirty="0" smtClean="0">
                <a:solidFill>
                  <a:srgbClr val="002060"/>
                </a:solidFill>
              </a:rPr>
              <a:t>у </a:t>
            </a:r>
            <a:r>
              <a:rPr lang="ru-RU" dirty="0">
                <a:solidFill>
                  <a:srgbClr val="002060"/>
                </a:solidFill>
              </a:rPr>
              <a:t>Бриннера </a:t>
            </a:r>
            <a:r>
              <a:rPr lang="ru-RU" dirty="0" smtClean="0">
                <a:solidFill>
                  <a:srgbClr val="002060"/>
                </a:solidFill>
              </a:rPr>
              <a:t>было около </a:t>
            </a:r>
            <a:r>
              <a:rPr lang="ru-RU" dirty="0">
                <a:solidFill>
                  <a:srgbClr val="002060"/>
                </a:solidFill>
              </a:rPr>
              <a:t>3000 </a:t>
            </a:r>
            <a:r>
              <a:rPr lang="ru-RU" dirty="0" smtClean="0">
                <a:solidFill>
                  <a:srgbClr val="002060"/>
                </a:solidFill>
              </a:rPr>
              <a:t>человек </a:t>
            </a:r>
            <a:r>
              <a:rPr lang="ru-RU" dirty="0">
                <a:solidFill>
                  <a:srgbClr val="002060"/>
                </a:solidFill>
              </a:rPr>
              <a:t>из них только 800 русских.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857232"/>
            <a:ext cx="4059936" cy="4572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1907 году было создано акционерное </a:t>
            </a:r>
            <a:r>
              <a:rPr lang="ru-RU" dirty="0" err="1" smtClean="0">
                <a:solidFill>
                  <a:srgbClr val="002060"/>
                </a:solidFill>
              </a:rPr>
              <a:t>горно-промышленное</a:t>
            </a:r>
            <a:r>
              <a:rPr lang="ru-RU" dirty="0" smtClean="0">
                <a:solidFill>
                  <a:srgbClr val="002060"/>
                </a:solidFill>
              </a:rPr>
              <a:t> общество. Создателями были </a:t>
            </a:r>
            <a:r>
              <a:rPr lang="ru-RU" dirty="0" err="1" smtClean="0">
                <a:solidFill>
                  <a:srgbClr val="002060"/>
                </a:solidFill>
              </a:rPr>
              <a:t>Бринер</a:t>
            </a:r>
            <a:r>
              <a:rPr lang="ru-RU" dirty="0" smtClean="0">
                <a:solidFill>
                  <a:srgbClr val="002060"/>
                </a:solidFill>
              </a:rPr>
              <a:t>, немецкий </a:t>
            </a:r>
            <a:r>
              <a:rPr lang="ru-RU" dirty="0" err="1" smtClean="0">
                <a:solidFill>
                  <a:srgbClr val="002060"/>
                </a:solidFill>
              </a:rPr>
              <a:t>комирсант</a:t>
            </a:r>
            <a:r>
              <a:rPr lang="ru-RU" dirty="0" smtClean="0">
                <a:solidFill>
                  <a:srgbClr val="002060"/>
                </a:solidFill>
              </a:rPr>
              <a:t> Арон Гриш и английский предприниматель </a:t>
            </a:r>
            <a:r>
              <a:rPr lang="ru-RU" dirty="0" err="1" smtClean="0">
                <a:solidFill>
                  <a:srgbClr val="002060"/>
                </a:solidFill>
              </a:rPr>
              <a:t>Петерсон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G: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3929090" cy="5382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642918"/>
            <a:ext cx="3707508" cy="54530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Предприятие «</a:t>
            </a:r>
            <a:r>
              <a:rPr lang="ru-RU" dirty="0" err="1" smtClean="0">
                <a:solidFill>
                  <a:srgbClr val="002060"/>
                </a:solidFill>
              </a:rPr>
              <a:t>Дальполлиметал</a:t>
            </a:r>
            <a:r>
              <a:rPr lang="ru-RU" dirty="0" smtClean="0">
                <a:solidFill>
                  <a:srgbClr val="002060"/>
                </a:solidFill>
              </a:rPr>
              <a:t>» начал свою работу с одного рудника «Верхний»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 1914 года произошло затишье на руднике «Верхнем». Возобновил он свою работу только после 1924 года.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G:\z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480"/>
            <a:ext cx="4189835" cy="5525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14348" y="1571612"/>
            <a:ext cx="7972452" cy="4524388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«История Дальнего Востока России»: учеб. пособие / С.М. </a:t>
            </a:r>
            <a:r>
              <a:rPr lang="ru-RU" sz="1600" dirty="0" err="1" smtClean="0">
                <a:solidFill>
                  <a:srgbClr val="002060"/>
                </a:solidFill>
              </a:rPr>
              <a:t>Дударёнок</a:t>
            </a:r>
            <a:r>
              <a:rPr lang="ru-RU" sz="1600" dirty="0" smtClean="0">
                <a:solidFill>
                  <a:srgbClr val="002060"/>
                </a:solidFill>
              </a:rPr>
              <a:t>,  Е.А. Лыкова, С.Б. </a:t>
            </a:r>
            <a:r>
              <a:rPr lang="ru-RU" sz="1600" dirty="0" err="1" smtClean="0">
                <a:solidFill>
                  <a:srgbClr val="002060"/>
                </a:solidFill>
              </a:rPr>
              <a:t>Батаршев</a:t>
            </a:r>
            <a:r>
              <a:rPr lang="ru-RU" sz="1600" dirty="0" smtClean="0">
                <a:solidFill>
                  <a:srgbClr val="002060"/>
                </a:solidFill>
              </a:rPr>
              <a:t> и др.; ДВФУ. Школа гуманитарных наук – Владивосток, 2013 г.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«Дальнегорск. Очерки по географии и истории» / Отв. ред. Н.В. Колесников, ред. – сост. В.А. Татарников, Н.В. </a:t>
            </a:r>
            <a:r>
              <a:rPr lang="ru-RU" sz="1600" dirty="0" err="1" smtClean="0">
                <a:solidFill>
                  <a:srgbClr val="002060"/>
                </a:solidFill>
              </a:rPr>
              <a:t>Булавко</a:t>
            </a:r>
            <a:r>
              <a:rPr lang="ru-RU" sz="1600" dirty="0" smtClean="0">
                <a:solidFill>
                  <a:srgbClr val="002060"/>
                </a:solidFill>
              </a:rPr>
              <a:t>, Т.А. Тютькина, литературный редактор Т.П. – Гуревич. - Дальнегорск, 2007. г.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Военное </a:t>
            </a:r>
            <a:r>
              <a:rPr lang="ru-RU" sz="1600" dirty="0" err="1" smtClean="0">
                <a:solidFill>
                  <a:srgbClr val="002060"/>
                </a:solidFill>
              </a:rPr>
              <a:t>зодчиство</a:t>
            </a:r>
            <a:r>
              <a:rPr lang="ru-RU" sz="1600" dirty="0" smtClean="0">
                <a:solidFill>
                  <a:srgbClr val="002060"/>
                </a:solidFill>
              </a:rPr>
              <a:t> Центрального Сихотэ-Алиня в древности и средневековья / О.В. Дьякова; </a:t>
            </a:r>
            <a:r>
              <a:rPr lang="ru-RU" sz="1600" dirty="0" err="1" smtClean="0">
                <a:solidFill>
                  <a:srgbClr val="002060"/>
                </a:solidFill>
              </a:rPr>
              <a:t>Ин-т</a:t>
            </a:r>
            <a:r>
              <a:rPr lang="ru-RU" sz="1600" dirty="0" smtClean="0">
                <a:solidFill>
                  <a:srgbClr val="002060"/>
                </a:solidFill>
              </a:rPr>
              <a:t> истории, археологии и этнографии народов Дальнего Востока ДВО РАН. – М.: Вост. лит., 2009 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«Дальнегорск и окрестности» / В.А. Татарников, Дальнегорск, 2008 г.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Дальневосточный маяк / Литературная запись Я.К. Левитина, ответственный редактор А.С. Тищенко: Дальневосточное книжное издательство, 1975 г.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7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Интернет ресурсы:</a:t>
            </a:r>
            <a:endParaRPr lang="ru-RU" sz="1700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7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http://kraeved.info/index.php?id=17</a:t>
            </a:r>
            <a:endParaRPr lang="ru-RU" sz="17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7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4"/>
              </a:rPr>
              <a:t>http://kraeved.info/index.php?id=83</a:t>
            </a:r>
            <a:endParaRPr lang="ru-RU" sz="17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7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5"/>
              </a:rPr>
              <a:t>https://ru.wikipedia.org/wiki/Лидовка_(река)</a:t>
            </a:r>
            <a:endParaRPr lang="ru-RU" sz="17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600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6"/>
              </a:rPr>
              <a:t>http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6"/>
              </a:rPr>
              <a:t>://</a:t>
            </a:r>
            <a:r>
              <a:rPr lang="en-US" sz="1600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6"/>
              </a:rPr>
              <a:t>www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6"/>
              </a:rPr>
              <a:t>.</a:t>
            </a:r>
            <a:r>
              <a:rPr lang="en-US" sz="1600" u="sng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6"/>
              </a:rPr>
              <a:t>dalpolimetall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6"/>
              </a:rPr>
              <a:t>.</a:t>
            </a:r>
            <a:r>
              <a:rPr lang="en-US" sz="1600" u="sng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6"/>
              </a:rPr>
              <a:t>ru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6"/>
              </a:rPr>
              <a:t>/</a:t>
            </a:r>
            <a:r>
              <a:rPr lang="en-US" sz="1600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6"/>
              </a:rPr>
              <a:t>about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6"/>
              </a:rPr>
              <a:t>-</a:t>
            </a:r>
            <a:r>
              <a:rPr lang="en-US" sz="1600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6"/>
              </a:rPr>
              <a:t>company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6"/>
              </a:rPr>
              <a:t>/</a:t>
            </a:r>
            <a:r>
              <a:rPr lang="en-US" sz="1600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6"/>
              </a:rPr>
              <a:t>history</a:t>
            </a: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6"/>
              </a:rPr>
              <a:t>.</a:t>
            </a:r>
            <a:r>
              <a:rPr lang="en-US" sz="1600" u="sng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6"/>
              </a:rPr>
              <a:t>php</a:t>
            </a:r>
            <a:endParaRPr lang="ru-RU" sz="1600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7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700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Используемая литература: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Государство </a:t>
            </a:r>
            <a:r>
              <a:rPr lang="ru-RU" b="1" dirty="0" err="1" smtClean="0">
                <a:solidFill>
                  <a:srgbClr val="800000"/>
                </a:solidFill>
              </a:rPr>
              <a:t>Бохай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81518" cy="4572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 Дальнем востоке в средние века образовалось государство </a:t>
            </a:r>
            <a:r>
              <a:rPr lang="ru-RU" dirty="0" err="1" smtClean="0">
                <a:solidFill>
                  <a:srgbClr val="002060"/>
                </a:solidFill>
              </a:rPr>
              <a:t>Бохай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Оно просуществовало чуть более двух сот лет.  Образовалось в </a:t>
            </a:r>
            <a:r>
              <a:rPr lang="ru-RU" b="1" dirty="0" smtClean="0">
                <a:solidFill>
                  <a:srgbClr val="002060"/>
                </a:solidFill>
              </a:rPr>
              <a:t>698 году</a:t>
            </a:r>
            <a:r>
              <a:rPr lang="ru-RU" dirty="0" smtClean="0">
                <a:solidFill>
                  <a:srgbClr val="002060"/>
                </a:solidFill>
              </a:rPr>
              <a:t> и просуществовало </a:t>
            </a:r>
            <a:r>
              <a:rPr lang="ru-RU" b="1" dirty="0" smtClean="0">
                <a:solidFill>
                  <a:srgbClr val="002060"/>
                </a:solidFill>
              </a:rPr>
              <a:t>до 926 года.</a:t>
            </a:r>
            <a:endParaRPr lang="ru-RU" b="1" dirty="0"/>
          </a:p>
        </p:txBody>
      </p:sp>
      <p:pic>
        <p:nvPicPr>
          <p:cNvPr id="6" name="Picture 2" descr="D:\бохай\9-bohai-my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4352616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732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76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59936" cy="53816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90" y="714356"/>
            <a:ext cx="3778946" cy="538164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Это первое государство на территории Приморского края, оно занимало площадь Манчжурия + Северная Корея и Приморский край).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Эта территория полностью входила в состав этого государства. </a:t>
            </a:r>
          </a:p>
          <a:p>
            <a:endParaRPr lang="ru-RU" dirty="0"/>
          </a:p>
        </p:txBody>
      </p:sp>
      <p:pic>
        <p:nvPicPr>
          <p:cNvPr id="6" name="Picture 2" descr="D:\бохай\boha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4643470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732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Общественное устройство </a:t>
            </a:r>
            <a:r>
              <a:rPr lang="ru-RU" dirty="0" err="1" smtClean="0">
                <a:solidFill>
                  <a:srgbClr val="800000"/>
                </a:solidFill>
              </a:rPr>
              <a:t>Бохая</a:t>
            </a: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3074" name="Picture 2" descr="D:\бохай\bokhaj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14546" y="1142984"/>
            <a:ext cx="4714908" cy="521497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D:\бохай\1912.13332273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390" b="2272"/>
          <a:stretch>
            <a:fillRect/>
          </a:stretch>
        </p:blipFill>
        <p:spPr bwMode="auto">
          <a:xfrm>
            <a:off x="500034" y="642917"/>
            <a:ext cx="4268420" cy="569122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785794"/>
            <a:ext cx="4059936" cy="51435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 тот момент государство </a:t>
            </a:r>
            <a:r>
              <a:rPr lang="ru-RU" dirty="0" err="1" smtClean="0">
                <a:solidFill>
                  <a:srgbClr val="002060"/>
                </a:solidFill>
              </a:rPr>
              <a:t>Бохай</a:t>
            </a:r>
            <a:r>
              <a:rPr lang="ru-RU" dirty="0" smtClean="0">
                <a:solidFill>
                  <a:srgbClr val="002060"/>
                </a:solidFill>
              </a:rPr>
              <a:t> было хорошо развито </a:t>
            </a:r>
            <a:r>
              <a:rPr lang="ru-RU" dirty="0">
                <a:solidFill>
                  <a:srgbClr val="002060"/>
                </a:solidFill>
              </a:rPr>
              <a:t>(письменность, развито образование, </a:t>
            </a:r>
            <a:r>
              <a:rPr lang="ru-RU" dirty="0" smtClean="0">
                <a:solidFill>
                  <a:srgbClr val="002060"/>
                </a:solidFill>
              </a:rPr>
              <a:t>государственность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Благодаря  флоту были налажены </a:t>
            </a:r>
            <a:r>
              <a:rPr lang="ru-RU" dirty="0">
                <a:solidFill>
                  <a:srgbClr val="002060"/>
                </a:solidFill>
              </a:rPr>
              <a:t>торговые и экономические связи с Японией и </a:t>
            </a:r>
            <a:r>
              <a:rPr lang="ru-RU" dirty="0" smtClean="0">
                <a:solidFill>
                  <a:srgbClr val="002060"/>
                </a:solidFill>
              </a:rPr>
              <a:t>Китаем, а  </a:t>
            </a:r>
            <a:r>
              <a:rPr lang="ru-RU" dirty="0">
                <a:solidFill>
                  <a:srgbClr val="002060"/>
                </a:solidFill>
              </a:rPr>
              <a:t>так же </a:t>
            </a:r>
            <a:r>
              <a:rPr lang="ru-RU" dirty="0" smtClean="0">
                <a:solidFill>
                  <a:srgbClr val="002060"/>
                </a:solidFill>
              </a:rPr>
              <a:t>с </a:t>
            </a:r>
            <a:r>
              <a:rPr lang="ru-RU" dirty="0">
                <a:solidFill>
                  <a:srgbClr val="002060"/>
                </a:solidFill>
              </a:rPr>
              <a:t>племенами которые населяли современную территорию Хабаровского края, Бурятия т.е. до Байкала.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4043362" cy="618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3" name="Picture 3" descr="D:\бохай\dsc_1226_opt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8"/>
            <a:ext cx="4968752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1484784"/>
            <a:ext cx="2714644" cy="35158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dirty="0" err="1" smtClean="0">
                <a:solidFill>
                  <a:srgbClr val="002060"/>
                </a:solidFill>
              </a:rPr>
              <a:t>Бохайцы</a:t>
            </a:r>
            <a:r>
              <a:rPr lang="ru-RU" dirty="0" smtClean="0">
                <a:solidFill>
                  <a:srgbClr val="002060"/>
                </a:solidFill>
              </a:rPr>
              <a:t> были смелым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  <a:r>
              <a:rPr lang="ru-RU" dirty="0" smtClean="0">
                <a:solidFill>
                  <a:srgbClr val="002060"/>
                </a:solidFill>
              </a:rPr>
              <a:t> храбрым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  <a:r>
              <a:rPr lang="ru-RU" dirty="0" smtClean="0">
                <a:solidFill>
                  <a:srgbClr val="002060"/>
                </a:solidFill>
              </a:rPr>
              <a:t> отважным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  <a:r>
              <a:rPr lang="ru-RU" dirty="0" smtClean="0">
                <a:solidFill>
                  <a:srgbClr val="002060"/>
                </a:solidFill>
              </a:rPr>
              <a:t> воинственным народом.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бохай\1403218_1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4116450" cy="566306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524000"/>
            <a:ext cx="3850384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Но, не смотря на это, их сумели завоевать Монголы, и на территории </a:t>
            </a:r>
            <a:r>
              <a:rPr lang="ru-RU" dirty="0" err="1" smtClean="0">
                <a:solidFill>
                  <a:srgbClr val="002060"/>
                </a:solidFill>
              </a:rPr>
              <a:t>Бохай</a:t>
            </a:r>
            <a:r>
              <a:rPr lang="ru-RU" dirty="0" smtClean="0">
                <a:solidFill>
                  <a:srgbClr val="002060"/>
                </a:solidFill>
              </a:rPr>
              <a:t> образовалось государство </a:t>
            </a:r>
            <a:r>
              <a:rPr lang="ru-RU" dirty="0" err="1" smtClean="0">
                <a:solidFill>
                  <a:srgbClr val="002060"/>
                </a:solidFill>
              </a:rPr>
              <a:t>Чжурчжения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Образование Дальнегорска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7170" name="Picture 2" descr="D:\бохай\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3860737" cy="35719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500174"/>
            <a:ext cx="4421888" cy="378621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Заинтересованность </a:t>
            </a:r>
            <a:r>
              <a:rPr lang="ru-RU" sz="3600" dirty="0">
                <a:solidFill>
                  <a:srgbClr val="002060"/>
                </a:solidFill>
              </a:rPr>
              <a:t>нашей территории была из-за полезных ископаемых, драгоценных металлов: серебра и золота.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Образование Дальнегорска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1285860"/>
            <a:ext cx="5500726" cy="507209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	 </a:t>
            </a:r>
            <a:r>
              <a:rPr lang="ru-RU" sz="11200" dirty="0" smtClean="0">
                <a:solidFill>
                  <a:srgbClr val="002060"/>
                </a:solidFill>
                <a:latin typeface="+mj-lt"/>
              </a:rPr>
              <a:t>Юлий Иванович </a:t>
            </a:r>
            <a:r>
              <a:rPr lang="ru-RU" sz="11200" dirty="0" err="1" smtClean="0">
                <a:solidFill>
                  <a:srgbClr val="002060"/>
                </a:solidFill>
                <a:latin typeface="+mj-lt"/>
              </a:rPr>
              <a:t>Бринер</a:t>
            </a:r>
            <a:r>
              <a:rPr lang="ru-RU" sz="11200" dirty="0" smtClean="0">
                <a:solidFill>
                  <a:srgbClr val="002060"/>
                </a:solidFill>
                <a:latin typeface="+mj-lt"/>
              </a:rPr>
              <a:t>, родился в 1849 году в Швейцарии. Купец 1 гильдии, предприниматель, меценат, общественный  деятеля, оставивший яркий след в истории не только Приморского края, </a:t>
            </a:r>
          </a:p>
          <a:p>
            <a:pPr>
              <a:lnSpc>
                <a:spcPct val="120000"/>
              </a:lnSpc>
              <a:buNone/>
            </a:pPr>
            <a:r>
              <a:rPr lang="ru-RU" sz="11200" dirty="0" smtClean="0">
                <a:solidFill>
                  <a:srgbClr val="002060"/>
                </a:solidFill>
                <a:latin typeface="+mj-lt"/>
              </a:rPr>
              <a:t>   г. Владивостока, но и п. Тетюхе  (ныне г. Дальнегорск).</a:t>
            </a:r>
            <a:endParaRPr lang="ru-RU" sz="11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Picture 2" descr="G:\250px-Jules_Bryn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2678932" cy="4136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613</TotalTime>
  <Words>603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        История                        образования           Дальнегорска</vt:lpstr>
      <vt:lpstr>Государство Бохай</vt:lpstr>
      <vt:lpstr>Слайд 3</vt:lpstr>
      <vt:lpstr>Общественное устройство Бохая</vt:lpstr>
      <vt:lpstr>Слайд 5</vt:lpstr>
      <vt:lpstr>Слайд 6</vt:lpstr>
      <vt:lpstr>Слайд 7</vt:lpstr>
      <vt:lpstr>Образование Дальнегорска</vt:lpstr>
      <vt:lpstr>Образование Дальнегорска</vt:lpstr>
      <vt:lpstr>Образование Дальнегорска</vt:lpstr>
      <vt:lpstr>Слайд 11</vt:lpstr>
      <vt:lpstr>Слайд 12</vt:lpstr>
      <vt:lpstr>Слайд 13</vt:lpstr>
      <vt:lpstr>Слайд 14</vt:lpstr>
      <vt:lpstr>Слайд 15</vt:lpstr>
      <vt:lpstr>Слайд 16</vt:lpstr>
      <vt:lpstr>Используемая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Дальнегорска</dc:title>
  <dc:creator>Kubrayk</dc:creator>
  <cp:lastModifiedBy>Администратор</cp:lastModifiedBy>
  <cp:revision>34</cp:revision>
  <dcterms:created xsi:type="dcterms:W3CDTF">2015-05-25T23:19:18Z</dcterms:created>
  <dcterms:modified xsi:type="dcterms:W3CDTF">2023-10-17T12:46:47Z</dcterms:modified>
</cp:coreProperties>
</file>