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9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877" autoAdjust="0"/>
  </p:normalViewPr>
  <p:slideViewPr>
    <p:cSldViewPr>
      <p:cViewPr>
        <p:scale>
          <a:sx n="69" d="100"/>
          <a:sy n="69" d="100"/>
        </p:scale>
        <p:origin x="-1128" y="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B75CF-D786-411F-BC05-16636BC04DF2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CD875-1853-459B-B5F7-2807A0685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0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день. Предлагаю вашему вниманию следующую мысль Павла Дурова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(Павел Дуров - создатель крупнейшей социальной сети Рунета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«Будущее за тем, кто выработает иммунитет к технологическим ловушкам внимания и сохранит способность к длительной концентрации»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-Предположите, какая человеческая деятельность  будет тем самым спасением и дорогой в будущее.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ЧТЕНИЕ!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-Попробуем немного порассуждать почему  именно чтение?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называется «эффект зацепляющего крючка»- известный риторический прием , обеспечивающий мотивацию дальнейшего изложения материала.</a:t>
            </a:r>
            <a:r>
              <a:rPr lang="ru-RU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 обязательной подготовки! ( должен быть подтекст)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учительское наблюдение, к сожалению, констатирует факт перегруженности внимания у наших учеников, а ведь наука  объясняет, чем оно вызвано. Мы живем во время, которое требует одновременного выполнения целого комплекса задач. Тем временем мозг наш ничем не отличается от мозга человека каменного века,  и наукой доказано, что чем больше задач старается выполнить человек одновременно, тем хуже от с ними справляется, возникает поверхностность восприятия. «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Многозадачники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делают различий между важной и неважной информацией, потому что вообще не в курсе, что делают в текущий момент»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Э.Смарт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пользе лени», американский ученый нейрофизиолог).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с вами работаем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многозадачниками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это веяние времени…Должны обеспечить качественное образование, соответствующее сложным задачам.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совершенно логично, что внимание науки стало приковано к чтению, факторы внимания к чтению совершенно обоснованы.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 на первое место каналов письменной коммуникации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Компьютеризация, переход на электронный носитель текста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устойчивых связей между качеством чтения и качеством образования.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Смена модели чтения, что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требует смены методик обучения чтению и приобщения к чтению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Расширение «ролей» чтения в образовании и жизнедеятельности человека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это требует принятия, т.к. это  объективные факты, осмысления, а для   учителя – это обязательное требование: необходима смена методик обучения, методик приобщения к чтению.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отклик на запросы времени о личностных качествах человека появилось выражение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стратегии смыслового чтения.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Давайте предположим, что означает данная формулировка, разложим каждое слово этого выражения на смыслы, поищем толкование. Ваши версии… предлагаю справку , ….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 нам предстоит на всех предметах единым фронтом применять в длительном промежутке времени спланированные способы действия, для того , чтобы сложный процесс познания , задействовал умы наших воспитанников, а это возможно только если наши ученики правильно будут декодировать предложенные символы - тексты.</a:t>
            </a:r>
          </a:p>
          <a:p>
            <a:r>
              <a:rPr lang="ru-RU" dirty="0" smtClean="0"/>
              <a:t>Все операции, которые мы с вами провели характерны для </a:t>
            </a:r>
            <a:r>
              <a:rPr lang="ru-RU" dirty="0" err="1" smtClean="0"/>
              <a:t>предтекстовой</a:t>
            </a:r>
            <a:r>
              <a:rPr lang="ru-RU" dirty="0" smtClean="0"/>
              <a:t> работы: этот прием</a:t>
            </a:r>
            <a:r>
              <a:rPr lang="ru-RU" baseline="0" dirty="0" smtClean="0"/>
              <a:t> называется «корзина идей»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Скажите, после каждого объяснения материала, что в итоге мы хотим от ученика</a:t>
            </a:r>
            <a:r>
              <a:rPr lang="ru-RU" baseline="0" dirty="0" smtClean="0"/>
              <a:t> – ПОНИМАНИЯ. Я предлагаю вам дать толкование этого понятия используя разные источники: словари, интернет ресурсы. Теперь предлагаю заполненную таблицу.  Познакомьтесь с толкованием этого слова и найдите сходство и различия в толковании. И я обращаю ваше внимание на высказывание Л.Н. Толстого  -  свяжите смысл этих слов с понятием понимание. Вот видите, вы сейчас , отработали в стратегии – работа с понятием, задействовали мыслительные операции анализа, синтеза, сравнения, и закрепили понятие используя стратегию  собственная точка зрения, которая  Н.Н. </a:t>
            </a:r>
            <a:r>
              <a:rPr lang="ru-RU" baseline="0" dirty="0" err="1" smtClean="0"/>
              <a:t>Сметанниковой</a:t>
            </a:r>
            <a:r>
              <a:rPr lang="ru-RU" baseline="0" dirty="0" smtClean="0"/>
              <a:t> названа как отдельная стратегия обучения, формирует  она   познавательные УУД.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Наша с вами работа </a:t>
            </a:r>
            <a:r>
              <a:rPr lang="ru-RU" baseline="0" dirty="0" smtClean="0"/>
              <a:t> -  это тоже одна из смысловых стратегий – 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Ассоциативный куст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один из основных приёмов работы с информацией до чтения.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Даю  ключевое слово или заголовок  параграфа, ученики записывают вокруг него все возможные ассоциации, обозначая стрелочками смысловые связи между понятиями. Это позволяет актуализировать уже имеющиеся знания и  мотивировать их на дальнейшую работу с текстом.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00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уверенностью мы можем сказать, что в параграфах наших учебников мы встречаем и сплошные и </a:t>
            </a:r>
            <a:r>
              <a:rPr lang="ru-RU" baseline="0" dirty="0" err="1" smtClean="0"/>
              <a:t>несплошные</a:t>
            </a:r>
            <a:r>
              <a:rPr lang="ru-RU" baseline="0" dirty="0" smtClean="0"/>
              <a:t> тексты в зависимости от специфики содержания предмета какой-то текст преобладает. Но в обычной жизни повседневном круговороте мы ведь чаще сталкиваемся с </a:t>
            </a:r>
            <a:r>
              <a:rPr lang="ru-RU" baseline="0" dirty="0" err="1" smtClean="0"/>
              <a:t>несплошными</a:t>
            </a:r>
            <a:r>
              <a:rPr lang="ru-RU" baseline="0" dirty="0" smtClean="0"/>
              <a:t> текстами и уметь их декодировать осмысленно понимать информацию -  очень актуальное качество! Ключевой термин мы с вами разобрали – понимание, именно этого смыслового навыка мы хотим от своих учеников так вот наши отечественные ученые, лингвистам их фамилии известны </a:t>
            </a:r>
            <a:r>
              <a:rPr lang="ru-RU" baseline="0" dirty="0" err="1" smtClean="0"/>
              <a:t>Г.Г.Граник</a:t>
            </a:r>
            <a:r>
              <a:rPr lang="ru-RU" baseline="0" dirty="0" smtClean="0"/>
              <a:t>, С.М. Бондаренко, </a:t>
            </a:r>
            <a:r>
              <a:rPr lang="ru-RU" baseline="0" dirty="0" err="1" smtClean="0"/>
              <a:t>Л.А.Концевая</a:t>
            </a:r>
            <a:r>
              <a:rPr lang="ru-RU" baseline="0" dirty="0" smtClean="0"/>
              <a:t> принадлежат следующие слова…  я предлагаю вам проделать следующую работу: оставить сплошной текст ( устно) который станет результатом анализа двух таблиц, и обратная работа – сделать кластер на основании предложенного сплошного текста. У вас на столах есть материал: сами тексты и методическая подсказка о видах кластеров. Через 15 минут вы представите свои продукты. Кому-то делегируете представить сплошной текст как результат прочтения анализа таблиц а на доску закрепить кластер – который получился на основании прочтения текста.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5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CD875-1853-459B-B5F7-2807A06850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6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951A4E-CA5B-48D2-A99E-BF8561AB8E21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AA4ABE-8BAB-4DBD-8740-C9596A156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smtClean="0">
                <a:solidFill>
                  <a:srgbClr val="CC3300"/>
                </a:solidFill>
              </a:rPr>
              <a:t>       </a:t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dirty="0">
                <a:solidFill>
                  <a:srgbClr val="CC3300"/>
                </a:solidFill>
              </a:rPr>
              <a:t> </a:t>
            </a:r>
            <a:r>
              <a:rPr lang="ru-RU" dirty="0" smtClean="0">
                <a:solidFill>
                  <a:srgbClr val="CC3300"/>
                </a:solidFill>
              </a:rPr>
              <a:t>         </a:t>
            </a:r>
            <a:r>
              <a:rPr lang="ru-RU" b="1" dirty="0" smtClean="0">
                <a:solidFill>
                  <a:srgbClr val="CC3300"/>
                </a:solidFill>
              </a:rPr>
              <a:t>мастер-класс </a:t>
            </a:r>
            <a:r>
              <a:rPr lang="ru-RU" b="1" dirty="0">
                <a:solidFill>
                  <a:srgbClr val="CC3300"/>
                </a:solidFill>
              </a:rPr>
              <a:t/>
            </a:r>
            <a:br>
              <a:rPr lang="ru-RU" b="1" dirty="0">
                <a:solidFill>
                  <a:srgbClr val="CC3300"/>
                </a:solidFill>
              </a:rPr>
            </a:b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dirty="0" smtClean="0"/>
              <a:t>«</a:t>
            </a:r>
            <a:r>
              <a:rPr lang="ru-RU" sz="5400" dirty="0"/>
              <a:t>Урок </a:t>
            </a:r>
            <a:r>
              <a:rPr lang="ru-RU" sz="5400" dirty="0" smtClean="0"/>
              <a:t>–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dirty="0"/>
              <a:t>территория прочтения</a:t>
            </a:r>
            <a:r>
              <a:rPr lang="ru-RU" sz="5400" dirty="0" smtClean="0"/>
              <a:t>»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sz="2000" dirty="0" smtClean="0"/>
              <a:t>Ульяна Александровна Омельченко, </a:t>
            </a:r>
          </a:p>
          <a:p>
            <a:pPr marL="0" indent="0" algn="r">
              <a:buNone/>
            </a:pPr>
            <a:r>
              <a:rPr lang="ru-RU" sz="2000" dirty="0" smtClean="0"/>
              <a:t>учитель русского языка и литературы, </a:t>
            </a:r>
          </a:p>
          <a:p>
            <a:pPr marL="0" indent="0" algn="r">
              <a:buNone/>
            </a:pPr>
            <a:r>
              <a:rPr lang="ru-RU" sz="2000" dirty="0" smtClean="0"/>
              <a:t>заместитель директора </a:t>
            </a:r>
            <a:r>
              <a:rPr lang="ru-RU" sz="2000" dirty="0" smtClean="0"/>
              <a:t>МБОУ </a:t>
            </a:r>
            <a:r>
              <a:rPr lang="ru-RU" sz="2000" dirty="0" smtClean="0"/>
              <a:t>«Гимназия №1»</a:t>
            </a:r>
            <a:endParaRPr lang="ru-RU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233" y="0"/>
            <a:ext cx="2758587" cy="214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5318"/>
            <a:ext cx="2736304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4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53400" cy="108012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Структурные модели кластеров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rgbClr val="CC3300"/>
                </a:solidFill>
              </a:rPr>
              <a:t>Тема кластера: </a:t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sz="2400" b="1" dirty="0">
                <a:solidFill>
                  <a:srgbClr val="CC3300"/>
                </a:solidFill>
              </a:rPr>
              <a:t>«Причины падения интереса подростков к книге»</a:t>
            </a:r>
            <a:br>
              <a:rPr lang="ru-RU" sz="2400" b="1" dirty="0">
                <a:solidFill>
                  <a:srgbClr val="CC3300"/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3679312"/>
              </p:ext>
            </p:extLst>
          </p:nvPr>
        </p:nvGraphicFramePr>
        <p:xfrm>
          <a:off x="0" y="1340769"/>
          <a:ext cx="9180512" cy="551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/>
                <a:gridCol w="2226711"/>
                <a:gridCol w="4614049"/>
              </a:tblGrid>
              <a:tr h="768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описание</a:t>
                      </a:r>
                      <a:endParaRPr lang="ru-RU" sz="2000" dirty="0"/>
                    </a:p>
                  </a:txBody>
                  <a:tcPr/>
                </a:tc>
              </a:tr>
              <a:tr h="818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Центральное ключевое понятие окружено проясняющими второстепенными</a:t>
                      </a:r>
                      <a:endParaRPr lang="ru-RU" dirty="0"/>
                    </a:p>
                  </a:txBody>
                  <a:tcPr/>
                </a:tc>
              </a:tr>
              <a:tr h="647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Треугольник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понятия расположены в порядке иерархического подчинения</a:t>
                      </a:r>
                      <a:endParaRPr lang="ru-RU" dirty="0"/>
                    </a:p>
                  </a:txBody>
                  <a:tcPr/>
                </a:tc>
              </a:tr>
              <a:tr h="647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Цепочка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</a:t>
                      </a:r>
                      <a:r>
                        <a:rPr lang="ru-RU" baseline="0" dirty="0" smtClean="0"/>
                        <a:t> понятия расположены последовательно друг за другом</a:t>
                      </a:r>
                      <a:endParaRPr lang="ru-RU" dirty="0"/>
                    </a:p>
                  </a:txBody>
                  <a:tcPr/>
                </a:tc>
              </a:tr>
              <a:tr h="647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Смысловая мозаика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понятия расположены в соответствии с логическими связями</a:t>
                      </a:r>
                      <a:endParaRPr lang="ru-RU" dirty="0"/>
                    </a:p>
                  </a:txBody>
                  <a:tcPr/>
                </a:tc>
              </a:tr>
              <a:tr h="1201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Солнечная система (сложная</a:t>
                      </a:r>
                      <a:r>
                        <a:rPr lang="ru-RU" baseline="0" dirty="0" smtClean="0"/>
                        <a:t> ромашка)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Центральное понятие поясняют ключевые понятия второго порядка, а их , в свою очередь, дополняют понятия третьего порядка и т.д.</a:t>
                      </a:r>
                      <a:endParaRPr lang="ru-RU" dirty="0"/>
                    </a:p>
                  </a:txBody>
                  <a:tcPr/>
                </a:tc>
              </a:tr>
              <a:tr h="7879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Сеть ( сложная цепочка)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ключевого термина возможно построение нескольких логических цепочек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85" y="1988840"/>
            <a:ext cx="7556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OmelchenkoUA\AppData\Local\Microsoft\Windows\INetCache\IE\HK7K5X91\250px-Animated_construction_of_Sierpinski_Triangle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06" y="2780928"/>
            <a:ext cx="745039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OmelchenkoUA\AppData\Local\Microsoft\Windows\INetCache\IE\CYVRIJDG\800px-MoO3_chains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4792"/>
            <a:ext cx="1377950" cy="47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Program Files (x86)\Microsoft Office\MEDIA\OFFICE14\AutoShap\BD18239_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86" y="4085039"/>
            <a:ext cx="676959" cy="63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OmelchenkoUA\AppData\Local\Microsoft\Windows\INetCache\IE\HK7K5X91\cluster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13" y="4941168"/>
            <a:ext cx="81724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OmelchenkoUA\AppData\Local\Microsoft\Windows\INetCache\IE\HK7K5X91\240px-EPK_komplexes_Beispiel[1]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551" y="5866024"/>
            <a:ext cx="834008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22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Синквейн</a:t>
            </a:r>
            <a:r>
              <a:rPr lang="ru-RU" dirty="0"/>
              <a:t> –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стихотворение из пяти строк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506916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1 строка </a:t>
            </a:r>
            <a:r>
              <a:rPr lang="ru-RU" sz="1800" dirty="0" smtClean="0"/>
              <a:t>(что нового узнали, предмет открытия)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CC3300"/>
                </a:solidFill>
              </a:rPr>
              <a:t>имя существительное</a:t>
            </a:r>
            <a:r>
              <a:rPr lang="ru-RU" sz="2400" dirty="0" smtClean="0">
                <a:solidFill>
                  <a:srgbClr val="CC330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CC3300"/>
              </a:solidFill>
            </a:endParaRPr>
          </a:p>
          <a:p>
            <a:r>
              <a:rPr lang="ru-RU" sz="2400" dirty="0"/>
              <a:t>2 строка </a:t>
            </a:r>
            <a:r>
              <a:rPr lang="ru-RU" sz="1800" dirty="0"/>
              <a:t>(описание </a:t>
            </a:r>
            <a:r>
              <a:rPr lang="ru-RU" sz="1800" dirty="0" smtClean="0"/>
              <a:t>предмета)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CC3300"/>
                </a:solidFill>
              </a:rPr>
              <a:t>имена прилагательные</a:t>
            </a:r>
            <a:r>
              <a:rPr lang="ru-RU" sz="2400" dirty="0" smtClean="0">
                <a:solidFill>
                  <a:srgbClr val="CC330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CC3300"/>
              </a:solidFill>
            </a:endParaRPr>
          </a:p>
          <a:p>
            <a:r>
              <a:rPr lang="ru-RU" sz="2400" dirty="0"/>
              <a:t>3 строка </a:t>
            </a:r>
            <a:r>
              <a:rPr lang="ru-RU" sz="1800" dirty="0"/>
              <a:t>(описание действия в рамках этой темы тремя словами) </a:t>
            </a:r>
            <a:r>
              <a:rPr lang="ru-RU" sz="2400" dirty="0"/>
              <a:t>–  </a:t>
            </a:r>
            <a:r>
              <a:rPr lang="ru-RU" sz="2400" dirty="0">
                <a:solidFill>
                  <a:srgbClr val="CC3300"/>
                </a:solidFill>
              </a:rPr>
              <a:t>глаголы</a:t>
            </a:r>
            <a:r>
              <a:rPr lang="ru-RU" sz="2400" dirty="0" smtClean="0">
                <a:solidFill>
                  <a:srgbClr val="CC330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CC3300"/>
              </a:solidFill>
            </a:endParaRPr>
          </a:p>
          <a:p>
            <a:r>
              <a:rPr lang="ru-RU" sz="2400" dirty="0"/>
              <a:t>4 строка </a:t>
            </a:r>
            <a:r>
              <a:rPr lang="ru-RU" sz="1800" dirty="0"/>
              <a:t>(отношение автора </a:t>
            </a:r>
            <a:r>
              <a:rPr lang="ru-RU" sz="1800" dirty="0" err="1"/>
              <a:t>синквейна</a:t>
            </a:r>
            <a:r>
              <a:rPr lang="ru-RU" sz="1800" dirty="0"/>
              <a:t>  к данной теме)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CC3300"/>
                </a:solidFill>
              </a:rPr>
              <a:t>фраза из четырёх слов</a:t>
            </a:r>
            <a:r>
              <a:rPr lang="ru-RU" sz="2400" dirty="0" smtClean="0">
                <a:solidFill>
                  <a:srgbClr val="CC330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CC3300"/>
              </a:solidFill>
            </a:endParaRPr>
          </a:p>
          <a:p>
            <a:r>
              <a:rPr lang="ru-RU" sz="2400" dirty="0"/>
              <a:t>5 строка </a:t>
            </a:r>
            <a:r>
              <a:rPr lang="ru-RU" sz="1800" dirty="0"/>
              <a:t>(синоним к первому существительному) </a:t>
            </a:r>
            <a:r>
              <a:rPr lang="ru-RU" sz="2400" dirty="0"/>
              <a:t>– </a:t>
            </a:r>
            <a:r>
              <a:rPr lang="ru-RU" sz="2400" dirty="0">
                <a:solidFill>
                  <a:srgbClr val="CC3300"/>
                </a:solidFill>
              </a:rPr>
              <a:t>одно слово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философско-обобщённом или эмоционально-образном уровне повторяющее суть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0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Box 4"/>
          <p:cNvSpPr txBox="1">
            <a:spLocks noChangeArrowheads="1"/>
          </p:cNvSpPr>
          <p:nvPr/>
        </p:nvSpPr>
        <p:spPr bwMode="auto">
          <a:xfrm flipH="1">
            <a:off x="571500" y="0"/>
            <a:ext cx="7358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/>
              <a:t>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Чтение – фундамент всех обозначенных в Стандарте компетенций</a:t>
            </a:r>
            <a:endParaRPr lang="ru-RU" sz="3600" dirty="0"/>
          </a:p>
        </p:txBody>
      </p:sp>
      <p:pic>
        <p:nvPicPr>
          <p:cNvPr id="186371" name="Picture 3" descr="C:\Users\ион\Desktop\Pictures\oxfgj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831641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770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Каждый учитель – учитель «чтения»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sz="4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33975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OmelchenkoUA\AppData\Local\Microsoft\Windows\INetCache\IE\9DDLTBVY\teacher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03" y="908720"/>
            <a:ext cx="1892300" cy="221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98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Почему чтение?</a:t>
            </a:r>
            <a:br>
              <a:rPr lang="ru-RU" b="1" dirty="0" smtClean="0"/>
            </a:br>
            <a:r>
              <a:rPr lang="ru-RU" b="1" dirty="0" smtClean="0"/>
              <a:t>(размышление на тему)</a:t>
            </a:r>
            <a:endParaRPr lang="ru-RU" b="1" dirty="0"/>
          </a:p>
        </p:txBody>
      </p:sp>
      <p:pic>
        <p:nvPicPr>
          <p:cNvPr id="1028" name="Picture 4" descr="C:\Users\ион\Desktop\Pictures\концентрация вним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95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Перегруженность внимания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«...мозг каменного века живет в веке информации»</a:t>
            </a:r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 err="1" smtClean="0"/>
              <a:t>Торкель</a:t>
            </a:r>
            <a:r>
              <a:rPr lang="ru-RU" dirty="0" smtClean="0"/>
              <a:t> </a:t>
            </a:r>
            <a:r>
              <a:rPr lang="ru-RU" dirty="0" err="1" smtClean="0"/>
              <a:t>Клинберг</a:t>
            </a:r>
            <a:r>
              <a:rPr lang="ru-RU" dirty="0" smtClean="0"/>
              <a:t>)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r>
              <a:rPr lang="ru-RU" dirty="0" smtClean="0"/>
              <a:t>Чем задач больше, тем человек хуже с ними справляется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6016" y="1844824"/>
            <a:ext cx="4427984" cy="5013176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i="1" dirty="0" err="1" smtClean="0"/>
              <a:t>Многозадачники</a:t>
            </a:r>
            <a:r>
              <a:rPr lang="ru-RU" dirty="0" smtClean="0"/>
              <a:t> не делают различий между важной и неважной информацией, потому что вообще не в курсе, что делают в текущий момент»</a:t>
            </a:r>
          </a:p>
          <a:p>
            <a:pPr algn="r">
              <a:buNone/>
            </a:pPr>
            <a:r>
              <a:rPr lang="ru-RU" dirty="0" err="1" smtClean="0"/>
              <a:t>Э.Смарт</a:t>
            </a:r>
            <a:r>
              <a:rPr lang="ru-RU" dirty="0" smtClean="0"/>
              <a:t> </a:t>
            </a:r>
            <a:r>
              <a:rPr lang="ru-RU" i="1" dirty="0" smtClean="0"/>
              <a:t>О пользе лени</a:t>
            </a:r>
            <a:endParaRPr lang="ru-RU" dirty="0"/>
          </a:p>
        </p:txBody>
      </p:sp>
      <p:pic>
        <p:nvPicPr>
          <p:cNvPr id="1026" name="Picture 2" descr="http://static2.ozone.ru/multimedia/books_covers/c300/1010401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612" y="0"/>
            <a:ext cx="1849388" cy="1849388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1043608" y="3717032"/>
            <a:ext cx="3168352" cy="50405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9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62" y="214290"/>
            <a:ext cx="77573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Факторы «внимания» к чтению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Выход на первое место каналов письменной коммуникации</a:t>
            </a:r>
          </a:p>
          <a:p>
            <a:r>
              <a:rPr lang="ru-RU" dirty="0" smtClean="0"/>
              <a:t>Компьютеризация, переход на электронный носитель текста</a:t>
            </a:r>
          </a:p>
          <a:p>
            <a:r>
              <a:rPr lang="ru-RU" dirty="0" smtClean="0"/>
              <a:t>Наличие устойчивых связей между качеством чтения и качеством образования.</a:t>
            </a:r>
          </a:p>
          <a:p>
            <a:r>
              <a:rPr lang="ru-RU" dirty="0" smtClean="0"/>
              <a:t>Смена модели чтения, что </a:t>
            </a:r>
            <a:r>
              <a:rPr lang="ru-RU" i="1" dirty="0" smtClean="0">
                <a:solidFill>
                  <a:srgbClr val="FF0000"/>
                </a:solidFill>
              </a:rPr>
              <a:t>требует смены методик обучения чтению и приобщения к чтению</a:t>
            </a:r>
          </a:p>
          <a:p>
            <a:r>
              <a:rPr lang="ru-RU" dirty="0" smtClean="0"/>
              <a:t>Расширение «ролей» чтения в образовании и жизнедеятельности человека </a:t>
            </a:r>
            <a:endParaRPr lang="ru-RU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775" y="214290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91874" y="5921896"/>
            <a:ext cx="1152126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21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1" y="980728"/>
            <a:ext cx="9036496" cy="53285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b="1" dirty="0" smtClean="0">
                <a:solidFill>
                  <a:srgbClr val="00B050"/>
                </a:solidFill>
              </a:rPr>
              <a:t>стратегия</a:t>
            </a:r>
            <a:r>
              <a:rPr lang="ru-RU" sz="3600" dirty="0" smtClean="0"/>
              <a:t>» - </a:t>
            </a:r>
            <a:r>
              <a:rPr lang="ru-RU" sz="2000" dirty="0" smtClean="0"/>
              <a:t>от греч. «искусство полководца»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1). Способ действий</a:t>
            </a:r>
            <a:br>
              <a:rPr lang="ru-RU" sz="3600" dirty="0" smtClean="0"/>
            </a:br>
            <a:r>
              <a:rPr lang="ru-RU" sz="3600" dirty="0" smtClean="0"/>
              <a:t>2). Общий , не детализированный план, охватывающий длительный промежуток времени, способ достижения сложной цели</a:t>
            </a:r>
            <a:br>
              <a:rPr lang="ru-RU" sz="3600" dirty="0" smtClean="0"/>
            </a:br>
            <a:r>
              <a:rPr lang="ru-RU" sz="3600" dirty="0" smtClean="0"/>
              <a:t>3). Модель поведения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b="1" dirty="0" smtClean="0">
                <a:solidFill>
                  <a:srgbClr val="00B050"/>
                </a:solidFill>
              </a:rPr>
              <a:t>смыслового</a:t>
            </a:r>
            <a:r>
              <a:rPr lang="ru-RU" sz="3600" dirty="0" smtClean="0"/>
              <a:t> </a:t>
            </a:r>
            <a:r>
              <a:rPr lang="ru-RU" sz="2000" dirty="0" smtClean="0"/>
              <a:t>(от сущ. «мысль» - действие ума) </a:t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чтения </a:t>
            </a:r>
            <a:r>
              <a:rPr lang="ru-RU" sz="2000" dirty="0" smtClean="0"/>
              <a:t>( сложный познавательный процесс декодирования символов) 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97" y="253441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FF0000"/>
                </a:solidFill>
                <a:ea typeface="+mj-ea"/>
                <a:cs typeface="+mj-cs"/>
              </a:rPr>
              <a:t>Стратегия смыслового </a:t>
            </a:r>
            <a:r>
              <a:rPr lang="ru-RU" sz="4000" b="1" u="sng" dirty="0" smtClean="0">
                <a:solidFill>
                  <a:srgbClr val="FF0000"/>
                </a:solidFill>
                <a:ea typeface="+mj-ea"/>
                <a:cs typeface="+mj-cs"/>
              </a:rPr>
              <a:t>чтения </a:t>
            </a:r>
            <a:endParaRPr lang="ru-RU" sz="4000" dirty="0"/>
          </a:p>
        </p:txBody>
      </p:sp>
      <p:pic>
        <p:nvPicPr>
          <p:cNvPr id="5" name="Рисунок 4" descr="C:\Users\OmelchenkoUA\AppData\Local\Microsoft\Windows\INetCache\IE\HK7K5X91\radionetpr48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2455"/>
            <a:ext cx="1511300" cy="198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91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156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rgbClr val="0070C0"/>
                </a:solidFill>
              </a:rPr>
              <a:t>Знание только тогда знание, когда оно обретено усилиями своей мысли, а не памятью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Л.Н.Толстой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11804248"/>
              </p:ext>
            </p:extLst>
          </p:nvPr>
        </p:nvGraphicFramePr>
        <p:xfrm>
          <a:off x="0" y="1211560"/>
          <a:ext cx="9143999" cy="564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76899"/>
                <a:gridCol w="1758389"/>
                <a:gridCol w="1872208"/>
                <a:gridCol w="1907703"/>
              </a:tblGrid>
              <a:tr h="80326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Толковый словарь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Философский словарь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словарь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Википедия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3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Толкование слова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Способность, умение проникнуть в смысл чего-нибудь, усвоить, сознать его; состояние сознания, которому</a:t>
                      </a:r>
                      <a:r>
                        <a:rPr lang="ru-RU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ясен, открыт, известен смысл чего-нибудь. 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Нахождение или приписывание смысла элементам любой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(материальной или идеальной)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реальности.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Способность постичь смысл и значение чего либо и достигнутый благодаря этому результат.  Результат понимания -  смысл.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Универсальная операция мышления, связанная с усвоением нового содержания, включением его в систему устоявшихся идей и представлений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9807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396" y="3645024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ПОНИМАНИЕ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6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информации  в учебном и научном текстах</a:t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47822378"/>
              </p:ext>
            </p:extLst>
          </p:nvPr>
        </p:nvGraphicFramePr>
        <p:xfrm>
          <a:off x="35496" y="1285860"/>
          <a:ext cx="907300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374"/>
                <a:gridCol w="4757634"/>
              </a:tblGrid>
              <a:tr h="4933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Сплошные тексты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Несплошные</a:t>
                      </a:r>
                      <a:r>
                        <a:rPr lang="ru-RU" sz="2800" dirty="0" smtClean="0"/>
                        <a:t> тексты</a:t>
                      </a:r>
                      <a:endParaRPr lang="ru-RU" sz="2800" dirty="0"/>
                    </a:p>
                  </a:txBody>
                  <a:tcPr/>
                </a:tc>
              </a:tr>
              <a:tr h="49332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Ассоциации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Ассоциации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93860450"/>
              </p:ext>
            </p:extLst>
          </p:nvPr>
        </p:nvGraphicFramePr>
        <p:xfrm>
          <a:off x="0" y="51240"/>
          <a:ext cx="9144000" cy="683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391"/>
                <a:gridCol w="4517609"/>
              </a:tblGrid>
              <a:tr h="381642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Сплошные тексты   </a:t>
                      </a:r>
                      <a:r>
                        <a:rPr lang="ru-RU" sz="2400" dirty="0" smtClean="0"/>
                        <a:t>состоят из предложений, которые соединены в абзацы. Абзацы в свою очередь могут быть соединены в параграфы, главы и т.д.  Поиск информации в сплошном тексте нередко облегчен   деталями, как размер и форма шрифтов.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Несплошные</a:t>
                      </a:r>
                      <a:r>
                        <a:rPr lang="ru-RU" sz="2400" b="1" dirty="0" smtClean="0"/>
                        <a:t> тексты </a:t>
                      </a:r>
                      <a:r>
                        <a:rPr lang="ru-RU" sz="2400" dirty="0" smtClean="0"/>
                        <a:t>требуют несколько иных читательских навыков, так как организованы иначе, содержат особые связи информационных единиц текста и особые формальные указатели на эти связи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Описание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Повествование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Рассуждение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Графики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Диаграммы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Схемы (кластеры)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Географические карты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Планы помещения, местности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Расписание движения транспорты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Входные билеты и т.д.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34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628800"/>
            <a:ext cx="9144000" cy="460851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Важным средством понимания… является самостоятельное составление схем, чертежей или таблиц, отражающих содержание текста.</a:t>
            </a:r>
            <a:b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28992" cy="62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C33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C3300"/>
              </a:solidFill>
            </a:endParaRPr>
          </a:p>
          <a:p>
            <a:pPr marL="0" indent="0" algn="r">
              <a:buNone/>
            </a:pPr>
            <a:r>
              <a:rPr lang="ru-RU" sz="2800" dirty="0" err="1"/>
              <a:t>Г.Г.Граник</a:t>
            </a:r>
            <a:r>
              <a:rPr lang="ru-RU" sz="2800" dirty="0"/>
              <a:t>, С.М. </a:t>
            </a:r>
            <a:r>
              <a:rPr lang="ru-RU" sz="2800" dirty="0" smtClean="0"/>
              <a:t>Бондаренко</a:t>
            </a:r>
            <a:r>
              <a:rPr lang="ru-RU" sz="2800" dirty="0"/>
              <a:t>, </a:t>
            </a:r>
            <a:r>
              <a:rPr lang="ru-RU" sz="2800" dirty="0" err="1"/>
              <a:t>Л.А.Концевая</a:t>
            </a:r>
            <a:endParaRPr lang="ru-RU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3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1033</TotalTime>
  <Words>1245</Words>
  <Application>Microsoft Office PowerPoint</Application>
  <PresentationFormat>Экран (4:3)</PresentationFormat>
  <Paragraphs>148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                  мастер-класс  </vt:lpstr>
      <vt:lpstr>Почему чтение? (размышление на тему)</vt:lpstr>
      <vt:lpstr>Перегруженность внимания </vt:lpstr>
      <vt:lpstr>Факторы «внимания» к чтению</vt:lpstr>
      <vt:lpstr> «стратегия» - от греч. «искусство полководца» 1). Способ действий 2). Общий , не детализированный план, охватывающий длительный промежуток времени, способ достижения сложной цели 3). Модель поведения «смыслового (от сущ. «мысль» - действие ума)  чтения ( сложный познавательный процесс декодирования символов) »</vt:lpstr>
      <vt:lpstr>Знание только тогда знание, когда оно обретено усилиями своей мысли, а не памятью Л.Н.Толстой</vt:lpstr>
      <vt:lpstr>Виды информации  в учебном и научном текстах </vt:lpstr>
      <vt:lpstr>Слайд 8</vt:lpstr>
      <vt:lpstr>Важным средством понимания… является самостоятельное составление схем, чертежей или таблиц, отражающих содержание текста. </vt:lpstr>
      <vt:lpstr>Структурные модели кластеров Тема кластера:  «Причины падения интереса подростков к книге» </vt:lpstr>
      <vt:lpstr>Синквейн –    стихотворение из пяти строк</vt:lpstr>
      <vt:lpstr>Чтение – фундамент всех обозначенных в Стандарте компетенций</vt:lpstr>
      <vt:lpstr>Каждый учитель – учитель «чтения»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чтение?</dc:title>
  <dc:creator>Omelchenko</dc:creator>
  <cp:lastModifiedBy>Cab113</cp:lastModifiedBy>
  <cp:revision>50</cp:revision>
  <cp:lastPrinted>2017-02-02T05:19:51Z</cp:lastPrinted>
  <dcterms:created xsi:type="dcterms:W3CDTF">2017-01-28T05:02:50Z</dcterms:created>
  <dcterms:modified xsi:type="dcterms:W3CDTF">2023-09-11T08:58:47Z</dcterms:modified>
</cp:coreProperties>
</file>