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83" r:id="rId2"/>
  </p:sldMasterIdLst>
  <p:notesMasterIdLst>
    <p:notesMasterId r:id="rId19"/>
  </p:notesMasterIdLst>
  <p:sldIdLst>
    <p:sldId id="286" r:id="rId3"/>
    <p:sldId id="312" r:id="rId4"/>
    <p:sldId id="346" r:id="rId5"/>
    <p:sldId id="356" r:id="rId6"/>
    <p:sldId id="345" r:id="rId7"/>
    <p:sldId id="336" r:id="rId8"/>
    <p:sldId id="341" r:id="rId9"/>
    <p:sldId id="340" r:id="rId10"/>
    <p:sldId id="349" r:id="rId11"/>
    <p:sldId id="350" r:id="rId12"/>
    <p:sldId id="352" r:id="rId13"/>
    <p:sldId id="351" r:id="rId14"/>
    <p:sldId id="353" r:id="rId15"/>
    <p:sldId id="343" r:id="rId16"/>
    <p:sldId id="354" r:id="rId17"/>
    <p:sldId id="34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5" autoAdjust="0"/>
    <p:restoredTop sz="99512" autoAdjust="0"/>
  </p:normalViewPr>
  <p:slideViewPr>
    <p:cSldViewPr snapToGrid="0">
      <p:cViewPr varScale="1">
        <p:scale>
          <a:sx n="91" d="100"/>
          <a:sy n="91" d="100"/>
        </p:scale>
        <p:origin x="96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06A4C-48EE-4C67-A494-4DC167C95C46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FE42E-83DC-42B2-A5C2-26495BC34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570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F83F7D-19F3-4968-AFCF-10965D7F226C}" type="slidenum">
              <a:rPr lang="ru-RU" altLang="ru-RU"/>
              <a:pPr eaLnBrk="1" hangingPunct="1"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2156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4A4F4FF-036E-4415-8A6C-54FA63CABCF6}" type="slidenum">
              <a:rPr lang="ru-RU" altLang="ru-RU"/>
              <a:pPr eaLnBrk="1" hangingPunct="1"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7133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1053" y="1395078"/>
            <a:ext cx="11379055" cy="23876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1053" y="3922880"/>
            <a:ext cx="1137905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66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4C1C-EB01-4B28-967E-FE37F34EFB00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9E88-55B6-4731-8F2B-538F8CA6C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881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4C1C-EB01-4B28-967E-FE37F34EFB00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9E88-55B6-4731-8F2B-538F8CA6C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764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4C1C-EB01-4B28-967E-FE37F34EFB00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9E88-55B6-4731-8F2B-538F8CA6C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870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4C1C-EB01-4B28-967E-FE37F34EFB00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9E88-55B6-4731-8F2B-538F8CA6C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273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4C1C-EB01-4B28-967E-FE37F34EFB00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9E88-55B6-4731-8F2B-538F8CA6C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269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4C1C-EB01-4B28-967E-FE37F34EFB00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9E88-55B6-4731-8F2B-538F8CA6C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313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894" y="1825625"/>
            <a:ext cx="11538067" cy="471955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687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0895" y="1822449"/>
            <a:ext cx="5483256" cy="46585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0" y="1822449"/>
            <a:ext cx="5761283" cy="4658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90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441" y="355600"/>
            <a:ext cx="921861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6441" y="1681163"/>
            <a:ext cx="547299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6441" y="2505075"/>
            <a:ext cx="5472997" cy="40401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30097" y="1681163"/>
            <a:ext cx="579874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030097" y="2505075"/>
            <a:ext cx="5798742" cy="40401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8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4C1C-EB01-4B28-967E-FE37F34EFB00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9E88-55B6-4731-8F2B-538F8CA6C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34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4C1C-EB01-4B28-967E-FE37F34EFB00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9E88-55B6-4731-8F2B-538F8CA6C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67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4C1C-EB01-4B28-967E-FE37F34EFB00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9E88-55B6-4731-8F2B-538F8CA6C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39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4C1C-EB01-4B28-967E-FE37F34EFB00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9E88-55B6-4731-8F2B-538F8CA6C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36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4C1C-EB01-4B28-967E-FE37F34EFB00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9E88-55B6-4731-8F2B-538F8CA6C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20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895" y="333041"/>
            <a:ext cx="93004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0894" y="1825625"/>
            <a:ext cx="11554543" cy="476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479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7" r:id="rId3"/>
    <p:sldLayoutId id="214748365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E311D-0814-46B1-BA4D-B62EB488AD75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529A9-DECC-430B-A332-E327C547D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295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g"/><Relationship Id="rId5" Type="http://schemas.openxmlformats.org/officeDocument/2006/relationships/image" Target="../media/image17.png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zen.ru/video/watch/619a8e57bc2e532a0a9f32d5?share_to=link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34771" y="2042193"/>
            <a:ext cx="5842830" cy="2987007"/>
          </a:xfrm>
        </p:spPr>
        <p:txBody>
          <a:bodyPr>
            <a:normAutofit/>
          </a:bodyPr>
          <a:lstStyle/>
          <a:p>
            <a:pPr marL="0" indent="0"/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>
              <a:solidFill>
                <a:srgbClr val="7F6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6" y="500743"/>
            <a:ext cx="10746921" cy="57868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90055" y="1391551"/>
            <a:ext cx="8229602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/>
              <a:t>Моделирование </a:t>
            </a:r>
            <a:r>
              <a:rPr lang="ru-RU" sz="6600" b="1" dirty="0"/>
              <a:t>биоритмов человека</a:t>
            </a:r>
            <a:endParaRPr lang="ru-RU" sz="6600" dirty="0"/>
          </a:p>
          <a:p>
            <a:pPr algn="ctr"/>
            <a:endParaRPr lang="ru-RU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212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882536"/>
              </p:ext>
            </p:extLst>
          </p:nvPr>
        </p:nvGraphicFramePr>
        <p:xfrm>
          <a:off x="958645" y="198238"/>
          <a:ext cx="10907006" cy="6497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Диаграмма" r:id="rId4" imgW="8067675" imgH="3876675" progId="Excel.Chart.8">
                  <p:embed/>
                </p:oleObj>
              </mc:Choice>
              <mc:Fallback>
                <p:oleObj name="Диаграмма" r:id="rId4" imgW="8067675" imgH="387667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645" y="198238"/>
                        <a:ext cx="10907006" cy="64975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AutoShape 5"/>
          <p:cNvSpPr>
            <a:spLocks noChangeArrowheads="1"/>
          </p:cNvSpPr>
          <p:nvPr/>
        </p:nvSpPr>
        <p:spPr bwMode="auto">
          <a:xfrm rot="16200000">
            <a:off x="4210050" y="2266950"/>
            <a:ext cx="685800" cy="266700"/>
          </a:xfrm>
          <a:prstGeom prst="chevron">
            <a:avLst>
              <a:gd name="adj" fmla="val 64286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56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5187" y="884903"/>
            <a:ext cx="43016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Анна Андреевна Ахматова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(23.06.1889-05.03.1966)</a:t>
            </a:r>
          </a:p>
          <a:p>
            <a:pPr algn="ctr"/>
            <a:endParaRPr lang="ru-RU" sz="28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bg1"/>
                </a:solidFill>
              </a:rPr>
              <a:t>Русская поэтесса Серебряного века, одна из</a:t>
            </a:r>
          </a:p>
          <a:p>
            <a:pPr algn="just"/>
            <a:r>
              <a:rPr lang="ru-RU" sz="2800" b="1" dirty="0" smtClean="0">
                <a:solidFill>
                  <a:schemeClr val="bg1"/>
                </a:solidFill>
              </a:rPr>
              <a:t> наиболее значимых фигур русской литературы XX века.</a:t>
            </a:r>
            <a:r>
              <a:rPr lang="ru-RU" sz="2800" b="1" dirty="0" smtClean="0"/>
              <a:t> </a:t>
            </a:r>
            <a:endParaRPr lang="ru-RU" sz="2800" b="1" dirty="0"/>
          </a:p>
        </p:txBody>
      </p:sp>
      <p:pic>
        <p:nvPicPr>
          <p:cNvPr id="9218" name="Picture 2" descr="https://milayaya.ru/wp-content/uploads/proga/111/images2/959967_3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848" y="796191"/>
            <a:ext cx="5744519" cy="45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54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Рисунок 3" descr="img2.gif (4005 bytes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0"/>
          <a:stretch/>
        </p:blipFill>
        <p:spPr bwMode="auto">
          <a:xfrm>
            <a:off x="438148" y="-171604"/>
            <a:ext cx="10902513" cy="727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3" name="AutoShape 9"/>
          <p:cNvSpPr>
            <a:spLocks noChangeArrowheads="1"/>
          </p:cNvSpPr>
          <p:nvPr/>
        </p:nvSpPr>
        <p:spPr bwMode="auto">
          <a:xfrm rot="5400000">
            <a:off x="3114346" y="2616419"/>
            <a:ext cx="685800" cy="266700"/>
          </a:xfrm>
          <a:prstGeom prst="chevron">
            <a:avLst>
              <a:gd name="adj" fmla="val 64286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AutoShape 2" descr="https://museum-kam.ru/800/600/https/ya-zhenschina.com/uploads/posts/2018-08/15351156703104855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2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Создадим модель, позволяющую рассчитывать биоритмы человека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59" y="1980195"/>
            <a:ext cx="10191282" cy="406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1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84357" y="191478"/>
            <a:ext cx="9223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Расчет биоритмов человека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426029"/>
            <a:ext cx="2746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</a:rPr>
              <a:t>Ф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изический 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цикл: </a:t>
            </a:r>
            <a:r>
              <a:rPr lang="ru-RU" dirty="0"/>
              <a:t> 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30" y="1282828"/>
            <a:ext cx="2479221" cy="7024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2999" y="2303307"/>
            <a:ext cx="31486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</a:rPr>
              <a:t>Э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моциональный цикл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:</a:t>
            </a:r>
            <a:endParaRPr lang="ru-RU" dirty="0">
              <a:solidFill>
                <a:schemeClr val="bg1"/>
              </a:solidFill>
              <a:latin typeface="+mj-lt"/>
            </a:endParaRP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30" y="2072360"/>
            <a:ext cx="2618691" cy="7631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9498" y="2797630"/>
            <a:ext cx="3568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>
                <a:solidFill>
                  <a:schemeClr val="bg1"/>
                </a:solidFill>
                <a:latin typeface="+mj-lt"/>
              </a:rPr>
              <a:t>И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нтеллектуальный цикл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: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 </a:t>
            </a:r>
            <a:endParaRPr lang="ru-RU" dirty="0">
              <a:solidFill>
                <a:schemeClr val="bg1"/>
              </a:solidFill>
              <a:latin typeface="+mj-lt"/>
            </a:endParaRP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30" y="2969027"/>
            <a:ext cx="2479221" cy="7184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2323" y="3687438"/>
                <a:ext cx="12329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23" y="3687438"/>
                <a:ext cx="1232952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645275" y="3687438"/>
            <a:ext cx="8223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-число прожитых дней. Т-период. </a:t>
            </a:r>
            <a:r>
              <a:rPr lang="ru-RU" dirty="0">
                <a:solidFill>
                  <a:schemeClr val="bg1"/>
                </a:solidFill>
              </a:rPr>
              <a:t>Началом всех трёх кривых является день рождения t=t</a:t>
            </a:r>
            <a:r>
              <a:rPr lang="ru-RU" baseline="-25000" dirty="0">
                <a:solidFill>
                  <a:schemeClr val="bg1"/>
                </a:solidFill>
              </a:rPr>
              <a:t>0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sin</a:t>
            </a:r>
            <a:r>
              <a:rPr lang="ru-RU" dirty="0">
                <a:solidFill>
                  <a:schemeClr val="bg1"/>
                </a:solidFill>
              </a:rPr>
              <a:t>(0)=0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456" y="4271452"/>
            <a:ext cx="6204857" cy="247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7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rsute.ru/wp-content/uploads/2022/09/9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89" y="149764"/>
            <a:ext cx="4540469" cy="292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avatars.mds.yandex.net/i?id=ceeef4ce1822cc2ea4f07d71de6f72b9_l-5238951-images-thumbs&amp;ref=rim&amp;n=13&amp;w=1080&amp;h=6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020" y="243382"/>
            <a:ext cx="5418628" cy="305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monamo.ru/wp-content/uploads/2016/11/fizich.-intnlekt.-emotsion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845" y="3433097"/>
            <a:ext cx="5747079" cy="312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00396" y="4287698"/>
            <a:ext cx="4013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Биоритмология 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10789" y="149764"/>
            <a:ext cx="337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Биоритм удачи 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332510" y="2426361"/>
            <a:ext cx="4987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Интуитивный биоритм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7067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48.userapi.com/impg/5tyxgvs0zLzbp7afGUXnrQ3Bc_rpA5h9NpfeRg/0X-Vlr3U2Dw.jpg?size=1014x584&amp;quality=95&amp;sign=285c841327ef90a9b6888d1a2698ba26&amp;c_uniq_tag=NG4L2SHq17f-znt98NhgqhjriJB9Yr_WX9KUy0ZssMU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38" y="694585"/>
            <a:ext cx="9971580" cy="57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15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3770" y="925286"/>
            <a:ext cx="1050471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Цель урока</a:t>
            </a:r>
            <a:endParaRPr lang="ru-RU" sz="2800" dirty="0"/>
          </a:p>
          <a:p>
            <a:r>
              <a:rPr lang="ru-RU" sz="2800" dirty="0" smtClean="0"/>
              <a:t>1. Обобщить </a:t>
            </a:r>
            <a:r>
              <a:rPr lang="ru-RU" sz="2800" dirty="0"/>
              <a:t>знания и умения, учащихся по </a:t>
            </a:r>
            <a:r>
              <a:rPr lang="ru-RU" sz="2800" dirty="0" smtClean="0"/>
              <a:t>теме «</a:t>
            </a:r>
            <a:r>
              <a:rPr lang="ru-RU" sz="2800" dirty="0"/>
              <a:t>График функции у=</a:t>
            </a:r>
            <a:r>
              <a:rPr lang="ru-RU" sz="2800" dirty="0" err="1"/>
              <a:t>sinx</a:t>
            </a:r>
            <a:r>
              <a:rPr lang="ru-RU" sz="2800" dirty="0"/>
              <a:t>», </a:t>
            </a:r>
            <a:endParaRPr lang="ru-RU" sz="2800" dirty="0" smtClean="0"/>
          </a:p>
          <a:p>
            <a:r>
              <a:rPr lang="ru-RU" sz="2800" dirty="0" smtClean="0"/>
              <a:t>2. Создать </a:t>
            </a:r>
            <a:r>
              <a:rPr lang="ru-RU" sz="2800" dirty="0"/>
              <a:t>и </a:t>
            </a:r>
            <a:r>
              <a:rPr lang="ru-RU" sz="2800" dirty="0" smtClean="0"/>
              <a:t>проанализировать математическую модель </a:t>
            </a:r>
            <a:r>
              <a:rPr lang="ru-RU" sz="2800" dirty="0"/>
              <a:t>«Биоритмы человека»; </a:t>
            </a:r>
            <a:endParaRPr lang="ru-RU" sz="2800" dirty="0" smtClean="0"/>
          </a:p>
          <a:p>
            <a:r>
              <a:rPr lang="ru-RU" sz="2800" dirty="0"/>
              <a:t>3. Установить взаимосвязь </a:t>
            </a:r>
            <a:r>
              <a:rPr lang="ru-RU" sz="2800" dirty="0" smtClean="0"/>
              <a:t>между математикой и </a:t>
            </a:r>
            <a:r>
              <a:rPr lang="ru-RU" sz="2800" dirty="0" smtClean="0"/>
              <a:t>информатикой</a:t>
            </a:r>
            <a:endParaRPr lang="ru-RU" sz="2800" dirty="0"/>
          </a:p>
          <a:p>
            <a:r>
              <a:rPr lang="ru-RU" sz="2800" dirty="0" smtClean="0"/>
              <a:t>4. Научится применять </a:t>
            </a:r>
            <a:r>
              <a:rPr lang="ru-RU" sz="2800" dirty="0"/>
              <a:t>полученные знания при решении </a:t>
            </a:r>
            <a:r>
              <a:rPr lang="ru-RU" sz="2800" dirty="0" smtClean="0"/>
              <a:t>различных профессиональных  </a:t>
            </a:r>
            <a:r>
              <a:rPr lang="ru-RU" sz="2800" dirty="0"/>
              <a:t>задач</a:t>
            </a:r>
            <a:r>
              <a:rPr lang="ru-RU" sz="2800" dirty="0" smtClean="0"/>
              <a:t>.</a:t>
            </a:r>
          </a:p>
          <a:p>
            <a:endParaRPr lang="ru-RU" sz="2400" b="1" dirty="0">
              <a:solidFill>
                <a:srgbClr val="7F6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20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</a:rPr>
              <a:t>вы когда-нибудь задумывались над тем, почему наша жизнь как </a:t>
            </a:r>
            <a:r>
              <a:rPr lang="ru-RU" dirty="0" smtClean="0">
                <a:solidFill>
                  <a:srgbClr val="000000"/>
                </a:solidFill>
              </a:rPr>
              <a:t>зебра? 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2050" name="Picture 2" descr="https://i01.fotocdn.net/s115/d7341c907f347baf/public_pin_l/26071610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263" y="1649788"/>
            <a:ext cx="5677473" cy="454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6100751"/>
            <a:ext cx="7500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u="sng" dirty="0">
                <a:hlinkClick r:id="rId3"/>
              </a:rPr>
              <a:t>https://dzen.ru/video/watch/619a8e57bc2e532a0a9f32d5?share_to=link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749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onamo.ru/wp-content/uploads/2016/11/fizich.-intnlekt.-emotsion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1" y="311657"/>
            <a:ext cx="10521894" cy="572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17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286" y="190500"/>
            <a:ext cx="86868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4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544288"/>
            <a:ext cx="11984084" cy="439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5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81" y="137439"/>
            <a:ext cx="5888600" cy="1200329"/>
          </a:xfrm>
          <a:prstGeom prst="rect">
            <a:avLst/>
          </a:prstGeom>
          <a:noFill/>
          <a:ln w="15875">
            <a:noFill/>
          </a:ln>
        </p:spPr>
        <p:txBody>
          <a:bodyPr wrap="none" rtlCol="0">
            <a:spAutoFit/>
          </a:bodyPr>
          <a:lstStyle/>
          <a:p>
            <a:r>
              <a:rPr lang="ru-RU" sz="360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Свойства функции</a:t>
            </a:r>
            <a:r>
              <a:rPr lang="en-US" sz="360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y=sin x</a:t>
            </a:r>
            <a:r>
              <a:rPr lang="ru-RU" sz="360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endParaRPr lang="ru-RU" sz="3600" dirty="0">
              <a:ln w="19050">
                <a:solidFill>
                  <a:schemeClr val="bg1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582" y="737603"/>
            <a:ext cx="107989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</a:rPr>
              <a:t>Область </a:t>
            </a:r>
            <a:r>
              <a:rPr lang="ru-RU" sz="2400" b="1" dirty="0">
                <a:solidFill>
                  <a:schemeClr val="bg1"/>
                </a:solidFill>
              </a:rPr>
              <a:t>определения </a:t>
            </a:r>
            <a:r>
              <a:rPr lang="ru-RU" sz="2400" b="1" dirty="0" smtClean="0">
                <a:solidFill>
                  <a:schemeClr val="bg1"/>
                </a:solidFill>
              </a:rPr>
              <a:t>функции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457200" lvl="0" indent="-457200"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Множество </a:t>
            </a:r>
            <a:r>
              <a:rPr lang="ru-RU" sz="2400" b="1" dirty="0">
                <a:solidFill>
                  <a:schemeClr val="bg1"/>
                </a:solidFill>
              </a:rPr>
              <a:t>значений функции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457200" lvl="0" indent="-457200"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</a:rPr>
              <a:t>Ограниченность: ограниченная</a:t>
            </a:r>
          </a:p>
          <a:p>
            <a:pPr lvl="0"/>
            <a:r>
              <a:rPr lang="ru-RU" sz="2400" b="1" dirty="0">
                <a:solidFill>
                  <a:schemeClr val="bg1"/>
                </a:solidFill>
              </a:rPr>
              <a:t>4. 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Наибольшее значение </a:t>
            </a:r>
            <a:r>
              <a:rPr lang="ru-RU" sz="2400" b="1" dirty="0" smtClean="0">
                <a:solidFill>
                  <a:schemeClr val="bg1"/>
                </a:solidFill>
              </a:rPr>
              <a:t>функции</a:t>
            </a:r>
            <a:endParaRPr lang="ru-RU" sz="2400" dirty="0">
              <a:solidFill>
                <a:schemeClr val="bg1"/>
              </a:solidFill>
            </a:endParaRPr>
          </a:p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Наименьшее </a:t>
            </a:r>
            <a:r>
              <a:rPr lang="ru-RU" sz="2400" b="1" dirty="0">
                <a:solidFill>
                  <a:schemeClr val="bg1"/>
                </a:solidFill>
              </a:rPr>
              <a:t>значение функции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5. Промежутки монотонности </a:t>
            </a:r>
          </a:p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Функция возрастает на промежутках</a:t>
            </a:r>
            <a:endParaRPr lang="ru-RU" sz="2400" dirty="0">
              <a:solidFill>
                <a:schemeClr val="bg1"/>
              </a:solidFill>
            </a:endParaRPr>
          </a:p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Функция убывает </a:t>
            </a:r>
            <a:r>
              <a:rPr lang="ru-RU" sz="2400" b="1" dirty="0" smtClean="0">
                <a:solidFill>
                  <a:schemeClr val="bg1"/>
                </a:solidFill>
              </a:rPr>
              <a:t>на промежутках </a:t>
            </a:r>
            <a:endParaRPr lang="ru-RU" sz="2400" dirty="0">
              <a:solidFill>
                <a:schemeClr val="bg1"/>
              </a:solidFill>
            </a:endParaRPr>
          </a:p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6 Промежутки </a:t>
            </a:r>
            <a:r>
              <a:rPr lang="ru-RU" sz="2400" b="1" dirty="0" err="1" smtClean="0">
                <a:solidFill>
                  <a:schemeClr val="bg1"/>
                </a:solidFill>
              </a:rPr>
              <a:t>знакопостоянства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7 Нули функции </a:t>
            </a:r>
            <a:endParaRPr lang="ru-RU" sz="2400" b="1" dirty="0">
              <a:solidFill>
                <a:schemeClr val="bg1"/>
              </a:solidFill>
            </a:endParaRPr>
          </a:p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8 </a:t>
            </a:r>
            <a:r>
              <a:rPr lang="ru-RU" sz="2400" b="1" dirty="0" smtClean="0">
                <a:solidFill>
                  <a:schemeClr val="bg1"/>
                </a:solidFill>
              </a:rPr>
              <a:t>Функция </a:t>
            </a:r>
            <a:r>
              <a:rPr lang="ru-RU" sz="2400" b="1" dirty="0" smtClean="0">
                <a:solidFill>
                  <a:schemeClr val="bg1"/>
                </a:solidFill>
              </a:rPr>
              <a:t>нечетная</a:t>
            </a:r>
          </a:p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9 </a:t>
            </a:r>
            <a:r>
              <a:rPr lang="ru-RU" sz="2400" b="1" dirty="0" smtClean="0">
                <a:solidFill>
                  <a:schemeClr val="bg1"/>
                </a:solidFill>
              </a:rPr>
              <a:t>Функция </a:t>
            </a:r>
            <a:r>
              <a:rPr lang="ru-RU" sz="2400" b="1" dirty="0" smtClean="0">
                <a:solidFill>
                  <a:schemeClr val="bg1"/>
                </a:solidFill>
              </a:rPr>
              <a:t>периодическая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8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" y="1545766"/>
            <a:ext cx="11375571" cy="45324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1885" y="297319"/>
            <a:ext cx="1183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За точку отсчета всех трех биоритмов берется день рождения человека.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В каждом цикле первая половина составляет положительную фазу, а вторая – отрицательную</a:t>
            </a:r>
          </a:p>
        </p:txBody>
      </p:sp>
    </p:spTree>
    <p:extLst>
      <p:ext uri="{BB962C8B-B14F-4D97-AF65-F5344CB8AC3E}">
        <p14:creationId xmlns:p14="http://schemas.microsoft.com/office/powerpoint/2010/main" val="288155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>
            <p:ph type="ctr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5096" y="501445"/>
            <a:ext cx="4267200" cy="5410200"/>
          </a:xfrm>
        </p:spPr>
      </p:pic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77000" y="501445"/>
            <a:ext cx="5247968" cy="6356555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800" b="1" dirty="0">
                <a:solidFill>
                  <a:schemeClr val="bg1"/>
                </a:solidFill>
              </a:rPr>
              <a:t>Юрий Алексеевич Гагарин (1934-</a:t>
            </a:r>
            <a:r>
              <a:rPr lang="en-US" altLang="ru-RU" sz="2800" b="1" dirty="0">
                <a:solidFill>
                  <a:schemeClr val="bg1"/>
                </a:solidFill>
              </a:rPr>
              <a:t>19</a:t>
            </a:r>
            <a:r>
              <a:rPr lang="ru-RU" altLang="ru-RU" sz="2800" b="1" dirty="0">
                <a:solidFill>
                  <a:schemeClr val="bg1"/>
                </a:solidFill>
              </a:rPr>
              <a:t>68) </a:t>
            </a:r>
            <a:endParaRPr lang="ru-RU" altLang="ru-RU" sz="2800" b="1" dirty="0" smtClean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800" b="1" dirty="0" smtClean="0">
                <a:solidFill>
                  <a:schemeClr val="bg1"/>
                </a:solidFill>
              </a:rPr>
              <a:t>12 апреля 1961 </a:t>
            </a:r>
            <a:r>
              <a:rPr lang="ru-RU" altLang="ru-RU" sz="2800" b="1" dirty="0">
                <a:solidFill>
                  <a:schemeClr val="bg1"/>
                </a:solidFill>
              </a:rPr>
              <a:t>года впервые в истории человечества Юрий Гагарин совершил полет в космос на космическом корабле «Восток». Гагарин облетел земной шар за один час 48 минут и благополучно вернулся на Землю. Этот полет открыл перед человечеством новую эру — эру освоения космического пространства</a:t>
            </a:r>
            <a:r>
              <a:rPr lang="ru-RU" altLang="ru-RU" sz="2400" b="1" dirty="0" smtClean="0">
                <a:solidFill>
                  <a:schemeClr val="bg1"/>
                </a:solidFill>
              </a:rPr>
              <a:t>.</a:t>
            </a:r>
            <a:endParaRPr lang="ru-RU" alt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2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top24">
      <a:dk1>
        <a:srgbClr val="000000"/>
      </a:dk1>
      <a:lt1>
        <a:srgbClr val="FFFFFF"/>
      </a:lt1>
      <a:dk2>
        <a:srgbClr val="333333"/>
      </a:dk2>
      <a:lt2>
        <a:srgbClr val="ECF0F1"/>
      </a:lt2>
      <a:accent1>
        <a:srgbClr val="E83325"/>
      </a:accent1>
      <a:accent2>
        <a:srgbClr val="ED7D31"/>
      </a:accent2>
      <a:accent3>
        <a:srgbClr val="9E9E9E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op24">
      <a:majorFont>
        <a:latin typeface="Code Pro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659E6659-BD1D-4350-BE77-A2F9CF178EA0}" vid="{321DF246-5673-4389-A7A6-D39051CE367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08.16</Template>
  <TotalTime>7082</TotalTime>
  <Words>256</Words>
  <Application>Microsoft Office PowerPoint</Application>
  <PresentationFormat>Широкоэкранный</PresentationFormat>
  <Paragraphs>46</Paragraphs>
  <Slides>16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Calibri</vt:lpstr>
      <vt:lpstr>Cambria Math</vt:lpstr>
      <vt:lpstr>Code Pro</vt:lpstr>
      <vt:lpstr>Open Sans</vt:lpstr>
      <vt:lpstr>Специальное оформление</vt:lpstr>
      <vt:lpstr>Тема Office</vt:lpstr>
      <vt:lpstr>Диаграмма Microsoft Office Excel</vt:lpstr>
      <vt:lpstr> </vt:lpstr>
      <vt:lpstr>Презентация PowerPoint</vt:lpstr>
      <vt:lpstr>вы когда-нибудь задумывались над тем, почему наша жизнь как зебра?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Создадим модель, позволяющую рассчитывать биоритмы человека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Тимур Бикташев</dc:creator>
  <cp:lastModifiedBy>user</cp:lastModifiedBy>
  <cp:revision>138</cp:revision>
  <dcterms:created xsi:type="dcterms:W3CDTF">2016-09-14T09:45:08Z</dcterms:created>
  <dcterms:modified xsi:type="dcterms:W3CDTF">2023-04-12T23:57:44Z</dcterms:modified>
</cp:coreProperties>
</file>