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4550-AF4A-4BF4-BC8B-41B28C60017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7FD6F64-B41B-4C5C-AFC8-FC65AC0C90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87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4550-AF4A-4BF4-BC8B-41B28C60017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F64-B41B-4C5C-AFC8-FC65AC0C909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14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4550-AF4A-4BF4-BC8B-41B28C60017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F64-B41B-4C5C-AFC8-FC65AC0C90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9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4550-AF4A-4BF4-BC8B-41B28C60017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F64-B41B-4C5C-AFC8-FC65AC0C909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92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4550-AF4A-4BF4-BC8B-41B28C60017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F64-B41B-4C5C-AFC8-FC65AC0C90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8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4550-AF4A-4BF4-BC8B-41B28C60017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F64-B41B-4C5C-AFC8-FC65AC0C909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4550-AF4A-4BF4-BC8B-41B28C60017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F64-B41B-4C5C-AFC8-FC65AC0C909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20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4550-AF4A-4BF4-BC8B-41B28C60017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F64-B41B-4C5C-AFC8-FC65AC0C909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95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4550-AF4A-4BF4-BC8B-41B28C60017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F64-B41B-4C5C-AFC8-FC65AC0C9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8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4550-AF4A-4BF4-BC8B-41B28C60017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F64-B41B-4C5C-AFC8-FC65AC0C909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8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F8F4550-AF4A-4BF4-BC8B-41B28C60017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6F64-B41B-4C5C-AFC8-FC65AC0C909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0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4550-AF4A-4BF4-BC8B-41B28C60017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7FD6F64-B41B-4C5C-AFC8-FC65AC0C909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69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9B743-9AA3-420B-99B2-53BE4923B7FB}"/>
              </a:ext>
            </a:extLst>
          </p:cNvPr>
          <p:cNvSpPr txBox="1"/>
          <p:nvPr/>
        </p:nvSpPr>
        <p:spPr>
          <a:xfrm>
            <a:off x="1434517" y="1325461"/>
            <a:ext cx="98738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как развивающаяся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166112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116A9A-D0E5-4D90-BAB3-6243B28D5A8C}"/>
              </a:ext>
            </a:extLst>
          </p:cNvPr>
          <p:cNvSpPr txBox="1"/>
          <p:nvPr/>
        </p:nvSpPr>
        <p:spPr>
          <a:xfrm>
            <a:off x="871537" y="0"/>
            <a:ext cx="1044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отношения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FFD8D-1A47-40A6-99F1-70E8E5F884AE}"/>
              </a:ext>
            </a:extLst>
          </p:cNvPr>
          <p:cNvSpPr txBox="1"/>
          <p:nvPr/>
        </p:nvSpPr>
        <p:spPr>
          <a:xfrm>
            <a:off x="295998" y="981900"/>
            <a:ext cx="60000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отношения  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многообразные связи, возникающие между социальными группами, нациями, а также внутри их в процессе экономической, социальной, политической, культурной жизни и деятельности.</a:t>
            </a:r>
          </a:p>
          <a:p>
            <a:endParaRPr lang="ru-RU" sz="2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широком смысле общественные отношения - это вся система социальных связей и зависимостей деятельности и жизни людей в обществе.</a:t>
            </a:r>
          </a:p>
          <a:p>
            <a:endParaRPr lang="ru-RU" sz="2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узком смысле - опосредованные связи между людьми.</a:t>
            </a:r>
          </a:p>
          <a:p>
            <a:endParaRPr lang="ru-RU" sz="2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46822-0497-47F4-8505-C0D91611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77" y="1079392"/>
            <a:ext cx="550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E15E80-999E-4D0C-BD29-23F880ACD814}"/>
              </a:ext>
            </a:extLst>
          </p:cNvPr>
          <p:cNvSpPr/>
          <p:nvPr/>
        </p:nvSpPr>
        <p:spPr>
          <a:xfrm>
            <a:off x="1795244" y="293615"/>
            <a:ext cx="8028263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1FFA2EB-BC49-42A0-A7AE-BD4EEAC03CF8}"/>
              </a:ext>
            </a:extLst>
          </p:cNvPr>
          <p:cNvCxnSpPr>
            <a:cxnSpLocks/>
          </p:cNvCxnSpPr>
          <p:nvPr/>
        </p:nvCxnSpPr>
        <p:spPr>
          <a:xfrm>
            <a:off x="2869035" y="1208015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4421901-3073-483F-8875-576C80F23BF5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5809375" y="1208015"/>
            <a:ext cx="1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8C4FF01-19D6-44B0-BFC7-951D60024DBA}"/>
              </a:ext>
            </a:extLst>
          </p:cNvPr>
          <p:cNvCxnSpPr>
            <a:cxnSpLocks/>
          </p:cNvCxnSpPr>
          <p:nvPr/>
        </p:nvCxnSpPr>
        <p:spPr>
          <a:xfrm>
            <a:off x="8531604" y="1208015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AF0428D-296C-4A63-AE7A-0ED511C60C39}"/>
              </a:ext>
            </a:extLst>
          </p:cNvPr>
          <p:cNvSpPr/>
          <p:nvPr/>
        </p:nvSpPr>
        <p:spPr>
          <a:xfrm>
            <a:off x="629177" y="1928014"/>
            <a:ext cx="2700000" cy="2541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людей, объединившихся для общения и совместного выполнения какой-либо деятельности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1504B86-FFFF-4B5C-8770-B3D562084178}"/>
              </a:ext>
            </a:extLst>
          </p:cNvPr>
          <p:cNvSpPr/>
          <p:nvPr/>
        </p:nvSpPr>
        <p:spPr>
          <a:xfrm>
            <a:off x="4459375" y="1942414"/>
            <a:ext cx="2700000" cy="2527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конкретный этап в историческом развитии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89D2762-4688-4D9A-B07F-D6F99F745269}"/>
              </a:ext>
            </a:extLst>
          </p:cNvPr>
          <p:cNvSpPr/>
          <p:nvPr/>
        </p:nvSpPr>
        <p:spPr>
          <a:xfrm>
            <a:off x="8066013" y="1942414"/>
            <a:ext cx="2700000" cy="2527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конкретное общество, страна, государство, регион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35CAD2-E94E-4767-BDB7-243A893EFCE6}"/>
              </a:ext>
            </a:extLst>
          </p:cNvPr>
          <p:cNvSpPr txBox="1"/>
          <p:nvPr/>
        </p:nvSpPr>
        <p:spPr>
          <a:xfrm>
            <a:off x="696286" y="4639112"/>
            <a:ext cx="10069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определения раскрывают узкое значение понятия общество</a:t>
            </a:r>
          </a:p>
        </p:txBody>
      </p:sp>
    </p:spTree>
    <p:extLst>
      <p:ext uri="{BB962C8B-B14F-4D97-AF65-F5344CB8AC3E}">
        <p14:creationId xmlns:p14="http://schemas.microsoft.com/office/powerpoint/2010/main" val="22014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B1BC67-FE51-453E-A2CD-F8F66EC7F069}"/>
              </a:ext>
            </a:extLst>
          </p:cNvPr>
          <p:cNvSpPr txBox="1"/>
          <p:nvPr/>
        </p:nvSpPr>
        <p:spPr>
          <a:xfrm>
            <a:off x="266700" y="1319034"/>
            <a:ext cx="7134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  <a:r>
              <a:rPr lang="ru-RU" sz="2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обособившаяся от природы, но тесно связанная с ней часть материального мира, которая состоит из индивидуумов, обладающих волей и сознанием, и включает в себя способы взаимодействия людей и формы их объединения. </a:t>
            </a:r>
          </a:p>
          <a:p>
            <a:r>
              <a:rPr lang="ru-RU" sz="2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вместо понятия «общество» используют термин «социум».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C10F00-A650-4DD8-A544-67E435FB4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33" y="1161000"/>
            <a:ext cx="4276792" cy="453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799E19-5A2E-47D6-BCFF-6384355F659B}"/>
              </a:ext>
            </a:extLst>
          </p:cNvPr>
          <p:cNvSpPr txBox="1"/>
          <p:nvPr/>
        </p:nvSpPr>
        <p:spPr>
          <a:xfrm>
            <a:off x="257175" y="57150"/>
            <a:ext cx="117443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понятия в широком см</a:t>
            </a:r>
            <a:r>
              <a:rPr lang="ru-RU" sz="4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ысле </a:t>
            </a:r>
          </a:p>
          <a:p>
            <a:pPr lvl="0"/>
            <a:endParaRPr lang="ru-RU" sz="28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6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CC54BD85-AF23-4C43-8A5A-0BA79DFE7C40}"/>
              </a:ext>
            </a:extLst>
          </p:cNvPr>
          <p:cNvSpPr>
            <a:spLocks noChangeAspect="1"/>
          </p:cNvSpPr>
          <p:nvPr/>
        </p:nvSpPr>
        <p:spPr>
          <a:xfrm>
            <a:off x="2863953" y="3094477"/>
            <a:ext cx="2880000" cy="2880000"/>
          </a:xfrm>
          <a:prstGeom prst="ellipse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750C819-BF5C-4783-90AD-EFE003ABE5D4}"/>
              </a:ext>
            </a:extLst>
          </p:cNvPr>
          <p:cNvSpPr>
            <a:spLocks noChangeAspect="1"/>
          </p:cNvSpPr>
          <p:nvPr/>
        </p:nvSpPr>
        <p:spPr>
          <a:xfrm>
            <a:off x="2822781" y="804060"/>
            <a:ext cx="2880000" cy="2880000"/>
          </a:xfrm>
          <a:prstGeom prst="ellipse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3BE86BEA-F402-40E2-8ACA-51FF51DED08B}"/>
              </a:ext>
            </a:extLst>
          </p:cNvPr>
          <p:cNvSpPr/>
          <p:nvPr/>
        </p:nvSpPr>
        <p:spPr>
          <a:xfrm>
            <a:off x="5824949" y="804060"/>
            <a:ext cx="762000" cy="4813275"/>
          </a:xfrm>
          <a:prstGeom prst="rightBrace">
            <a:avLst/>
          </a:prstGeom>
          <a:noFill/>
          <a:ln>
            <a:solidFill>
              <a:srgbClr val="99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8BEF3-8920-4EBC-843F-B7B04E2867B0}"/>
              </a:ext>
            </a:extLst>
          </p:cNvPr>
          <p:cNvSpPr txBox="1"/>
          <p:nvPr/>
        </p:nvSpPr>
        <p:spPr>
          <a:xfrm>
            <a:off x="3046652" y="177129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3F9B4-E124-4071-BFB0-D6B8ED08059D}"/>
              </a:ext>
            </a:extLst>
          </p:cNvPr>
          <p:cNvSpPr txBox="1"/>
          <p:nvPr/>
        </p:nvSpPr>
        <p:spPr>
          <a:xfrm>
            <a:off x="3099714" y="4182937"/>
            <a:ext cx="240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D7F72-3049-4A68-A64F-9E624EC0C74E}"/>
              </a:ext>
            </a:extLst>
          </p:cNvPr>
          <p:cNvSpPr txBox="1"/>
          <p:nvPr/>
        </p:nvSpPr>
        <p:spPr>
          <a:xfrm>
            <a:off x="6572697" y="2632472"/>
            <a:ext cx="525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материальный мир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DB7A30-6925-4674-A641-B82C1D9E88C0}"/>
              </a:ext>
            </a:extLst>
          </p:cNvPr>
          <p:cNvSpPr txBox="1"/>
          <p:nvPr/>
        </p:nvSpPr>
        <p:spPr>
          <a:xfrm>
            <a:off x="730422" y="-21115"/>
            <a:ext cx="1109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Схематическое изображение понятия общество</a:t>
            </a:r>
          </a:p>
        </p:txBody>
      </p:sp>
    </p:spTree>
    <p:extLst>
      <p:ext uri="{BB962C8B-B14F-4D97-AF65-F5344CB8AC3E}">
        <p14:creationId xmlns:p14="http://schemas.microsoft.com/office/powerpoint/2010/main" val="236448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5D82B-F7A0-4538-96DE-B77163F86752}"/>
              </a:ext>
            </a:extLst>
          </p:cNvPr>
          <p:cNvSpPr txBox="1"/>
          <p:nvPr/>
        </p:nvSpPr>
        <p:spPr>
          <a:xfrm>
            <a:off x="947956" y="67113"/>
            <a:ext cx="1048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и природа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84B442-2F19-4671-B7AF-8C9F9A73FECF}"/>
              </a:ext>
            </a:extLst>
          </p:cNvPr>
          <p:cNvSpPr/>
          <p:nvPr/>
        </p:nvSpPr>
        <p:spPr>
          <a:xfrm>
            <a:off x="922789" y="1090567"/>
            <a:ext cx="4639112" cy="1392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</a:p>
          <a:p>
            <a:pPr algn="ctr"/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люди, одаренные сознанием и имеющие цели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D99CB0-DAD9-4E7E-BEEA-C7E67BAB5246}"/>
              </a:ext>
            </a:extLst>
          </p:cNvPr>
          <p:cNvSpPr/>
          <p:nvPr/>
        </p:nvSpPr>
        <p:spPr>
          <a:xfrm>
            <a:off x="6630099" y="1090568"/>
            <a:ext cx="4639112" cy="1392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</a:p>
          <a:p>
            <a:pPr algn="ctr"/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слепые бессознательные силы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86FE245-DA3D-4948-8E6C-EA2F5C1349FA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5561901" y="1786855"/>
            <a:ext cx="1068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3A7146-F609-4E01-9913-95C8766B87ED}"/>
              </a:ext>
            </a:extLst>
          </p:cNvPr>
          <p:cNvSpPr/>
          <p:nvPr/>
        </p:nvSpPr>
        <p:spPr>
          <a:xfrm>
            <a:off x="2323750" y="2709644"/>
            <a:ext cx="744103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8262EFB-7501-4091-B7C6-A6DB15472F4A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4865616" y="3624044"/>
            <a:ext cx="1178652" cy="587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2B193A9-634A-40D6-B8C5-D9657609ADDB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044268" y="3624044"/>
            <a:ext cx="1143611" cy="587229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0C2F5B-646B-4802-AF73-D19FC08520F1}"/>
              </a:ext>
            </a:extLst>
          </p:cNvPr>
          <p:cNvSpPr/>
          <p:nvPr/>
        </p:nvSpPr>
        <p:spPr>
          <a:xfrm>
            <a:off x="2323750" y="4269996"/>
            <a:ext cx="323815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Гармоничная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A3D828A-FCBA-4434-861A-2289304C9D02}"/>
              </a:ext>
            </a:extLst>
          </p:cNvPr>
          <p:cNvSpPr/>
          <p:nvPr/>
        </p:nvSpPr>
        <p:spPr>
          <a:xfrm>
            <a:off x="6616073" y="4269996"/>
            <a:ext cx="314871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</a:t>
            </a:r>
          </a:p>
        </p:txBody>
      </p:sp>
    </p:spTree>
    <p:extLst>
      <p:ext uri="{BB962C8B-B14F-4D97-AF65-F5344CB8AC3E}">
        <p14:creationId xmlns:p14="http://schemas.microsoft.com/office/powerpoint/2010/main" val="385403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EB7F3-D265-403D-A6CA-3E950179B500}"/>
              </a:ext>
            </a:extLst>
          </p:cNvPr>
          <p:cNvSpPr txBox="1"/>
          <p:nvPr/>
        </p:nvSpPr>
        <p:spPr>
          <a:xfrm>
            <a:off x="1057012" y="0"/>
            <a:ext cx="103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– «вторая природа человека»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572B04-997B-4287-B7D1-39521A54DAE2}"/>
              </a:ext>
            </a:extLst>
          </p:cNvPr>
          <p:cNvSpPr/>
          <p:nvPr/>
        </p:nvSpPr>
        <p:spPr>
          <a:xfrm>
            <a:off x="947956" y="1041680"/>
            <a:ext cx="1056173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термина культура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41DCDCF-E621-434D-AB4A-ECE4DB3DADB2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353886" y="1956079"/>
            <a:ext cx="1800000" cy="612000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827E42F-6282-41F1-9C3E-31E47C28C023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228825" y="1956080"/>
            <a:ext cx="1800000" cy="612000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1FF2CB8-9255-4FF4-A6D0-DAA276685715}"/>
              </a:ext>
            </a:extLst>
          </p:cNvPr>
          <p:cNvSpPr/>
          <p:nvPr/>
        </p:nvSpPr>
        <p:spPr>
          <a:xfrm>
            <a:off x="932014" y="2568080"/>
            <a:ext cx="5205930" cy="1721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узком значении: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человечества в духовной сфере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духовных запросов отдельного человека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02A916-E89F-46B3-ABC5-8002844A4A99}"/>
              </a:ext>
            </a:extLst>
          </p:cNvPr>
          <p:cNvSpPr/>
          <p:nvPr/>
        </p:nvSpPr>
        <p:spPr>
          <a:xfrm>
            <a:off x="6493079" y="2581712"/>
            <a:ext cx="5016616" cy="1694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широком значении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совокупности всех видов 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результатов преобразующей деятельности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человека, направленной как на внешнюю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среду, так и на него самого себя</a:t>
            </a:r>
          </a:p>
        </p:txBody>
      </p:sp>
    </p:spTree>
    <p:extLst>
      <p:ext uri="{BB962C8B-B14F-4D97-AF65-F5344CB8AC3E}">
        <p14:creationId xmlns:p14="http://schemas.microsoft.com/office/powerpoint/2010/main" val="284614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80108A-AEA4-4829-ADAB-A48C56DD3E22}"/>
              </a:ext>
            </a:extLst>
          </p:cNvPr>
          <p:cNvSpPr/>
          <p:nvPr/>
        </p:nvSpPr>
        <p:spPr>
          <a:xfrm>
            <a:off x="813732" y="453006"/>
            <a:ext cx="10855354" cy="914400"/>
          </a:xfrm>
          <a:prstGeom prst="rect">
            <a:avLst/>
          </a:prstGeom>
          <a:ln>
            <a:solidFill>
              <a:srgbClr val="66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культуры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A055777-FA84-438A-980B-1F8E59AF7E1C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880843" y="1367405"/>
            <a:ext cx="5400000" cy="432000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B4E6809-19C2-4208-B9B0-546E914244F6}"/>
              </a:ext>
            </a:extLst>
          </p:cNvPr>
          <p:cNvCxnSpPr>
            <a:cxnSpLocks/>
          </p:cNvCxnSpPr>
          <p:nvPr/>
        </p:nvCxnSpPr>
        <p:spPr>
          <a:xfrm flipH="1">
            <a:off x="4764947" y="1389466"/>
            <a:ext cx="1436363" cy="2310079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9B54709-846A-4E1E-BD91-2D500FA2AA5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241408" y="1367405"/>
            <a:ext cx="5400000" cy="432000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2CEFB00-DC72-468A-97E0-D0280480026C}"/>
              </a:ext>
            </a:extLst>
          </p:cNvPr>
          <p:cNvCxnSpPr>
            <a:cxnSpLocks/>
          </p:cNvCxnSpPr>
          <p:nvPr/>
        </p:nvCxnSpPr>
        <p:spPr>
          <a:xfrm>
            <a:off x="6191078" y="1386842"/>
            <a:ext cx="1690047" cy="2312703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91AB272-DD82-4E86-A9D4-950B5BF2960D}"/>
              </a:ext>
            </a:extLst>
          </p:cNvPr>
          <p:cNvSpPr/>
          <p:nvPr/>
        </p:nvSpPr>
        <p:spPr>
          <a:xfrm>
            <a:off x="316691" y="1848765"/>
            <a:ext cx="4368229" cy="15802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понятия, 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содержащиеся в языке, при помощи которых люди систематизируют и обобщают опыт познания себя и мира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B5F3EF5-D12F-44B4-9AAD-842551A50EAD}"/>
              </a:ext>
            </a:extLst>
          </p:cNvPr>
          <p:cNvSpPr/>
          <p:nvPr/>
        </p:nvSpPr>
        <p:spPr>
          <a:xfrm>
            <a:off x="7961151" y="1836842"/>
            <a:ext cx="4035105" cy="1592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 с другом в пространстве и времени, на основе причинной обусловленности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9CEA7AE-FCA7-490E-ABA6-D3B12786AB4A}"/>
              </a:ext>
            </a:extLst>
          </p:cNvPr>
          <p:cNvSpPr/>
          <p:nvPr/>
        </p:nvSpPr>
        <p:spPr>
          <a:xfrm>
            <a:off x="1132514" y="3721605"/>
            <a:ext cx="4646602" cy="1448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общепринятые убеждения относительно целей, к которым человек должен стремиться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01591FF-DE08-4CA2-97F5-731D23438DEC}"/>
              </a:ext>
            </a:extLst>
          </p:cNvPr>
          <p:cNvSpPr/>
          <p:nvPr/>
        </p:nvSpPr>
        <p:spPr>
          <a:xfrm>
            <a:off x="6412886" y="3721604"/>
            <a:ext cx="4341800" cy="144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которые регулируют поведение людей в соответствии с ценностями определенной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244912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18441E-2A10-4FA8-9F10-0D921282998C}"/>
              </a:ext>
            </a:extLst>
          </p:cNvPr>
          <p:cNvSpPr/>
          <p:nvPr/>
        </p:nvSpPr>
        <p:spPr>
          <a:xfrm>
            <a:off x="1040235" y="340200"/>
            <a:ext cx="10318459" cy="914400"/>
          </a:xfrm>
          <a:prstGeom prst="rect">
            <a:avLst/>
          </a:prstGeom>
          <a:ln>
            <a:solidFill>
              <a:srgbClr val="66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культуры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37F336DA-24F4-4E85-B8CC-049BEFEDEA90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325461" y="1254599"/>
            <a:ext cx="4860000" cy="1260000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E9330F1-9E3E-457D-9FD0-1BC2691A8080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199464" y="1254600"/>
            <a:ext cx="4860000" cy="1260000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C4B0A6C-7142-4CFA-BFA0-7505EFC474C9}"/>
              </a:ext>
            </a:extLst>
          </p:cNvPr>
          <p:cNvSpPr/>
          <p:nvPr/>
        </p:nvSpPr>
        <p:spPr>
          <a:xfrm>
            <a:off x="738231" y="2514599"/>
            <a:ext cx="4680000" cy="2384572"/>
          </a:xfrm>
          <a:prstGeom prst="rect">
            <a:avLst/>
          </a:prstGeom>
          <a:ln>
            <a:solidFill>
              <a:srgbClr val="66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</a:t>
            </a:r>
          </a:p>
          <a:p>
            <a:pPr algn="ctr"/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 производством и освоением предметов и явлений материального мира,</a:t>
            </a:r>
          </a:p>
          <a:p>
            <a:pPr algn="ctr"/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изменением физической природы.</a:t>
            </a:r>
          </a:p>
          <a:p>
            <a:pPr algn="ctr"/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быта, средства</a:t>
            </a:r>
          </a:p>
          <a:p>
            <a:pPr algn="ctr"/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приборы и оборудование и т. п.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C84740-35FE-4D45-89CD-E4D1786931E9}"/>
              </a:ext>
            </a:extLst>
          </p:cNvPr>
          <p:cNvSpPr/>
          <p:nvPr/>
        </p:nvSpPr>
        <p:spPr>
          <a:xfrm>
            <a:off x="6845416" y="2514599"/>
            <a:ext cx="4680000" cy="2384572"/>
          </a:xfrm>
          <a:prstGeom prst="rect">
            <a:avLst/>
          </a:prstGeom>
          <a:ln>
            <a:solidFill>
              <a:srgbClr val="66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Духовная</a:t>
            </a:r>
          </a:p>
          <a:p>
            <a:pPr algn="ctr"/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духовных ценностей и творческой деятельности по их производству, освоению и применению.</a:t>
            </a:r>
          </a:p>
          <a:p>
            <a:pPr algn="ctr"/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язык, ценности, символы, правила,</a:t>
            </a:r>
          </a:p>
          <a:p>
            <a:pPr algn="ctr"/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и др.</a:t>
            </a:r>
          </a:p>
        </p:txBody>
      </p:sp>
    </p:spTree>
    <p:extLst>
      <p:ext uri="{BB962C8B-B14F-4D97-AF65-F5344CB8AC3E}">
        <p14:creationId xmlns:p14="http://schemas.microsoft.com/office/powerpoint/2010/main" val="97461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BE961-1645-4686-A33A-151F126598E1}"/>
              </a:ext>
            </a:extLst>
          </p:cNvPr>
          <p:cNvSpPr txBox="1"/>
          <p:nvPr/>
        </p:nvSpPr>
        <p:spPr>
          <a:xfrm>
            <a:off x="268447" y="521411"/>
            <a:ext cx="64947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универсалии </a:t>
            </a:r>
            <a:r>
              <a:rPr lang="ru-RU" sz="24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черты, присущие всем культурам,</a:t>
            </a:r>
          </a:p>
          <a:p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аспекты жизни, которые проявляются во всех известных обществах, общие явления, присущие всем человеческим культурам на всех этапах развития.</a:t>
            </a:r>
          </a:p>
          <a:p>
            <a:endParaRPr lang="ru-RU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относится: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с определенным грамматическим строем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брака и семьи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религиозные ритуалы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нормы, связанные с заботой о детях</a:t>
            </a:r>
          </a:p>
          <a:p>
            <a:endParaRPr lang="ru-RU" sz="2400" u="sng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7881F1-44A6-4A82-B90E-A1A9BE672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192" y="447675"/>
            <a:ext cx="490008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716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486</TotalTime>
  <Words>409</Words>
  <Application>Microsoft Office PowerPoint</Application>
  <PresentationFormat>Широкоэкранный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Times New Roman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2023-08-26T09:43:33Z</dcterms:created>
  <dcterms:modified xsi:type="dcterms:W3CDTF">2023-08-27T09:48:01Z</dcterms:modified>
</cp:coreProperties>
</file>