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59" r:id="rId2"/>
    <p:sldId id="261" r:id="rId3"/>
    <p:sldId id="265" r:id="rId4"/>
    <p:sldId id="291" r:id="rId5"/>
    <p:sldId id="264" r:id="rId6"/>
    <p:sldId id="272" r:id="rId7"/>
    <p:sldId id="268" r:id="rId8"/>
    <p:sldId id="274" r:id="rId9"/>
    <p:sldId id="279" r:id="rId10"/>
    <p:sldId id="280" r:id="rId11"/>
    <p:sldId id="281" r:id="rId12"/>
    <p:sldId id="278" r:id="rId13"/>
    <p:sldId id="289" r:id="rId14"/>
    <p:sldId id="286" r:id="rId15"/>
    <p:sldId id="290" r:id="rId16"/>
    <p:sldId id="287" r:id="rId17"/>
    <p:sldId id="288" r:id="rId18"/>
    <p:sldId id="292" r:id="rId19"/>
    <p:sldId id="295" r:id="rId20"/>
    <p:sldId id="294" r:id="rId21"/>
    <p:sldId id="296" r:id="rId22"/>
    <p:sldId id="285" r:id="rId23"/>
    <p:sldId id="283" r:id="rId24"/>
    <p:sldId id="273" r:id="rId25"/>
    <p:sldId id="267" r:id="rId26"/>
    <p:sldId id="284" r:id="rId27"/>
    <p:sldId id="262" r:id="rId28"/>
  </p:sldIdLst>
  <p:sldSz cx="9144000" cy="5143500" type="screen16x9"/>
  <p:notesSz cx="6858000" cy="9144000"/>
  <p:defaultTextStyle>
    <a:defPPr>
      <a:defRPr lang="ru-RU"/>
    </a:defPPr>
    <a:lvl1pPr marL="0" algn="l" defTabSz="81638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408194" algn="l" defTabSz="81638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816389" algn="l" defTabSz="81638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224583" algn="l" defTabSz="81638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1632777" algn="l" defTabSz="81638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2040971" algn="l" defTabSz="81638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2449166" algn="l" defTabSz="81638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2857360" algn="l" defTabSz="81638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3265554" algn="l" defTabSz="81638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5D9"/>
    <a:srgbClr val="FFFFFF"/>
    <a:srgbClr val="E6E5CA"/>
    <a:srgbClr val="361402"/>
    <a:srgbClr val="2A2718"/>
    <a:srgbClr val="423D26"/>
    <a:srgbClr val="65131F"/>
    <a:srgbClr val="663300"/>
    <a:srgbClr val="31010F"/>
    <a:srgbClr val="3D01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114" y="58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2940EF-C969-415B-91E9-33309AFEDB35}" type="datetimeFigureOut">
              <a:rPr lang="ru-RU" smtClean="0"/>
              <a:t>25.08.2023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CCF8E4-2D00-40FF-820E-0CEFBFEB48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3254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1638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408194" algn="l" defTabSz="81638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816389" algn="l" defTabSz="81638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224583" algn="l" defTabSz="81638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632777" algn="l" defTabSz="81638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040971" algn="l" defTabSz="81638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449166" algn="l" defTabSz="81638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2857360" algn="l" defTabSz="81638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265554" algn="l" defTabSz="81638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4588"/>
            <a:ext cx="5483225" cy="30845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BB86A-0891-48DB-BA7F-673591126B3E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979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841773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2701530"/>
            <a:ext cx="6858000" cy="1241821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787" indent="0" algn="ctr">
              <a:buNone/>
              <a:defRPr sz="1500"/>
            </a:lvl2pPr>
            <a:lvl3pPr marL="685572" indent="0" algn="ctr">
              <a:buNone/>
              <a:defRPr sz="1400"/>
            </a:lvl3pPr>
            <a:lvl4pPr marL="1028358" indent="0" algn="ctr">
              <a:buNone/>
              <a:defRPr sz="1200"/>
            </a:lvl4pPr>
            <a:lvl5pPr marL="1371145" indent="0" algn="ctr">
              <a:buNone/>
              <a:defRPr sz="1200"/>
            </a:lvl5pPr>
            <a:lvl6pPr marL="1713931" indent="0" algn="ctr">
              <a:buNone/>
              <a:defRPr sz="1200"/>
            </a:lvl6pPr>
            <a:lvl7pPr marL="2056716" indent="0" algn="ctr">
              <a:buNone/>
              <a:defRPr sz="1200"/>
            </a:lvl7pPr>
            <a:lvl8pPr marL="2399504" indent="0" algn="ctr">
              <a:buNone/>
              <a:defRPr sz="1200"/>
            </a:lvl8pPr>
            <a:lvl9pPr marL="2742288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77C04-BCA3-4992-A7F2-43F74D070AF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1933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383B8-C166-496D-A2D7-3E67F99C01D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174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7" y="273844"/>
            <a:ext cx="1971675" cy="435887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517B-E75A-4756-8E1B-595EC25B4FC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722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9893E-16A2-457D-9597-67C38327559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93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282306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78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5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35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14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9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71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50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28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A4AFD-31D6-4DB0-AE71-8ED25B5E7F6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931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1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1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1EDB7-BE23-4960-8ACE-F3105E0CBD3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285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3" y="273846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87" indent="0">
              <a:buNone/>
              <a:defRPr sz="1500" b="1"/>
            </a:lvl2pPr>
            <a:lvl3pPr marL="685572" indent="0">
              <a:buNone/>
              <a:defRPr sz="1400" b="1"/>
            </a:lvl3pPr>
            <a:lvl4pPr marL="1028358" indent="0">
              <a:buNone/>
              <a:defRPr sz="1200" b="1"/>
            </a:lvl4pPr>
            <a:lvl5pPr marL="1371145" indent="0">
              <a:buNone/>
              <a:defRPr sz="1200" b="1"/>
            </a:lvl5pPr>
            <a:lvl6pPr marL="1713931" indent="0">
              <a:buNone/>
              <a:defRPr sz="1200" b="1"/>
            </a:lvl6pPr>
            <a:lvl7pPr marL="2056716" indent="0">
              <a:buNone/>
              <a:defRPr sz="1200" b="1"/>
            </a:lvl7pPr>
            <a:lvl8pPr marL="2399504" indent="0">
              <a:buNone/>
              <a:defRPr sz="1200" b="1"/>
            </a:lvl8pPr>
            <a:lvl9pPr marL="2742288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1" y="1878807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87" indent="0">
              <a:buNone/>
              <a:defRPr sz="1500" b="1"/>
            </a:lvl2pPr>
            <a:lvl3pPr marL="685572" indent="0">
              <a:buNone/>
              <a:defRPr sz="1400" b="1"/>
            </a:lvl3pPr>
            <a:lvl4pPr marL="1028358" indent="0">
              <a:buNone/>
              <a:defRPr sz="1200" b="1"/>
            </a:lvl4pPr>
            <a:lvl5pPr marL="1371145" indent="0">
              <a:buNone/>
              <a:defRPr sz="1200" b="1"/>
            </a:lvl5pPr>
            <a:lvl6pPr marL="1713931" indent="0">
              <a:buNone/>
              <a:defRPr sz="1200" b="1"/>
            </a:lvl6pPr>
            <a:lvl7pPr marL="2056716" indent="0">
              <a:buNone/>
              <a:defRPr sz="1200" b="1"/>
            </a:lvl7pPr>
            <a:lvl8pPr marL="2399504" indent="0">
              <a:buNone/>
              <a:defRPr sz="1200" b="1"/>
            </a:lvl8pPr>
            <a:lvl9pPr marL="2742288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1" y="1878807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A73F3-0409-4A80-A218-E3FC7CB5C46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611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415F7-9C81-4C16-9C8D-7521CEB14D0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596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658CF-0E4B-4415-8899-DA81C2B102A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5035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3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3" y="740571"/>
            <a:ext cx="4629151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3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87" indent="0">
              <a:buNone/>
              <a:defRPr sz="1000"/>
            </a:lvl2pPr>
            <a:lvl3pPr marL="685572" indent="0">
              <a:buNone/>
              <a:defRPr sz="1000"/>
            </a:lvl3pPr>
            <a:lvl4pPr marL="1028358" indent="0">
              <a:buNone/>
              <a:defRPr sz="800"/>
            </a:lvl4pPr>
            <a:lvl5pPr marL="1371145" indent="0">
              <a:buNone/>
              <a:defRPr sz="800"/>
            </a:lvl5pPr>
            <a:lvl6pPr marL="1713931" indent="0">
              <a:buNone/>
              <a:defRPr sz="800"/>
            </a:lvl6pPr>
            <a:lvl7pPr marL="2056716" indent="0">
              <a:buNone/>
              <a:defRPr sz="800"/>
            </a:lvl7pPr>
            <a:lvl8pPr marL="2399504" indent="0">
              <a:buNone/>
              <a:defRPr sz="800"/>
            </a:lvl8pPr>
            <a:lvl9pPr marL="2742288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E32E-71BA-422D-B11C-808A5DB5CDF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115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3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3" y="740571"/>
            <a:ext cx="4629151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787" indent="0">
              <a:buNone/>
              <a:defRPr sz="2100"/>
            </a:lvl2pPr>
            <a:lvl3pPr marL="685572" indent="0">
              <a:buNone/>
              <a:defRPr sz="1800"/>
            </a:lvl3pPr>
            <a:lvl4pPr marL="1028358" indent="0">
              <a:buNone/>
              <a:defRPr sz="1500"/>
            </a:lvl4pPr>
            <a:lvl5pPr marL="1371145" indent="0">
              <a:buNone/>
              <a:defRPr sz="1500"/>
            </a:lvl5pPr>
            <a:lvl6pPr marL="1713931" indent="0">
              <a:buNone/>
              <a:defRPr sz="1500"/>
            </a:lvl6pPr>
            <a:lvl7pPr marL="2056716" indent="0">
              <a:buNone/>
              <a:defRPr sz="1500"/>
            </a:lvl7pPr>
            <a:lvl8pPr marL="2399504" indent="0">
              <a:buNone/>
              <a:defRPr sz="1500"/>
            </a:lvl8pPr>
            <a:lvl9pPr marL="2742288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3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87" indent="0">
              <a:buNone/>
              <a:defRPr sz="1000"/>
            </a:lvl2pPr>
            <a:lvl3pPr marL="685572" indent="0">
              <a:buNone/>
              <a:defRPr sz="1000"/>
            </a:lvl3pPr>
            <a:lvl4pPr marL="1028358" indent="0">
              <a:buNone/>
              <a:defRPr sz="800"/>
            </a:lvl4pPr>
            <a:lvl5pPr marL="1371145" indent="0">
              <a:buNone/>
              <a:defRPr sz="800"/>
            </a:lvl5pPr>
            <a:lvl6pPr marL="1713931" indent="0">
              <a:buNone/>
              <a:defRPr sz="800"/>
            </a:lvl6pPr>
            <a:lvl7pPr marL="2056716" indent="0">
              <a:buNone/>
              <a:defRPr sz="800"/>
            </a:lvl7pPr>
            <a:lvl8pPr marL="2399504" indent="0">
              <a:buNone/>
              <a:defRPr sz="800"/>
            </a:lvl8pPr>
            <a:lvl9pPr marL="2742288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F84B4-D1A0-4B27-9911-4162E7C1939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921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DF7"/>
            </a:gs>
            <a:gs pos="100000">
              <a:srgbClr val="FFF4D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2" y="273846"/>
            <a:ext cx="7886700" cy="994172"/>
          </a:xfrm>
          <a:prstGeom prst="rect">
            <a:avLst/>
          </a:prstGeom>
        </p:spPr>
        <p:txBody>
          <a:bodyPr vert="horz" lIns="41575" tIns="20788" rIns="41575" bIns="20788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2" y="1369219"/>
            <a:ext cx="7886700" cy="3263504"/>
          </a:xfrm>
          <a:prstGeom prst="rect">
            <a:avLst/>
          </a:prstGeom>
        </p:spPr>
        <p:txBody>
          <a:bodyPr vert="horz" lIns="41575" tIns="20788" rIns="41575" bIns="20788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1" y="4767264"/>
            <a:ext cx="2057400" cy="273844"/>
          </a:xfrm>
          <a:prstGeom prst="rect">
            <a:avLst/>
          </a:prstGeom>
        </p:spPr>
        <p:txBody>
          <a:bodyPr vert="horz" lIns="41575" tIns="20788" rIns="41575" bIns="20788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15750"/>
            <a:fld id="{F3E57C0C-B7DC-4E99-BF03-57F5BB486BE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15750"/>
              <a:t>8/25/2023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2" y="4767264"/>
            <a:ext cx="3086100" cy="273844"/>
          </a:xfrm>
          <a:prstGeom prst="rect">
            <a:avLst/>
          </a:prstGeom>
        </p:spPr>
        <p:txBody>
          <a:bodyPr vert="horz" lIns="41575" tIns="20788" rIns="41575" bIns="20788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1575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1" y="4767264"/>
            <a:ext cx="2057400" cy="273844"/>
          </a:xfrm>
          <a:prstGeom prst="rect">
            <a:avLst/>
          </a:prstGeom>
        </p:spPr>
        <p:txBody>
          <a:bodyPr vert="horz" lIns="41575" tIns="20788" rIns="41575" bIns="20788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15750"/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1575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156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685572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92" indent="-171392" algn="l" defTabSz="68557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179" indent="-171392" algn="l" defTabSz="68557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965" indent="-171392" algn="l" defTabSz="68557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752" indent="-171392" algn="l" defTabSz="68557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537" indent="-171392" algn="l" defTabSz="68557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323" indent="-171392" algn="l" defTabSz="68557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110" indent="-171392" algn="l" defTabSz="68557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896" indent="-171392" algn="l" defTabSz="68557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682" indent="-171392" algn="l" defTabSz="68557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57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87" algn="l" defTabSz="68557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72" algn="l" defTabSz="68557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358" algn="l" defTabSz="68557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145" algn="l" defTabSz="68557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931" algn="l" defTabSz="68557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716" algn="l" defTabSz="68557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504" algn="l" defTabSz="68557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288" algn="l" defTabSz="68557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2.wdp"/><Relationship Id="rId7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hdphoto" Target="../media/hdphoto2.wdp"/><Relationship Id="rId7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3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oecd.org/pisa/test/" TargetMode="External"/><Relationship Id="rId13" Type="http://schemas.openxmlformats.org/officeDocument/2006/relationships/hyperlink" Target="https://fioco.ru/vebinar-shkoly-ocenka-pisa" TargetMode="External"/><Relationship Id="rId3" Type="http://schemas.microsoft.com/office/2007/relationships/hdphoto" Target="../media/hdphoto2.wdp"/><Relationship Id="rId7" Type="http://schemas.openxmlformats.org/officeDocument/2006/relationships/hyperlink" Target="http://skiv.instrao.ru/support/demonstratsionnye-materialya/" TargetMode="External"/><Relationship Id="rId12" Type="http://schemas.openxmlformats.org/officeDocument/2006/relationships/hyperlink" Target="https://monitoring.spbcokoit.ru/procedure/1043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skiv.instrao.ru/bank-zadaniy/" TargetMode="External"/><Relationship Id="rId11" Type="http://schemas.openxmlformats.org/officeDocument/2006/relationships/hyperlink" Target="https://myshop.ru/shop/product/4539226.html" TargetMode="External"/><Relationship Id="rId5" Type="http://schemas.openxmlformats.org/officeDocument/2006/relationships/image" Target="../media/image3.png"/><Relationship Id="rId10" Type="http://schemas.openxmlformats.org/officeDocument/2006/relationships/hyperlink" Target="https://educentr-kudrovo.vsevobr.ru/images/Documents/PISA-2024/est-nauch-gramotnost.pdf" TargetMode="External"/><Relationship Id="rId4" Type="http://schemas.openxmlformats.org/officeDocument/2006/relationships/image" Target="../media/image5.png"/><Relationship Id="rId9" Type="http://schemas.openxmlformats.org/officeDocument/2006/relationships/hyperlink" Target="https://fioco.ru/%D0%BF%D1%80%D0%B8%D0%BC%D0%B5%D1%80%D1%8B-%D0%B7%D0%B0%D0%B4%D0%B0%D1%87-pisa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3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2.wdp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467544" y="1366730"/>
            <a:ext cx="7533456" cy="1790700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latin typeface="Georgia" pitchFamily="18" charset="0"/>
              </a:rPr>
              <a:t> </a:t>
            </a:r>
            <a:r>
              <a:rPr lang="ru-RU" sz="3100" b="1" dirty="0">
                <a:solidFill>
                  <a:srgbClr val="65131F"/>
                </a:solidFill>
                <a:latin typeface="Georgia" pitchFamily="18" charset="0"/>
              </a:rPr>
              <a:t>ФУНКЦИОНАЛЬНАЯ ГРАМОТНОСТЬ </a:t>
            </a:r>
            <a:br>
              <a:rPr lang="ru-RU" sz="3100" b="1" dirty="0">
                <a:solidFill>
                  <a:srgbClr val="65131F"/>
                </a:solidFill>
                <a:latin typeface="Georgia" pitchFamily="18" charset="0"/>
              </a:rPr>
            </a:br>
            <a:r>
              <a:rPr lang="ru-RU" sz="3100" b="1" dirty="0">
                <a:solidFill>
                  <a:srgbClr val="65131F"/>
                </a:solidFill>
                <a:latin typeface="Georgia" pitchFamily="18" charset="0"/>
              </a:rPr>
              <a:t>НА УРОКАХ ГЕОГРАФИИ</a:t>
            </a:r>
            <a:br>
              <a:rPr lang="ru-RU" sz="3100" b="1" dirty="0">
                <a:solidFill>
                  <a:srgbClr val="65131F"/>
                </a:solidFill>
                <a:latin typeface="Georgia" pitchFamily="18" charset="0"/>
              </a:rPr>
            </a:br>
            <a:r>
              <a:rPr lang="ru-RU" sz="2800" b="1" dirty="0" smtClean="0">
                <a:latin typeface="Georgia" pitchFamily="18" charset="0"/>
              </a:rPr>
              <a:t/>
            </a:r>
            <a:br>
              <a:rPr lang="ru-RU" sz="2800" b="1" dirty="0" smtClean="0">
                <a:latin typeface="Georgia" pitchFamily="18" charset="0"/>
              </a:rPr>
            </a:b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4804" y="-7218"/>
            <a:ext cx="9129196" cy="1287978"/>
            <a:chOff x="14804" y="-7218"/>
            <a:chExt cx="9129196" cy="1287978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-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14804" y="35106"/>
              <a:ext cx="9129196" cy="771550"/>
            </a:xfrm>
            <a:prstGeom prst="rect">
              <a:avLst/>
            </a:prstGeom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58" t="25265" r="11396" b="20122"/>
            <a:stretch/>
          </p:blipFill>
          <p:spPr>
            <a:xfrm>
              <a:off x="6372200" y="-7218"/>
              <a:ext cx="2364259" cy="1287978"/>
            </a:xfrm>
            <a:prstGeom prst="rect">
              <a:avLst/>
            </a:prstGeom>
          </p:spPr>
        </p:pic>
      </p:grpSp>
      <p:pic>
        <p:nvPicPr>
          <p:cNvPr id="26" name="Рисунок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371949"/>
            <a:ext cx="648072" cy="661185"/>
          </a:xfrm>
          <a:prstGeom prst="rect">
            <a:avLst/>
          </a:prstGeom>
        </p:spPr>
      </p:pic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4716016" y="3507854"/>
            <a:ext cx="4149080" cy="1241821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Ильенкова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Юлия Борисовна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Учитель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географии 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автономного общеобразовательного учреждения 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«Школа № 16 г. Благовещенска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им.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Героя Советского Союза лётчика-космонавта А.А. Леонова»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3496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80528" y="-18883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ru-RU" sz="3000" b="1" dirty="0" smtClean="0">
                <a:latin typeface="Georgia" pitchFamily="18" charset="0"/>
              </a:rPr>
              <a:t>Читательская грамотность</a:t>
            </a:r>
            <a:endParaRPr lang="ru-RU" sz="3000" dirty="0">
              <a:latin typeface="Georgia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14804" y="35106"/>
            <a:ext cx="9129196" cy="4998028"/>
            <a:chOff x="14804" y="35106"/>
            <a:chExt cx="9129196" cy="4998028"/>
          </a:xfrm>
        </p:grpSpPr>
        <p:grpSp>
          <p:nvGrpSpPr>
            <p:cNvPr id="12" name="Группа 11"/>
            <p:cNvGrpSpPr/>
            <p:nvPr/>
          </p:nvGrpSpPr>
          <p:grpSpPr>
            <a:xfrm>
              <a:off x="14804" y="35106"/>
              <a:ext cx="9129196" cy="991154"/>
              <a:chOff x="14804" y="35106"/>
              <a:chExt cx="9129196" cy="991154"/>
            </a:xfrm>
          </p:grpSpPr>
          <p:pic>
            <p:nvPicPr>
              <p:cNvPr id="8" name="Рисунок 7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-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14804" y="35106"/>
                <a:ext cx="9129196" cy="520420"/>
              </a:xfrm>
              <a:prstGeom prst="rect">
                <a:avLst/>
              </a:prstGeom>
            </p:spPr>
          </p:pic>
          <p:pic>
            <p:nvPicPr>
              <p:cNvPr id="9" name="Рисунок 8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758" t="25265" r="11396" b="20122"/>
              <a:stretch/>
            </p:blipFill>
            <p:spPr>
              <a:xfrm>
                <a:off x="7164288" y="84792"/>
                <a:ext cx="1728192" cy="941468"/>
              </a:xfrm>
              <a:prstGeom prst="rect">
                <a:avLst/>
              </a:prstGeom>
            </p:spPr>
          </p:pic>
        </p:grp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528" y="4371949"/>
              <a:ext cx="648072" cy="661185"/>
            </a:xfrm>
            <a:prstGeom prst="rect">
              <a:avLst/>
            </a:prstGeom>
          </p:spPr>
        </p:pic>
      </p:grpSp>
      <p:sp>
        <p:nvSpPr>
          <p:cNvPr id="17" name="Прямоугольник 16"/>
          <p:cNvSpPr/>
          <p:nvPr/>
        </p:nvSpPr>
        <p:spPr>
          <a:xfrm>
            <a:off x="179512" y="755221"/>
            <a:ext cx="3168352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Текстовое задание ЕГЭ № 5: </a:t>
            </a:r>
          </a:p>
          <a:p>
            <a:endParaRPr lang="ru-RU" dirty="0"/>
          </a:p>
        </p:txBody>
      </p:sp>
      <p:sp>
        <p:nvSpPr>
          <p:cNvPr id="18" name="Объект 2"/>
          <p:cNvSpPr txBox="1">
            <a:spLocks/>
          </p:cNvSpPr>
          <p:nvPr/>
        </p:nvSpPr>
        <p:spPr>
          <a:xfrm>
            <a:off x="323528" y="1223118"/>
            <a:ext cx="8133934" cy="2788792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Прочитайте приведённый ниже текст, в котором пропущен ряд слов. Выберите из предлагаемого списка слова (словосочетания), которые необходимо вставить на место пропусков.</a:t>
            </a:r>
          </a:p>
          <a:p>
            <a:pPr marL="0" indent="0" algn="just">
              <a:buNone/>
            </a:pPr>
            <a:r>
              <a:rPr lang="ru-RU" sz="5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Общие </a:t>
            </a:r>
            <a:r>
              <a:rPr lang="ru-RU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черты рельефа Русской равнины предопределены ее тектоническим строением, принадлежностью равнины к древней ________________(А), с давнего времени не испытывавшей процессов горообразования.</a:t>
            </a:r>
          </a:p>
          <a:p>
            <a:pPr marL="0" indent="0" algn="just">
              <a:buNone/>
            </a:pPr>
            <a:r>
              <a:rPr lang="ru-RU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показало бурение, кристаллический ________________(Б) Русской платформы имеет неровный горный рельеф, с колебаниями высот до 1500–2000 м на расстоянии 100–150 км. Его выходы на поверхность называются ________________(В).</a:t>
            </a:r>
          </a:p>
          <a:p>
            <a:pPr marL="914400" lvl="2" indent="0">
              <a:buNone/>
            </a:pPr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слов:</a:t>
            </a:r>
          </a:p>
          <a:p>
            <a:pPr marL="914400" lvl="2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  складчатая область</a:t>
            </a:r>
          </a:p>
          <a:p>
            <a:pPr marL="914400" lvl="2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  платформа</a:t>
            </a:r>
          </a:p>
          <a:p>
            <a:pPr marL="914400" lvl="2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  чехол</a:t>
            </a:r>
          </a:p>
          <a:p>
            <a:pPr marL="914400" lvl="2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  фундамент</a:t>
            </a:r>
          </a:p>
          <a:p>
            <a:pPr marL="914400" lvl="2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  щит</a:t>
            </a:r>
          </a:p>
          <a:p>
            <a:pPr marL="914400" lvl="2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  </a:t>
            </a:r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возвышенность      </a:t>
            </a:r>
          </a:p>
          <a:p>
            <a:pPr marL="914400" lvl="2" indent="0">
              <a:lnSpc>
                <a:spcPct val="120000"/>
              </a:lnSpc>
              <a:spcBef>
                <a:spcPts val="0"/>
              </a:spcBef>
              <a:buNone/>
            </a:pP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2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Запишите </a:t>
            </a:r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ответ цифры, расположив их в порядке, соответствующем буквам: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20616" y="4043177"/>
            <a:ext cx="2215535" cy="78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685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80528" y="20741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ru-RU" sz="3000" b="1" dirty="0" smtClean="0">
                <a:latin typeface="Georgia" pitchFamily="18" charset="0"/>
              </a:rPr>
              <a:t>Математическая грамотность</a:t>
            </a:r>
            <a:endParaRPr lang="ru-RU" sz="3000" dirty="0">
              <a:latin typeface="Georgia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14804" y="35106"/>
            <a:ext cx="9129196" cy="4998028"/>
            <a:chOff x="14804" y="35106"/>
            <a:chExt cx="9129196" cy="4998028"/>
          </a:xfrm>
        </p:grpSpPr>
        <p:grpSp>
          <p:nvGrpSpPr>
            <p:cNvPr id="12" name="Группа 11"/>
            <p:cNvGrpSpPr/>
            <p:nvPr/>
          </p:nvGrpSpPr>
          <p:grpSpPr>
            <a:xfrm>
              <a:off x="14804" y="35106"/>
              <a:ext cx="9129196" cy="991154"/>
              <a:chOff x="14804" y="35106"/>
              <a:chExt cx="9129196" cy="991154"/>
            </a:xfrm>
          </p:grpSpPr>
          <p:pic>
            <p:nvPicPr>
              <p:cNvPr id="8" name="Рисунок 7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-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14804" y="35106"/>
                <a:ext cx="9129196" cy="520420"/>
              </a:xfrm>
              <a:prstGeom prst="rect">
                <a:avLst/>
              </a:prstGeom>
            </p:spPr>
          </p:pic>
          <p:pic>
            <p:nvPicPr>
              <p:cNvPr id="9" name="Рисунок 8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758" t="25265" r="11396" b="20122"/>
              <a:stretch/>
            </p:blipFill>
            <p:spPr>
              <a:xfrm>
                <a:off x="7164288" y="84792"/>
                <a:ext cx="1728192" cy="941468"/>
              </a:xfrm>
              <a:prstGeom prst="rect">
                <a:avLst/>
              </a:prstGeom>
            </p:spPr>
          </p:pic>
        </p:grp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528" y="4371949"/>
              <a:ext cx="648072" cy="661185"/>
            </a:xfrm>
            <a:prstGeom prst="rect">
              <a:avLst/>
            </a:prstGeom>
          </p:spPr>
        </p:pic>
      </p:grpSp>
      <p:sp>
        <p:nvSpPr>
          <p:cNvPr id="18" name="Объект 2"/>
          <p:cNvSpPr txBox="1">
            <a:spLocks/>
          </p:cNvSpPr>
          <p:nvPr/>
        </p:nvSpPr>
        <p:spPr>
          <a:xfrm>
            <a:off x="323528" y="1223118"/>
            <a:ext cx="8133934" cy="2788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869454"/>
            <a:ext cx="378417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со статистическим материалом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1386332"/>
            <a:ext cx="871296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статистическим материалам мы, как правило, относим графики, схемы, таблицы, диаграммы, матрицы данных и т.п. Успешное выполнение именно этих заданий формирует не только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естественно-научную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но и математическую область функциональной грамотности.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таким типовым заданиям в ОГЭ, ЕГЭ и ВПР можно отнести следующие: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определение заданного показателя по формуле, выбирая необходимые данные из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таблицы;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работа с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климатограммами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выявление эмпирических зависимостей на основе данных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таблицы;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работа со статистической матрицей данных. </a:t>
            </a:r>
          </a:p>
        </p:txBody>
      </p:sp>
    </p:spTree>
    <p:extLst>
      <p:ext uri="{BB962C8B-B14F-4D97-AF65-F5344CB8AC3E}">
        <p14:creationId xmlns:p14="http://schemas.microsoft.com/office/powerpoint/2010/main" val="1589369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14804" y="43080"/>
            <a:ext cx="9129196" cy="4998028"/>
            <a:chOff x="14804" y="35106"/>
            <a:chExt cx="9129196" cy="4998028"/>
          </a:xfrm>
        </p:grpSpPr>
        <p:grpSp>
          <p:nvGrpSpPr>
            <p:cNvPr id="12" name="Группа 11"/>
            <p:cNvGrpSpPr/>
            <p:nvPr/>
          </p:nvGrpSpPr>
          <p:grpSpPr>
            <a:xfrm>
              <a:off x="14804" y="35106"/>
              <a:ext cx="9129196" cy="991154"/>
              <a:chOff x="14804" y="35106"/>
              <a:chExt cx="9129196" cy="991154"/>
            </a:xfrm>
          </p:grpSpPr>
          <p:pic>
            <p:nvPicPr>
              <p:cNvPr id="8" name="Рисунок 7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-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14804" y="35106"/>
                <a:ext cx="9129196" cy="520420"/>
              </a:xfrm>
              <a:prstGeom prst="rect">
                <a:avLst/>
              </a:prstGeom>
            </p:spPr>
          </p:pic>
          <p:pic>
            <p:nvPicPr>
              <p:cNvPr id="9" name="Рисунок 8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758" t="25265" r="11396" b="20122"/>
              <a:stretch/>
            </p:blipFill>
            <p:spPr>
              <a:xfrm>
                <a:off x="7164288" y="84792"/>
                <a:ext cx="1728192" cy="941468"/>
              </a:xfrm>
              <a:prstGeom prst="rect">
                <a:avLst/>
              </a:prstGeom>
            </p:spPr>
          </p:pic>
        </p:grp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528" y="4371949"/>
              <a:ext cx="648072" cy="661185"/>
            </a:xfrm>
            <a:prstGeom prst="rect">
              <a:avLst/>
            </a:prstGeom>
          </p:spPr>
        </p:pic>
      </p:grpSp>
      <p:sp>
        <p:nvSpPr>
          <p:cNvPr id="17" name="Заголовок 1"/>
          <p:cNvSpPr>
            <a:spLocks noGrp="1"/>
          </p:cNvSpPr>
          <p:nvPr>
            <p:ph type="title"/>
          </p:nvPr>
        </p:nvSpPr>
        <p:spPr>
          <a:xfrm>
            <a:off x="160563" y="75722"/>
            <a:ext cx="7344816" cy="806403"/>
          </a:xfrm>
        </p:spPr>
        <p:txBody>
          <a:bodyPr>
            <a:normAutofit/>
          </a:bodyPr>
          <a:lstStyle/>
          <a:p>
            <a:pPr algn="ctr"/>
            <a:r>
              <a:rPr lang="ru-RU" sz="3000" b="1" dirty="0" smtClean="0">
                <a:latin typeface="Georgia" pitchFamily="18" charset="0"/>
              </a:rPr>
              <a:t>Математическая грамотность</a:t>
            </a:r>
            <a:endParaRPr lang="ru-RU" sz="3000" dirty="0">
              <a:latin typeface="Georgia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10999" y="827230"/>
            <a:ext cx="62744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Сравнительный анализ данных таблиц или схем (8 класс)</a:t>
            </a:r>
            <a:endParaRPr lang="ru-RU" sz="1350" dirty="0"/>
          </a:p>
        </p:txBody>
      </p:sp>
      <p:sp>
        <p:nvSpPr>
          <p:cNvPr id="19" name="Объект 2"/>
          <p:cNvSpPr txBox="1">
            <a:spLocks/>
          </p:cNvSpPr>
          <p:nvPr/>
        </p:nvSpPr>
        <p:spPr>
          <a:xfrm>
            <a:off x="227693" y="1200751"/>
            <a:ext cx="8803492" cy="71423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основании данных приведен­ной ниже таблицы сделайте вывод о том, какой город России обладает наибольшими трудовыми ресурсами?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7518713"/>
              </p:ext>
            </p:extLst>
          </p:nvPr>
        </p:nvGraphicFramePr>
        <p:xfrm>
          <a:off x="494063" y="2013032"/>
          <a:ext cx="8170677" cy="2329494"/>
        </p:xfrm>
        <a:graphic>
          <a:graphicData uri="http://schemas.openxmlformats.org/drawingml/2006/table">
            <a:tbl>
              <a:tblPr/>
              <a:tblGrid>
                <a:gridCol w="1252953"/>
                <a:gridCol w="1373928"/>
                <a:gridCol w="993721"/>
                <a:gridCol w="915952"/>
                <a:gridCol w="864105"/>
                <a:gridCol w="993721"/>
                <a:gridCol w="881389"/>
                <a:gridCol w="894908"/>
              </a:tblGrid>
              <a:tr h="226262">
                <a:tc rowSpan="3"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Населенный 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пункт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654" marR="42654" marT="38878" marB="38878">
                    <a:lnL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населения, </a:t>
                      </a:r>
                      <a:endParaRPr lang="ru-RU" sz="14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чел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654" marR="42654" marT="38878" marB="38878">
                    <a:lnL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Половозрастной состав населения, тыс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чел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42654" marR="42654" marT="38878" marB="38878">
                    <a:lnL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3165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мужское</a:t>
                      </a:r>
                    </a:p>
                  </a:txBody>
                  <a:tcPr marL="42654" marR="42654" marT="38878" marB="38878">
                    <a:lnL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женское</a:t>
                      </a:r>
                    </a:p>
                  </a:txBody>
                  <a:tcPr marL="42654" marR="42654" marT="38878" marB="38878">
                    <a:lnL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55753">
                <a:tc vMerge="1"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654" marR="42654" marT="38878" marB="38878">
                    <a:lnL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654" marR="42654" marT="38878" marB="38878">
                    <a:lnL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0-15 лет</a:t>
                      </a:r>
                    </a:p>
                  </a:txBody>
                  <a:tcPr marL="42654" marR="42654" marT="38878" marB="38878">
                    <a:lnL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16-59 лет</a:t>
                      </a:r>
                    </a:p>
                  </a:txBody>
                  <a:tcPr marL="42654" marR="42654" marT="38878" marB="38878">
                    <a:lnL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лет и старше</a:t>
                      </a:r>
                    </a:p>
                  </a:txBody>
                  <a:tcPr marL="42654" marR="42654" marT="38878" marB="38878">
                    <a:lnL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0-15 лет</a:t>
                      </a:r>
                    </a:p>
                  </a:txBody>
                  <a:tcPr marL="42654" marR="42654" marT="38878" marB="38878">
                    <a:lnL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16-54 лет</a:t>
                      </a:r>
                    </a:p>
                  </a:txBody>
                  <a:tcPr marL="42654" marR="42654" marT="38878" marB="38878">
                    <a:lnL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 лет и старше</a:t>
                      </a:r>
                    </a:p>
                  </a:txBody>
                  <a:tcPr marL="42654" marR="42654" marT="38878" marB="38878">
                    <a:lnL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6262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Благовещенск</a:t>
                      </a:r>
                      <a:endParaRPr lang="ru-RU" sz="1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654" marR="42654" marT="38878" marB="38878">
                    <a:lnL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42654" marR="42654" marT="38878" marB="38878">
                    <a:lnL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1,9</a:t>
                      </a:r>
                    </a:p>
                  </a:txBody>
                  <a:tcPr marL="42654" marR="42654" marT="38878" marB="38878">
                    <a:lnL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2,1</a:t>
                      </a:r>
                    </a:p>
                  </a:txBody>
                  <a:tcPr marL="42654" marR="42654" marT="38878" marB="38878">
                    <a:lnL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</a:t>
                      </a:r>
                    </a:p>
                  </a:txBody>
                  <a:tcPr marL="42654" marR="42654" marT="38878" marB="38878">
                    <a:lnL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42654" marR="42654" marT="38878" marB="38878">
                    <a:lnL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42654" marR="42654" marT="38878" marB="38878">
                    <a:lnL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1,4</a:t>
                      </a:r>
                    </a:p>
                  </a:txBody>
                  <a:tcPr marL="42654" marR="42654" marT="38878" marB="38878">
                    <a:lnL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6262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Арзамас</a:t>
                      </a:r>
                    </a:p>
                  </a:txBody>
                  <a:tcPr marL="42654" marR="42654" marT="38878" marB="38878">
                    <a:lnL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42654" marR="42654" marT="38878" marB="38878">
                    <a:lnL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</a:t>
                      </a:r>
                    </a:p>
                  </a:txBody>
                  <a:tcPr marL="42654" marR="42654" marT="38878" marB="38878">
                    <a:lnL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2,3</a:t>
                      </a:r>
                    </a:p>
                  </a:txBody>
                  <a:tcPr marL="42654" marR="42654" marT="38878" marB="38878">
                    <a:lnL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</a:t>
                      </a:r>
                    </a:p>
                  </a:txBody>
                  <a:tcPr marL="42654" marR="42654" marT="38878" marB="38878">
                    <a:lnL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42654" marR="42654" marT="38878" marB="38878">
                    <a:lnL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2,4</a:t>
                      </a:r>
                    </a:p>
                  </a:txBody>
                  <a:tcPr marL="42654" marR="42654" marT="38878" marB="38878">
                    <a:lnL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</a:t>
                      </a:r>
                    </a:p>
                  </a:txBody>
                  <a:tcPr marL="42654" marR="42654" marT="38878" marB="38878">
                    <a:lnL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11590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Пущино</a:t>
                      </a:r>
                    </a:p>
                  </a:txBody>
                  <a:tcPr marL="42654" marR="42654" marT="38878" marB="38878">
                    <a:lnL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9,5</a:t>
                      </a:r>
                    </a:p>
                  </a:txBody>
                  <a:tcPr marL="42654" marR="42654" marT="38878" marB="38878">
                    <a:lnL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42654" marR="42654" marT="38878" marB="38878">
                    <a:lnL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</a:t>
                      </a:r>
                      <a:endParaRPr lang="ru-RU" sz="1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654" marR="42654" marT="38878" marB="38878">
                    <a:lnL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42654" marR="42654" marT="38878" marB="38878">
                    <a:lnL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0,9</a:t>
                      </a:r>
                    </a:p>
                  </a:txBody>
                  <a:tcPr marL="42654" marR="42654" marT="38878" marB="38878">
                    <a:lnL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</a:p>
                  </a:txBody>
                  <a:tcPr marL="42654" marR="42654" marT="38878" marB="38878">
                    <a:lnL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1,6</a:t>
                      </a:r>
                    </a:p>
                  </a:txBody>
                  <a:tcPr marL="42654" marR="42654" marT="38878" marB="38878">
                    <a:lnL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0811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Коломна</a:t>
                      </a:r>
                    </a:p>
                  </a:txBody>
                  <a:tcPr marL="42654" marR="42654" marT="38878" marB="38878">
                    <a:lnL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42654" marR="42654" marT="38878" marB="38878">
                    <a:lnL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</a:p>
                  </a:txBody>
                  <a:tcPr marL="42654" marR="42654" marT="38878" marB="38878">
                    <a:lnL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42654" marR="42654" marT="38878" marB="38878">
                    <a:lnL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</a:p>
                  </a:txBody>
                  <a:tcPr marL="42654" marR="42654" marT="38878" marB="38878">
                    <a:lnL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</a:p>
                  </a:txBody>
                  <a:tcPr marL="42654" marR="42654" marT="38878" marB="38878">
                    <a:lnL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42654" marR="42654" marT="38878" marB="38878">
                    <a:lnL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42654" marR="42654" marT="38878" marB="38878">
                    <a:lnL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1957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14804" y="35106"/>
            <a:ext cx="9129196" cy="4998028"/>
            <a:chOff x="14804" y="35106"/>
            <a:chExt cx="9129196" cy="4998028"/>
          </a:xfrm>
        </p:grpSpPr>
        <p:grpSp>
          <p:nvGrpSpPr>
            <p:cNvPr id="12" name="Группа 11"/>
            <p:cNvGrpSpPr/>
            <p:nvPr/>
          </p:nvGrpSpPr>
          <p:grpSpPr>
            <a:xfrm>
              <a:off x="14804" y="35106"/>
              <a:ext cx="9129196" cy="991154"/>
              <a:chOff x="14804" y="35106"/>
              <a:chExt cx="9129196" cy="991154"/>
            </a:xfrm>
          </p:grpSpPr>
          <p:pic>
            <p:nvPicPr>
              <p:cNvPr id="8" name="Рисунок 7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-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14804" y="35106"/>
                <a:ext cx="9129196" cy="520420"/>
              </a:xfrm>
              <a:prstGeom prst="rect">
                <a:avLst/>
              </a:prstGeom>
            </p:spPr>
          </p:pic>
          <p:pic>
            <p:nvPicPr>
              <p:cNvPr id="9" name="Рисунок 8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758" t="25265" r="11396" b="20122"/>
              <a:stretch/>
            </p:blipFill>
            <p:spPr>
              <a:xfrm>
                <a:off x="7164288" y="84792"/>
                <a:ext cx="1728192" cy="941468"/>
              </a:xfrm>
              <a:prstGeom prst="rect">
                <a:avLst/>
              </a:prstGeom>
            </p:spPr>
          </p:pic>
        </p:grp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528" y="4371949"/>
              <a:ext cx="648072" cy="661185"/>
            </a:xfrm>
            <a:prstGeom prst="rect">
              <a:avLst/>
            </a:prstGeom>
          </p:spPr>
        </p:pic>
      </p:grpSp>
      <p:sp>
        <p:nvSpPr>
          <p:cNvPr id="17" name="Заголовок 1"/>
          <p:cNvSpPr>
            <a:spLocks noGrp="1"/>
          </p:cNvSpPr>
          <p:nvPr>
            <p:ph type="title"/>
          </p:nvPr>
        </p:nvSpPr>
        <p:spPr>
          <a:xfrm>
            <a:off x="141684" y="79725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ru-RU" sz="3000" b="1" dirty="0" smtClean="0">
                <a:latin typeface="Georgia" pitchFamily="18" charset="0"/>
              </a:rPr>
              <a:t>Математическая грамотность</a:t>
            </a:r>
            <a:endParaRPr lang="ru-RU" sz="3000" dirty="0">
              <a:latin typeface="Georgia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81332" y="1102973"/>
            <a:ext cx="27847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Задания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ВПР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класс: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6"/>
          <a:srcRect l="6179" t="30130" r="31584" b="27533"/>
          <a:stretch/>
        </p:blipFill>
        <p:spPr>
          <a:xfrm>
            <a:off x="141684" y="1923678"/>
            <a:ext cx="4607293" cy="258808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7"/>
          <a:srcRect l="5625" t="14199" r="32315" b="39914"/>
          <a:stretch/>
        </p:blipFill>
        <p:spPr>
          <a:xfrm>
            <a:off x="4748977" y="955114"/>
            <a:ext cx="4342062" cy="256840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8"/>
          <a:srcRect l="9780" t="58528" r="34393" b="24329"/>
          <a:stretch/>
        </p:blipFill>
        <p:spPr>
          <a:xfrm>
            <a:off x="4815195" y="3575962"/>
            <a:ext cx="4209625" cy="103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373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98694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ru-RU" sz="3000" b="1" dirty="0" smtClean="0">
                <a:latin typeface="Georgia" panose="02040502050405020303" pitchFamily="18" charset="0"/>
              </a:rPr>
              <a:t>Естественно-научная грамотность</a:t>
            </a:r>
            <a:endParaRPr lang="ru-RU" sz="3000" dirty="0">
              <a:latin typeface="Georgi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3162" y="915566"/>
            <a:ext cx="9021692" cy="906460"/>
          </a:xfrm>
        </p:spPr>
        <p:txBody>
          <a:bodyPr>
            <a:normAutofit fontScale="47500" lnSpcReduction="20000"/>
          </a:bodyPr>
          <a:lstStyle/>
          <a:p>
            <a:pPr marL="0" lvl="0" indent="0" defTabSz="9144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Естественно-научная грамотность – это способность:</a:t>
            </a:r>
          </a:p>
          <a:p>
            <a:pPr marL="0" lvl="0" indent="0" defTabSz="914400">
              <a:lnSpc>
                <a:spcPct val="100000"/>
              </a:lnSpc>
              <a:spcBef>
                <a:spcPts val="0"/>
              </a:spcBef>
              <a:buNone/>
            </a:pPr>
            <a:endParaRPr lang="ru-RU" sz="3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Использовать естественнонаучные знания, выявлять проблемы;</a:t>
            </a:r>
          </a:p>
          <a:p>
            <a:pPr lvl="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Делать обоснованные выводы, необходимые для понимания окружающего мира и тех изменений, которые вносит в него деятельность человека, и для принятия соответствующих решений.</a:t>
            </a:r>
          </a:p>
          <a:p>
            <a:pPr marL="0" indent="0" algn="ctr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14804" y="35106"/>
            <a:ext cx="9129196" cy="4998028"/>
            <a:chOff x="14804" y="35106"/>
            <a:chExt cx="9129196" cy="4998028"/>
          </a:xfrm>
        </p:grpSpPr>
        <p:grpSp>
          <p:nvGrpSpPr>
            <p:cNvPr id="12" name="Группа 11"/>
            <p:cNvGrpSpPr/>
            <p:nvPr/>
          </p:nvGrpSpPr>
          <p:grpSpPr>
            <a:xfrm>
              <a:off x="14804" y="35106"/>
              <a:ext cx="9129196" cy="991154"/>
              <a:chOff x="14804" y="35106"/>
              <a:chExt cx="9129196" cy="991154"/>
            </a:xfrm>
          </p:grpSpPr>
          <p:pic>
            <p:nvPicPr>
              <p:cNvPr id="8" name="Рисунок 7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-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14804" y="35106"/>
                <a:ext cx="9129196" cy="520420"/>
              </a:xfrm>
              <a:prstGeom prst="rect">
                <a:avLst/>
              </a:prstGeom>
            </p:spPr>
          </p:pic>
          <p:pic>
            <p:nvPicPr>
              <p:cNvPr id="9" name="Рисунок 8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758" t="25265" r="11396" b="20122"/>
              <a:stretch/>
            </p:blipFill>
            <p:spPr>
              <a:xfrm>
                <a:off x="7164288" y="84792"/>
                <a:ext cx="1728192" cy="941468"/>
              </a:xfrm>
              <a:prstGeom prst="rect">
                <a:avLst/>
              </a:prstGeom>
            </p:spPr>
          </p:pic>
        </p:grp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528" y="4371949"/>
              <a:ext cx="648072" cy="661185"/>
            </a:xfrm>
            <a:prstGeom prst="rect">
              <a:avLst/>
            </a:prstGeom>
          </p:spPr>
        </p:pic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528" y="1945763"/>
            <a:ext cx="4480429" cy="25856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/>
          <a:srcRect l="29120" t="13606" r="9280" b="32801"/>
          <a:stretch/>
        </p:blipFill>
        <p:spPr>
          <a:xfrm>
            <a:off x="4840941" y="1981200"/>
            <a:ext cx="4016188" cy="2557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761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661" y="35106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ru-RU" sz="3000" b="1" dirty="0">
                <a:latin typeface="Georgia" panose="02040502050405020303" pitchFamily="18" charset="0"/>
              </a:rPr>
              <a:t>Естественно-научная грамотность</a:t>
            </a:r>
            <a:endParaRPr lang="ru-RU" sz="3000" dirty="0">
              <a:latin typeface="Georgia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14804" y="35106"/>
            <a:ext cx="9129196" cy="4998028"/>
            <a:chOff x="14804" y="35106"/>
            <a:chExt cx="9129196" cy="4998028"/>
          </a:xfrm>
        </p:grpSpPr>
        <p:grpSp>
          <p:nvGrpSpPr>
            <p:cNvPr id="12" name="Группа 11"/>
            <p:cNvGrpSpPr/>
            <p:nvPr/>
          </p:nvGrpSpPr>
          <p:grpSpPr>
            <a:xfrm>
              <a:off x="14804" y="35106"/>
              <a:ext cx="9129196" cy="991154"/>
              <a:chOff x="14804" y="35106"/>
              <a:chExt cx="9129196" cy="991154"/>
            </a:xfrm>
          </p:grpSpPr>
          <p:pic>
            <p:nvPicPr>
              <p:cNvPr id="8" name="Рисунок 7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-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14804" y="35106"/>
                <a:ext cx="9129196" cy="520420"/>
              </a:xfrm>
              <a:prstGeom prst="rect">
                <a:avLst/>
              </a:prstGeom>
            </p:spPr>
          </p:pic>
          <p:pic>
            <p:nvPicPr>
              <p:cNvPr id="9" name="Рисунок 8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758" t="25265" r="11396" b="20122"/>
              <a:stretch/>
            </p:blipFill>
            <p:spPr>
              <a:xfrm>
                <a:off x="7164288" y="84792"/>
                <a:ext cx="1728192" cy="941468"/>
              </a:xfrm>
              <a:prstGeom prst="rect">
                <a:avLst/>
              </a:prstGeom>
            </p:spPr>
          </p:pic>
        </p:grp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528" y="4371949"/>
              <a:ext cx="648072" cy="661185"/>
            </a:xfrm>
            <a:prstGeom prst="rect">
              <a:avLst/>
            </a:prstGeom>
          </p:spPr>
        </p:pic>
      </p:grpSp>
      <p:sp>
        <p:nvSpPr>
          <p:cNvPr id="17" name="Прямоугольник 16"/>
          <p:cNvSpPr/>
          <p:nvPr/>
        </p:nvSpPr>
        <p:spPr>
          <a:xfrm>
            <a:off x="2064887" y="749620"/>
            <a:ext cx="43734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географической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картой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1550822" y="2366859"/>
            <a:ext cx="7345433" cy="2428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Наиболее результативными можно считать следующие приемы: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«Стороны горизонта».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Например, расположите перечисленные горные системы с севера на юг в том порядке, в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котором они располагаются на карте мира, начиная с самой северной.</a:t>
            </a:r>
          </a:p>
          <a:p>
            <a:pPr marL="228600" indent="-228600">
              <a:lnSpc>
                <a:spcPct val="115000"/>
              </a:lnSpc>
              <a:spcAft>
                <a:spcPts val="0"/>
              </a:spcAft>
              <a:buAutoNum type="arabicParenR"/>
            </a:pP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Альпы 2) Атлас 3) Скандинавские горы.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Запишите в ответ получившуюся  последовательность цифр.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«Найди лишнее». 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Среди имеющихся объектов найти лишний и объяснить почему.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1) Онежское, Ладожское, Псковское, Баренцево.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2) Байкал, Каспийское, Ильмень, Азовское.</a:t>
            </a:r>
            <a:r>
              <a:rPr lang="en-US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3) Обь, Енисей, Лена, Амур.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4) Волго-Донской, Беломорско-Балтийский, Комсомольск-на-Амуре.</a:t>
            </a:r>
            <a:endParaRPr lang="ru-RU" sz="12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6283" y="3607221"/>
            <a:ext cx="1957717" cy="113061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50601" y="1206689"/>
            <a:ext cx="88576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образовательном стандарте сказано, что формирование картографической грамотности </a:t>
            </a:r>
            <a:r>
              <a:rPr lang="ru-RU" sz="1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цель </a:t>
            </a: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географического образования. В географии главный метод исследования </a:t>
            </a:r>
            <a:r>
              <a:rPr lang="ru-RU" sz="1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картографический</a:t>
            </a: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Задания ОГЭ, ЕГЭ и ВПР по географии требуют от школьника</a:t>
            </a:r>
            <a:r>
              <a:rPr lang="ru-RU" sz="1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171450" indent="-17145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умения читать </a:t>
            </a:r>
            <a:r>
              <a:rPr lang="ru-RU" sz="1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карту;</a:t>
            </a:r>
            <a:endParaRPr lang="ru-RU" sz="12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владеть </a:t>
            </a:r>
            <a:r>
              <a:rPr lang="ru-RU" sz="1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приемом наложения </a:t>
            </a:r>
            <a:r>
              <a:rPr lang="ru-RU" sz="1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карт;</a:t>
            </a:r>
            <a:endParaRPr lang="ru-RU" sz="12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развитого </a:t>
            </a:r>
            <a:r>
              <a:rPr lang="ru-RU" sz="1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пространственного представления картографической информации.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4198129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1824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ru-RU" sz="3000" b="1" dirty="0">
                <a:latin typeface="Georgia" panose="02040502050405020303" pitchFamily="18" charset="0"/>
              </a:rPr>
              <a:t>Естественно-научная грамотность</a:t>
            </a:r>
            <a:endParaRPr lang="ru-RU" sz="3000" dirty="0">
              <a:latin typeface="Georgi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1585" y="833342"/>
            <a:ext cx="8623872" cy="3263504"/>
          </a:xfrm>
        </p:spPr>
        <p:txBody>
          <a:bodyPr>
            <a:normAutofit/>
          </a:bodyPr>
          <a:lstStyle/>
          <a:p>
            <a:pPr marL="0" lvl="0" indent="0" algn="ctr" defTabSz="9144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картографическим материалом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14804" y="35106"/>
            <a:ext cx="9129196" cy="4998028"/>
            <a:chOff x="14804" y="35106"/>
            <a:chExt cx="9129196" cy="4998028"/>
          </a:xfrm>
        </p:grpSpPr>
        <p:grpSp>
          <p:nvGrpSpPr>
            <p:cNvPr id="12" name="Группа 11"/>
            <p:cNvGrpSpPr/>
            <p:nvPr/>
          </p:nvGrpSpPr>
          <p:grpSpPr>
            <a:xfrm>
              <a:off x="14804" y="35106"/>
              <a:ext cx="9129196" cy="991154"/>
              <a:chOff x="14804" y="35106"/>
              <a:chExt cx="9129196" cy="991154"/>
            </a:xfrm>
          </p:grpSpPr>
          <p:pic>
            <p:nvPicPr>
              <p:cNvPr id="8" name="Рисунок 7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-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14804" y="35106"/>
                <a:ext cx="9129196" cy="520420"/>
              </a:xfrm>
              <a:prstGeom prst="rect">
                <a:avLst/>
              </a:prstGeom>
            </p:spPr>
          </p:pic>
          <p:pic>
            <p:nvPicPr>
              <p:cNvPr id="9" name="Рисунок 8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758" t="25265" r="11396" b="20122"/>
              <a:stretch/>
            </p:blipFill>
            <p:spPr>
              <a:xfrm>
                <a:off x="7164288" y="84792"/>
                <a:ext cx="1728192" cy="941468"/>
              </a:xfrm>
              <a:prstGeom prst="rect">
                <a:avLst/>
              </a:prstGeom>
            </p:spPr>
          </p:pic>
        </p:grp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528" y="4371949"/>
              <a:ext cx="648072" cy="661185"/>
            </a:xfrm>
            <a:prstGeom prst="rect">
              <a:avLst/>
            </a:prstGeom>
          </p:spPr>
        </p:pic>
      </p:grpSp>
      <p:sp>
        <p:nvSpPr>
          <p:cNvPr id="18" name="Прямоугольник 17"/>
          <p:cNvSpPr/>
          <p:nvPr/>
        </p:nvSpPr>
        <p:spPr>
          <a:xfrm>
            <a:off x="14804" y="1101454"/>
            <a:ext cx="42274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Текстовое задание в ОГЭ (12 задание):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247" y="1595910"/>
            <a:ext cx="4650775" cy="30448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18624" y="1595910"/>
            <a:ext cx="4378115" cy="30448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52971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99148" y="90935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ru-RU" sz="3000" b="1" dirty="0">
                <a:latin typeface="Georgia" panose="02040502050405020303" pitchFamily="18" charset="0"/>
              </a:rPr>
              <a:t>Естественно-научная грамотность</a:t>
            </a:r>
            <a:endParaRPr lang="ru-RU" sz="3000" dirty="0">
              <a:latin typeface="Georgi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730" y="989453"/>
            <a:ext cx="8623872" cy="32635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Ученик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естественно-научной грамотностью способен формировать мнение о явлениях и ситуациях, связанных с естественными процессами. </a:t>
            </a:r>
          </a:p>
          <a:p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14804" y="35106"/>
            <a:ext cx="9129196" cy="4998028"/>
            <a:chOff x="14804" y="35106"/>
            <a:chExt cx="9129196" cy="4998028"/>
          </a:xfrm>
        </p:grpSpPr>
        <p:grpSp>
          <p:nvGrpSpPr>
            <p:cNvPr id="12" name="Группа 11"/>
            <p:cNvGrpSpPr/>
            <p:nvPr/>
          </p:nvGrpSpPr>
          <p:grpSpPr>
            <a:xfrm>
              <a:off x="14804" y="35106"/>
              <a:ext cx="9129196" cy="991154"/>
              <a:chOff x="14804" y="35106"/>
              <a:chExt cx="9129196" cy="991154"/>
            </a:xfrm>
          </p:grpSpPr>
          <p:pic>
            <p:nvPicPr>
              <p:cNvPr id="8" name="Рисунок 7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-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14804" y="35106"/>
                <a:ext cx="9129196" cy="520420"/>
              </a:xfrm>
              <a:prstGeom prst="rect">
                <a:avLst/>
              </a:prstGeom>
            </p:spPr>
          </p:pic>
          <p:pic>
            <p:nvPicPr>
              <p:cNvPr id="9" name="Рисунок 8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758" t="25265" r="11396" b="20122"/>
              <a:stretch/>
            </p:blipFill>
            <p:spPr>
              <a:xfrm>
                <a:off x="7164288" y="84792"/>
                <a:ext cx="1728192" cy="941468"/>
              </a:xfrm>
              <a:prstGeom prst="rect">
                <a:avLst/>
              </a:prstGeom>
            </p:spPr>
          </p:pic>
        </p:grp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528" y="4371949"/>
              <a:ext cx="648072" cy="661185"/>
            </a:xfrm>
            <a:prstGeom prst="rect">
              <a:avLst/>
            </a:prstGeom>
          </p:spPr>
        </p:pic>
      </p:grp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/>
          <a:srcRect t="13162" b="-6581"/>
          <a:stretch/>
        </p:blipFill>
        <p:spPr>
          <a:xfrm>
            <a:off x="956477" y="1644850"/>
            <a:ext cx="6983012" cy="349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740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99148" y="90935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ru-RU" sz="3000" b="1" dirty="0" smtClean="0">
                <a:latin typeface="Georgia" panose="02040502050405020303" pitchFamily="18" charset="0"/>
              </a:rPr>
              <a:t>Глобальные компетенции</a:t>
            </a:r>
            <a:endParaRPr lang="ru-RU" sz="3000" dirty="0">
              <a:latin typeface="Georgi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989453"/>
            <a:ext cx="8263066" cy="3263504"/>
          </a:xfrm>
        </p:spPr>
        <p:txBody>
          <a:bodyPr>
            <a:normAutofit/>
          </a:bodyPr>
          <a:lstStyle/>
          <a:p>
            <a:pPr lvl="0" indent="0" algn="just">
              <a:lnSpc>
                <a:spcPct val="150000"/>
              </a:lnSpc>
              <a:buNone/>
            </a:pPr>
            <a: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Глобальная компетентность – это </a:t>
            </a:r>
            <a:r>
              <a:rPr lang="ru-RU" sz="1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ru-RU" sz="18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формированность</a:t>
            </a:r>
            <a:r>
              <a:rPr lang="ru-RU" sz="1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знаний, умений, ценностей и отношений личности, которые способствуют:</a:t>
            </a:r>
          </a:p>
          <a:p>
            <a:pPr lvl="0" algn="just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изучению вопросов местного, международного и глобального значения; </a:t>
            </a:r>
            <a:endParaRPr lang="ru-RU" sz="1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пониманию и оценке точки зрения и мировоззрения других; </a:t>
            </a:r>
            <a:endParaRPr lang="ru-RU" sz="1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участию в открытом, адекватном и эффективном межкультурном взаимодействии; </a:t>
            </a:r>
            <a:endParaRPr lang="ru-RU" sz="1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содействию коллективному благополучию и устойчивому развитию.</a:t>
            </a:r>
            <a:endParaRPr lang="ru-RU" sz="1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14804" y="35106"/>
            <a:ext cx="9129196" cy="4998028"/>
            <a:chOff x="14804" y="35106"/>
            <a:chExt cx="9129196" cy="4998028"/>
          </a:xfrm>
        </p:grpSpPr>
        <p:grpSp>
          <p:nvGrpSpPr>
            <p:cNvPr id="12" name="Группа 11"/>
            <p:cNvGrpSpPr/>
            <p:nvPr/>
          </p:nvGrpSpPr>
          <p:grpSpPr>
            <a:xfrm>
              <a:off x="14804" y="35106"/>
              <a:ext cx="9129196" cy="991154"/>
              <a:chOff x="14804" y="35106"/>
              <a:chExt cx="9129196" cy="991154"/>
            </a:xfrm>
          </p:grpSpPr>
          <p:pic>
            <p:nvPicPr>
              <p:cNvPr id="8" name="Рисунок 7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-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14804" y="35106"/>
                <a:ext cx="9129196" cy="520420"/>
              </a:xfrm>
              <a:prstGeom prst="rect">
                <a:avLst/>
              </a:prstGeom>
            </p:spPr>
          </p:pic>
          <p:pic>
            <p:nvPicPr>
              <p:cNvPr id="9" name="Рисунок 8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758" t="25265" r="11396" b="20122"/>
              <a:stretch/>
            </p:blipFill>
            <p:spPr>
              <a:xfrm>
                <a:off x="7164288" y="84792"/>
                <a:ext cx="1728192" cy="941468"/>
              </a:xfrm>
              <a:prstGeom prst="rect">
                <a:avLst/>
              </a:prstGeom>
            </p:spPr>
          </p:pic>
        </p:grp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528" y="4371949"/>
              <a:ext cx="648072" cy="661185"/>
            </a:xfrm>
            <a:prstGeom prst="rect">
              <a:avLst/>
            </a:prstGeom>
          </p:spPr>
        </p:pic>
      </p:grpSp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8324" y="3328281"/>
            <a:ext cx="1368152" cy="1374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843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80528" y="128166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ru-RU" sz="3000" b="1" dirty="0">
                <a:latin typeface="Georgia" panose="02040502050405020303" pitchFamily="18" charset="0"/>
              </a:rPr>
              <a:t>Применение глобальных компетенций на уроках географии</a:t>
            </a:r>
            <a:endParaRPr lang="ru-RU" sz="3000" dirty="0">
              <a:latin typeface="Georgi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264608"/>
            <a:ext cx="8280920" cy="3454505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5-6 класс   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Урок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«Рельеф Земли»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Как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изменилась бы площадь Австралии, если бы уровень Мирового океана понизился на 200 м?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Урок «Атмосфера»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Разрушение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озонового слоя: причины и последствия катастрофы?</a:t>
            </a:r>
          </a:p>
          <a:p>
            <a:pPr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Парниковый эффект: причины, последствия, влияние на климат?</a:t>
            </a:r>
          </a:p>
          <a:p>
            <a:pPr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Кислотные дожди: причины, последствия и пути решения проблемы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10-11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 Урок «Глобальные проблемы человечества»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 Как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 понимаете высказывание известного французского ученого-океанографа Жака Ива Кусто, которое считало, что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«Раньше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природа устрашала человека, а теперь человек устрашает природу»?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Что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 нужно делать, для того, чтобы экологический кризис не перерос в глобальную экологическую катастрофу?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Объясните, какую угрозу в себе несет перенаселение планеты?</a:t>
            </a:r>
          </a:p>
          <a:p>
            <a:pPr marL="0" indent="0">
              <a:buNone/>
            </a:pPr>
            <a:endParaRPr lang="ru-RU" sz="1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14804" y="35106"/>
            <a:ext cx="9129196" cy="4998028"/>
            <a:chOff x="14804" y="35106"/>
            <a:chExt cx="9129196" cy="4998028"/>
          </a:xfrm>
        </p:grpSpPr>
        <p:grpSp>
          <p:nvGrpSpPr>
            <p:cNvPr id="12" name="Группа 11"/>
            <p:cNvGrpSpPr/>
            <p:nvPr/>
          </p:nvGrpSpPr>
          <p:grpSpPr>
            <a:xfrm>
              <a:off x="14804" y="35106"/>
              <a:ext cx="9129196" cy="991154"/>
              <a:chOff x="14804" y="35106"/>
              <a:chExt cx="9129196" cy="991154"/>
            </a:xfrm>
          </p:grpSpPr>
          <p:pic>
            <p:nvPicPr>
              <p:cNvPr id="8" name="Рисунок 7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-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14804" y="35106"/>
                <a:ext cx="9129196" cy="520420"/>
              </a:xfrm>
              <a:prstGeom prst="rect">
                <a:avLst/>
              </a:prstGeom>
            </p:spPr>
          </p:pic>
          <p:pic>
            <p:nvPicPr>
              <p:cNvPr id="9" name="Рисунок 8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758" t="25265" r="11396" b="20122"/>
              <a:stretch/>
            </p:blipFill>
            <p:spPr>
              <a:xfrm>
                <a:off x="7164288" y="84792"/>
                <a:ext cx="1728192" cy="941468"/>
              </a:xfrm>
              <a:prstGeom prst="rect">
                <a:avLst/>
              </a:prstGeom>
            </p:spPr>
          </p:pic>
        </p:grp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528" y="4371949"/>
              <a:ext cx="648072" cy="6611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96176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52536" y="280158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ru-RU" sz="3000" b="1" dirty="0">
                <a:latin typeface="Georgia" pitchFamily="18" charset="0"/>
              </a:rPr>
              <a:t>Функциональная </a:t>
            </a:r>
            <a:r>
              <a:rPr lang="ru-RU" sz="3000" b="1" dirty="0" smtClean="0">
                <a:latin typeface="Georgia" pitchFamily="18" charset="0"/>
              </a:rPr>
              <a:t>грамотность</a:t>
            </a:r>
            <a:br>
              <a:rPr lang="ru-RU" sz="3000" b="1" dirty="0" smtClean="0">
                <a:latin typeface="Georgia" pitchFamily="18" charset="0"/>
              </a:rPr>
            </a:br>
            <a:endParaRPr lang="ru-RU" sz="3000" dirty="0">
              <a:latin typeface="Georgi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0956" y="959159"/>
            <a:ext cx="8496944" cy="3983539"/>
          </a:xfrm>
        </p:spPr>
        <p:txBody>
          <a:bodyPr>
            <a:normAutofit fontScale="70000" lnSpcReduction="20000"/>
          </a:bodyPr>
          <a:lstStyle/>
          <a:p>
            <a:pPr algn="just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Понятие 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«функциональная грамотность», возникло более полувека 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назад. 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волне ликвидации безграмотности в 1957 году ЮНЕСКО впервые 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предложила понятия 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«минимальная грамотность» и «функциональная грамотность». 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нашей стране понятие функциональной грамотности школьников 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появилось в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 1970-е годы и подразумевало совокупность навыков чтения и письма для решения реальных жизненных задач. </a:t>
            </a:r>
            <a:endParaRPr lang="ru-RU" sz="29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 За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 следующие 40 лет функциональная грамотность в обучении и 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развитии школьников 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приобрела большую значимость, чем базовая. 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 Сегодня 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функционально грамотный ученик — индикатор качества  образования. Одних академических знаний в жизни теперь недостаточно.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14804" y="35106"/>
            <a:ext cx="9129196" cy="4998028"/>
            <a:chOff x="14804" y="35106"/>
            <a:chExt cx="9129196" cy="4998028"/>
          </a:xfrm>
        </p:grpSpPr>
        <p:grpSp>
          <p:nvGrpSpPr>
            <p:cNvPr id="12" name="Группа 11"/>
            <p:cNvGrpSpPr/>
            <p:nvPr/>
          </p:nvGrpSpPr>
          <p:grpSpPr>
            <a:xfrm>
              <a:off x="14804" y="35106"/>
              <a:ext cx="9129196" cy="991154"/>
              <a:chOff x="14804" y="35106"/>
              <a:chExt cx="9129196" cy="991154"/>
            </a:xfrm>
          </p:grpSpPr>
          <p:pic>
            <p:nvPicPr>
              <p:cNvPr id="8" name="Рисунок 7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-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14804" y="35106"/>
                <a:ext cx="9129196" cy="520420"/>
              </a:xfrm>
              <a:prstGeom prst="rect">
                <a:avLst/>
              </a:prstGeom>
            </p:spPr>
          </p:pic>
          <p:pic>
            <p:nvPicPr>
              <p:cNvPr id="9" name="Рисунок 8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758" t="25265" r="11396" b="20122"/>
              <a:stretch/>
            </p:blipFill>
            <p:spPr>
              <a:xfrm>
                <a:off x="7164288" y="84792"/>
                <a:ext cx="1728192" cy="941468"/>
              </a:xfrm>
              <a:prstGeom prst="rect">
                <a:avLst/>
              </a:prstGeom>
            </p:spPr>
          </p:pic>
        </p:grp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528" y="4371949"/>
              <a:ext cx="648072" cy="661185"/>
            </a:xfrm>
            <a:prstGeom prst="rect">
              <a:avLst/>
            </a:prstGeom>
          </p:spPr>
        </p:pic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8384" y="4328427"/>
            <a:ext cx="1065225" cy="74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431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99148" y="90935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ru-RU" sz="3000" b="1" dirty="0" smtClean="0">
                <a:latin typeface="Georgia" panose="02040502050405020303" pitchFamily="18" charset="0"/>
              </a:rPr>
              <a:t>Глобальные компетенции</a:t>
            </a:r>
            <a:endParaRPr lang="ru-RU" sz="3000" dirty="0">
              <a:latin typeface="Georgia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14804" y="35106"/>
            <a:ext cx="9129196" cy="4998028"/>
            <a:chOff x="14804" y="35106"/>
            <a:chExt cx="9129196" cy="4998028"/>
          </a:xfrm>
        </p:grpSpPr>
        <p:grpSp>
          <p:nvGrpSpPr>
            <p:cNvPr id="12" name="Группа 11"/>
            <p:cNvGrpSpPr/>
            <p:nvPr/>
          </p:nvGrpSpPr>
          <p:grpSpPr>
            <a:xfrm>
              <a:off x="14804" y="35106"/>
              <a:ext cx="9129196" cy="991154"/>
              <a:chOff x="14804" y="35106"/>
              <a:chExt cx="9129196" cy="991154"/>
            </a:xfrm>
          </p:grpSpPr>
          <p:pic>
            <p:nvPicPr>
              <p:cNvPr id="8" name="Рисунок 7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-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14804" y="35106"/>
                <a:ext cx="9129196" cy="520420"/>
              </a:xfrm>
              <a:prstGeom prst="rect">
                <a:avLst/>
              </a:prstGeom>
            </p:spPr>
          </p:pic>
          <p:pic>
            <p:nvPicPr>
              <p:cNvPr id="9" name="Рисунок 8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758" t="25265" r="11396" b="20122"/>
              <a:stretch/>
            </p:blipFill>
            <p:spPr>
              <a:xfrm>
                <a:off x="7164288" y="84792"/>
                <a:ext cx="1728192" cy="941468"/>
              </a:xfrm>
              <a:prstGeom prst="rect">
                <a:avLst/>
              </a:prstGeom>
            </p:spPr>
          </p:pic>
        </p:grp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528" y="4371949"/>
              <a:ext cx="648072" cy="661185"/>
            </a:xfrm>
            <a:prstGeom prst="rect">
              <a:avLst/>
            </a:prstGeom>
          </p:spPr>
        </p:pic>
      </p:grp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22005" y="1149071"/>
            <a:ext cx="5301256" cy="326231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03461" y="1075946"/>
            <a:ext cx="3721654" cy="3352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21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99148" y="90935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ru-RU" sz="3000" b="1" smtClean="0">
                <a:latin typeface="Georgia" panose="02040502050405020303" pitchFamily="18" charset="0"/>
              </a:rPr>
              <a:t>Креативное мышление</a:t>
            </a:r>
            <a:endParaRPr lang="ru-RU" sz="3000" dirty="0">
              <a:latin typeface="Georgia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14804" y="35106"/>
            <a:ext cx="9129196" cy="4998028"/>
            <a:chOff x="14804" y="35106"/>
            <a:chExt cx="9129196" cy="4998028"/>
          </a:xfrm>
        </p:grpSpPr>
        <p:grpSp>
          <p:nvGrpSpPr>
            <p:cNvPr id="12" name="Группа 11"/>
            <p:cNvGrpSpPr/>
            <p:nvPr/>
          </p:nvGrpSpPr>
          <p:grpSpPr>
            <a:xfrm>
              <a:off x="14804" y="35106"/>
              <a:ext cx="9129196" cy="991154"/>
              <a:chOff x="14804" y="35106"/>
              <a:chExt cx="9129196" cy="991154"/>
            </a:xfrm>
          </p:grpSpPr>
          <p:pic>
            <p:nvPicPr>
              <p:cNvPr id="8" name="Рисунок 7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-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14804" y="35106"/>
                <a:ext cx="9129196" cy="520420"/>
              </a:xfrm>
              <a:prstGeom prst="rect">
                <a:avLst/>
              </a:prstGeom>
            </p:spPr>
          </p:pic>
          <p:pic>
            <p:nvPicPr>
              <p:cNvPr id="9" name="Рисунок 8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758" t="25265" r="11396" b="20122"/>
              <a:stretch/>
            </p:blipFill>
            <p:spPr>
              <a:xfrm>
                <a:off x="7164288" y="84792"/>
                <a:ext cx="1728192" cy="941468"/>
              </a:xfrm>
              <a:prstGeom prst="rect">
                <a:avLst/>
              </a:prstGeom>
            </p:spPr>
          </p:pic>
        </p:grp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528" y="4371949"/>
              <a:ext cx="648072" cy="661185"/>
            </a:xfrm>
            <a:prstGeom prst="rect">
              <a:avLst/>
            </a:prstGeom>
          </p:spPr>
        </p:pic>
      </p:grp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/>
          <a:srcRect l="24240" t="23401" r="1841" b="27600"/>
          <a:stretch/>
        </p:blipFill>
        <p:spPr>
          <a:xfrm>
            <a:off x="420445" y="2372532"/>
            <a:ext cx="3600401" cy="190930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/>
          <a:srcRect l="48880" t="54200" r="5201" b="22001"/>
          <a:stretch/>
        </p:blipFill>
        <p:spPr>
          <a:xfrm>
            <a:off x="4374403" y="2776617"/>
            <a:ext cx="4590086" cy="193676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7321" y="1084760"/>
            <a:ext cx="3962218" cy="864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Под креативным мышлением понимают способность к продуктивному творческому подходу.</a:t>
            </a: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8"/>
          <a:srcRect l="27317" t="34569" r="17969" b="45576"/>
          <a:stretch/>
        </p:blipFill>
        <p:spPr>
          <a:xfrm>
            <a:off x="4344497" y="961743"/>
            <a:ext cx="4547983" cy="181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544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400049" y="288950"/>
            <a:ext cx="7886700" cy="994172"/>
          </a:xfrm>
        </p:spPr>
        <p:txBody>
          <a:bodyPr>
            <a:normAutofit/>
          </a:bodyPr>
          <a:lstStyle/>
          <a:p>
            <a:pPr lvl="0" algn="ctr" defTabSz="914400">
              <a:spcBef>
                <a:spcPts val="1000"/>
              </a:spcBef>
            </a:pPr>
            <a:r>
              <a:rPr lang="ru-RU" sz="3000" b="1" dirty="0">
                <a:latin typeface="Georgia" panose="02040502050405020303" pitchFamily="18" charset="0"/>
                <a:ea typeface="+mn-ea"/>
                <a:cs typeface="Times New Roman" panose="02020603050405020304" pitchFamily="18" charset="0"/>
              </a:rPr>
              <a:t>Компьютерная грамотность</a:t>
            </a:r>
            <a:br>
              <a:rPr lang="ru-RU" sz="3000" b="1" dirty="0">
                <a:latin typeface="Georgia" panose="02040502050405020303" pitchFamily="18" charset="0"/>
                <a:ea typeface="+mn-ea"/>
                <a:cs typeface="Times New Roman" panose="02020603050405020304" pitchFamily="18" charset="0"/>
              </a:rPr>
            </a:br>
            <a:endParaRPr lang="ru-RU" sz="3000" dirty="0">
              <a:latin typeface="Georgi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085107"/>
            <a:ext cx="8712968" cy="2688700"/>
          </a:xfrm>
        </p:spPr>
        <p:txBody>
          <a:bodyPr>
            <a:normAutofit fontScale="92500" lnSpcReduction="10000"/>
          </a:bodyPr>
          <a:lstStyle/>
          <a:p>
            <a:pPr marL="0" lvl="0" indent="0" defTabSz="914400">
              <a:spcBef>
                <a:spcPts val="1000"/>
              </a:spcBef>
              <a:buNone/>
            </a:pP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Компонент, связанный с компьютерной грамотностью и безопасностью школьников, выходит в последние годы на одно из первых мест. Навык взаимодействия с электронными сервисами требуется уже в начальной школе.</a:t>
            </a:r>
          </a:p>
          <a:p>
            <a:pPr marL="0" lvl="0" indent="0" defTabSz="914400">
              <a:spcBef>
                <a:spcPts val="1000"/>
              </a:spcBef>
              <a:buNone/>
            </a:pP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Компьютерная 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грамотность заключается в умениях:</a:t>
            </a:r>
          </a:p>
          <a:p>
            <a:pPr lvl="0" defTabSz="914400"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аботать 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информацией в интернете, искать и анализировать данные, сегментировать их по степени </a:t>
            </a: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достоверности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lvl="0" defTabSz="914400"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ользоваться 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электронными сервисами: почтой, облачными хранилищами, базовыми программами;</a:t>
            </a:r>
          </a:p>
          <a:p>
            <a:pPr lvl="0" defTabSz="914400"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нать 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безопасности и защиты личной информации, управлять личными аккаунтами в </a:t>
            </a: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социальных сетях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14804" y="35106"/>
            <a:ext cx="9129196" cy="4998028"/>
            <a:chOff x="14804" y="35106"/>
            <a:chExt cx="9129196" cy="4998028"/>
          </a:xfrm>
        </p:grpSpPr>
        <p:grpSp>
          <p:nvGrpSpPr>
            <p:cNvPr id="12" name="Группа 11"/>
            <p:cNvGrpSpPr/>
            <p:nvPr/>
          </p:nvGrpSpPr>
          <p:grpSpPr>
            <a:xfrm>
              <a:off x="14804" y="35106"/>
              <a:ext cx="9129196" cy="991154"/>
              <a:chOff x="14804" y="35106"/>
              <a:chExt cx="9129196" cy="991154"/>
            </a:xfrm>
          </p:grpSpPr>
          <p:pic>
            <p:nvPicPr>
              <p:cNvPr id="8" name="Рисунок 7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-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14804" y="35106"/>
                <a:ext cx="9129196" cy="520420"/>
              </a:xfrm>
              <a:prstGeom prst="rect">
                <a:avLst/>
              </a:prstGeom>
            </p:spPr>
          </p:pic>
          <p:pic>
            <p:nvPicPr>
              <p:cNvPr id="9" name="Рисунок 8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758" t="25265" r="11396" b="20122"/>
              <a:stretch/>
            </p:blipFill>
            <p:spPr>
              <a:xfrm>
                <a:off x="7164288" y="84792"/>
                <a:ext cx="1728192" cy="941468"/>
              </a:xfrm>
              <a:prstGeom prst="rect">
                <a:avLst/>
              </a:prstGeom>
            </p:spPr>
          </p:pic>
        </p:grp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528" y="4371949"/>
              <a:ext cx="648072" cy="661185"/>
            </a:xfrm>
            <a:prstGeom prst="rect">
              <a:avLst/>
            </a:prstGeom>
          </p:spPr>
        </p:pic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5147" y="3480319"/>
            <a:ext cx="1159213" cy="115921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6" t="-1" r="1069" b="30001"/>
          <a:stretch/>
        </p:blipFill>
        <p:spPr>
          <a:xfrm>
            <a:off x="7486651" y="3541379"/>
            <a:ext cx="1224136" cy="133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05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474" y="0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ru-RU" sz="3000" b="1" dirty="0" smtClean="0">
                <a:latin typeface="Georgia" panose="02040502050405020303" pitchFamily="18" charset="0"/>
              </a:rPr>
              <a:t>Подведём итоги:</a:t>
            </a:r>
            <a:endParaRPr lang="ru-RU" sz="3000" dirty="0">
              <a:latin typeface="Georgi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0474" y="1085107"/>
            <a:ext cx="8722006" cy="3263504"/>
          </a:xfrm>
        </p:spPr>
        <p:txBody>
          <a:bodyPr>
            <a:normAutofit/>
          </a:bodyPr>
          <a:lstStyle/>
          <a:p>
            <a:pPr lvl="0" algn="just" defTabSz="914400"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функциональной грамотности учеников — задача каждого современного педагога. Это непростой процесс, где от самого учителя требуется креативность и творческое мышление, использование инновационных форм и методов обучения. Успешное освоение компонентов функциональной грамотности поможет воспитать инициативную, самостоятельную, социально ответственную личность, которая способна адаптироваться и находить свое место в постоянно меняющемся мире. </a:t>
            </a:r>
            <a:endParaRPr lang="ru-RU" sz="20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defTabSz="914400"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Функциональная грамотность – один из главных результатов образования и ориентации в мире профессий.</a:t>
            </a:r>
          </a:p>
          <a:p>
            <a:pPr marL="0" lvl="0" indent="0" algn="just" defTabSz="914400">
              <a:spcBef>
                <a:spcPts val="1000"/>
              </a:spcBef>
              <a:buNone/>
            </a:pPr>
            <a:endParaRPr lang="ru-RU" sz="1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14804" y="35106"/>
            <a:ext cx="9129196" cy="4998028"/>
            <a:chOff x="14804" y="35106"/>
            <a:chExt cx="9129196" cy="4998028"/>
          </a:xfrm>
        </p:grpSpPr>
        <p:grpSp>
          <p:nvGrpSpPr>
            <p:cNvPr id="12" name="Группа 11"/>
            <p:cNvGrpSpPr/>
            <p:nvPr/>
          </p:nvGrpSpPr>
          <p:grpSpPr>
            <a:xfrm>
              <a:off x="14804" y="35106"/>
              <a:ext cx="9129196" cy="991154"/>
              <a:chOff x="14804" y="35106"/>
              <a:chExt cx="9129196" cy="991154"/>
            </a:xfrm>
          </p:grpSpPr>
          <p:pic>
            <p:nvPicPr>
              <p:cNvPr id="8" name="Рисунок 7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-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14804" y="35106"/>
                <a:ext cx="9129196" cy="520420"/>
              </a:xfrm>
              <a:prstGeom prst="rect">
                <a:avLst/>
              </a:prstGeom>
            </p:spPr>
          </p:pic>
          <p:pic>
            <p:nvPicPr>
              <p:cNvPr id="9" name="Рисунок 8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758" t="25265" r="11396" b="20122"/>
              <a:stretch/>
            </p:blipFill>
            <p:spPr>
              <a:xfrm>
                <a:off x="7164288" y="84792"/>
                <a:ext cx="1728192" cy="941468"/>
              </a:xfrm>
              <a:prstGeom prst="rect">
                <a:avLst/>
              </a:prstGeom>
            </p:spPr>
          </p:pic>
        </p:grp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528" y="4371949"/>
              <a:ext cx="648072" cy="661185"/>
            </a:xfrm>
            <a:prstGeom prst="rect">
              <a:avLst/>
            </a:prstGeom>
          </p:spPr>
        </p:pic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6216" y="3484864"/>
            <a:ext cx="2376264" cy="1333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091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684" y="307777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ru-RU" sz="2500" b="1" dirty="0">
                <a:latin typeface="Georgia" panose="02040502050405020303" pitchFamily="18" charset="0"/>
              </a:rPr>
              <a:t>Ресурсы по формированию и оценке </a:t>
            </a:r>
            <a:br>
              <a:rPr lang="ru-RU" sz="2500" b="1" dirty="0">
                <a:latin typeface="Georgia" panose="02040502050405020303" pitchFamily="18" charset="0"/>
              </a:rPr>
            </a:br>
            <a:r>
              <a:rPr lang="ru-RU" sz="2500" b="1" dirty="0">
                <a:latin typeface="Georgia" panose="02040502050405020303" pitchFamily="18" charset="0"/>
              </a:rPr>
              <a:t>функциональной грамотности:</a:t>
            </a:r>
            <a:endParaRPr lang="ru-RU" sz="1800" dirty="0">
              <a:latin typeface="Georgia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14804" y="35106"/>
            <a:ext cx="9129196" cy="4998028"/>
            <a:chOff x="14804" y="35106"/>
            <a:chExt cx="9129196" cy="4998028"/>
          </a:xfrm>
        </p:grpSpPr>
        <p:grpSp>
          <p:nvGrpSpPr>
            <p:cNvPr id="12" name="Группа 11"/>
            <p:cNvGrpSpPr/>
            <p:nvPr/>
          </p:nvGrpSpPr>
          <p:grpSpPr>
            <a:xfrm>
              <a:off x="14804" y="35106"/>
              <a:ext cx="9129196" cy="991154"/>
              <a:chOff x="14804" y="35106"/>
              <a:chExt cx="9129196" cy="991154"/>
            </a:xfrm>
          </p:grpSpPr>
          <p:pic>
            <p:nvPicPr>
              <p:cNvPr id="8" name="Рисунок 7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-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14804" y="35106"/>
                <a:ext cx="9129196" cy="520420"/>
              </a:xfrm>
              <a:prstGeom prst="rect">
                <a:avLst/>
              </a:prstGeom>
            </p:spPr>
          </p:pic>
          <p:pic>
            <p:nvPicPr>
              <p:cNvPr id="9" name="Рисунок 8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758" t="25265" r="11396" b="20122"/>
              <a:stretch/>
            </p:blipFill>
            <p:spPr>
              <a:xfrm>
                <a:off x="7164288" y="84792"/>
                <a:ext cx="1728192" cy="941468"/>
              </a:xfrm>
              <a:prstGeom prst="rect">
                <a:avLst/>
              </a:prstGeom>
            </p:spPr>
          </p:pic>
        </p:grp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528" y="4371949"/>
              <a:ext cx="648072" cy="661185"/>
            </a:xfrm>
            <a:prstGeom prst="rect">
              <a:avLst/>
            </a:prstGeom>
          </p:spPr>
        </p:pic>
      </p:grpSp>
      <p:sp>
        <p:nvSpPr>
          <p:cNvPr id="17" name="Объект 2"/>
          <p:cNvSpPr txBox="1">
            <a:spLocks/>
          </p:cNvSpPr>
          <p:nvPr/>
        </p:nvSpPr>
        <p:spPr>
          <a:xfrm>
            <a:off x="147020" y="1150453"/>
            <a:ext cx="8373267" cy="3109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Банк заданий для формирования и оценки функциональной грамотности обучающихся основной школы (5-9 классы). ФГБНУ Институт стратегии развития образования российской академии образования: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http://skiv.instrao.ru/bank-zadaniy/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Демонстрационные материалы для оценки функциональной грамотности учащихся 5 и 7 классов. ФГБНУ «Институт стратегии развития образования российской академии образования» (Демонстрационные материалы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http://skiv.instrao.ru/support/demonstratsionnye-materialya/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Открытые задания PISA: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https://www.oecd.org/pisa/test/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https://fioco.ru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Примеры открытых заданий PISA по читательской, математической, естественнонаучной, финансовой грамотности и заданий по совместному решению задач: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https://educentr-kudrovo.vsevobr.ru/images/Documents/PISA-2024/est-nauch-gramotnost.pdf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Сборники эталонных заданий серии «Функциональная грамотность. Учимся для жизни» издательства «Просвещение»: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https://myshop.ru/shop/product/4539226.html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Функциональная грамотность 5,7 класс. Опыт системы образования г. Санкт-Петербурга. КИМ, спецификация, кодификаторы: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2"/>
              </a:rPr>
              <a:t>https://monitoring.spbcokoit.ru/procedure/1043/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«Электронный банк тренировочных заданий по оценке функциональной грамотности»: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3"/>
              </a:rPr>
              <a:t>https://fioco.ru/vebinar-shkoly-ocenka-pisa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582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3701" y="1928942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latin typeface="Georgia" pitchFamily="18" charset="0"/>
              </a:rPr>
              <a:t>Спасибо за внимание!</a:t>
            </a:r>
            <a:endParaRPr lang="ru-RU" sz="1800" dirty="0">
              <a:latin typeface="Georgia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14804" y="35106"/>
            <a:ext cx="9129196" cy="4998028"/>
            <a:chOff x="14804" y="35106"/>
            <a:chExt cx="9129196" cy="4998028"/>
          </a:xfrm>
        </p:grpSpPr>
        <p:grpSp>
          <p:nvGrpSpPr>
            <p:cNvPr id="12" name="Группа 11"/>
            <p:cNvGrpSpPr/>
            <p:nvPr/>
          </p:nvGrpSpPr>
          <p:grpSpPr>
            <a:xfrm>
              <a:off x="14804" y="35106"/>
              <a:ext cx="9129196" cy="991154"/>
              <a:chOff x="14804" y="35106"/>
              <a:chExt cx="9129196" cy="991154"/>
            </a:xfrm>
          </p:grpSpPr>
          <p:pic>
            <p:nvPicPr>
              <p:cNvPr id="8" name="Рисунок 7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-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14804" y="35106"/>
                <a:ext cx="9129196" cy="520420"/>
              </a:xfrm>
              <a:prstGeom prst="rect">
                <a:avLst/>
              </a:prstGeom>
            </p:spPr>
          </p:pic>
          <p:pic>
            <p:nvPicPr>
              <p:cNvPr id="9" name="Рисунок 8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758" t="25265" r="11396" b="20122"/>
              <a:stretch/>
            </p:blipFill>
            <p:spPr>
              <a:xfrm>
                <a:off x="7164288" y="84792"/>
                <a:ext cx="1728192" cy="941468"/>
              </a:xfrm>
              <a:prstGeom prst="rect">
                <a:avLst/>
              </a:prstGeom>
            </p:spPr>
          </p:pic>
        </p:grp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528" y="4371949"/>
              <a:ext cx="648072" cy="661185"/>
            </a:xfrm>
            <a:prstGeom prst="rect">
              <a:avLst/>
            </a:prstGeom>
          </p:spPr>
        </p:pic>
      </p:grpSp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8144" y="2988629"/>
            <a:ext cx="2803085" cy="1338139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79512" y="440430"/>
            <a:ext cx="74906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Georgia" pitchFamily="18" charset="0"/>
              </a:rPr>
              <a:t>Муниципальное автономное общеобразовательное учреждение  </a:t>
            </a:r>
            <a:endParaRPr lang="ru-RU" sz="1400" b="1" dirty="0" smtClean="0">
              <a:latin typeface="Georgia" pitchFamily="18" charset="0"/>
            </a:endParaRPr>
          </a:p>
          <a:p>
            <a:pPr algn="ctr"/>
            <a:r>
              <a:rPr lang="ru-RU" sz="1400" b="1" dirty="0" smtClean="0">
                <a:latin typeface="Georgia" pitchFamily="18" charset="0"/>
              </a:rPr>
              <a:t>«</a:t>
            </a:r>
            <a:r>
              <a:rPr lang="ru-RU" sz="1400" b="1" dirty="0">
                <a:latin typeface="Georgia" pitchFamily="18" charset="0"/>
              </a:rPr>
              <a:t>Школа № 16 г</a:t>
            </a:r>
            <a:r>
              <a:rPr lang="ru-RU" sz="1400" b="1" dirty="0" smtClean="0">
                <a:latin typeface="Georgia" pitchFamily="18" charset="0"/>
              </a:rPr>
              <a:t>. Благовещенска имени Героя Советского Союза лётчика-космонавта А.А. Леонова»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914102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Литература:</a:t>
            </a:r>
            <a:endParaRPr lang="ru-RU" sz="32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345" y="1059582"/>
            <a:ext cx="8917313" cy="360997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248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14804" y="35106"/>
            <a:ext cx="9129196" cy="4998028"/>
            <a:chOff x="14804" y="35106"/>
            <a:chExt cx="9129196" cy="4998028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14804" y="35106"/>
              <a:ext cx="9129196" cy="991154"/>
              <a:chOff x="14804" y="35106"/>
              <a:chExt cx="9129196" cy="991154"/>
            </a:xfrm>
          </p:grpSpPr>
          <p:pic>
            <p:nvPicPr>
              <p:cNvPr id="8" name="Рисунок 7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-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14804" y="35106"/>
                <a:ext cx="9129196" cy="520420"/>
              </a:xfrm>
              <a:prstGeom prst="rect">
                <a:avLst/>
              </a:prstGeom>
            </p:spPr>
          </p:pic>
          <p:pic>
            <p:nvPicPr>
              <p:cNvPr id="9" name="Рисунок 8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758" t="25265" r="11396" b="20122"/>
              <a:stretch/>
            </p:blipFill>
            <p:spPr>
              <a:xfrm>
                <a:off x="7164288" y="84792"/>
                <a:ext cx="1728192" cy="941468"/>
              </a:xfrm>
              <a:prstGeom prst="rect">
                <a:avLst/>
              </a:prstGeom>
            </p:spPr>
          </p:pic>
        </p:grpSp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528" y="4371949"/>
              <a:ext cx="648072" cy="661185"/>
            </a:xfrm>
            <a:prstGeom prst="rect">
              <a:avLst/>
            </a:prstGeom>
          </p:spPr>
        </p:pic>
      </p:grp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/>
          <a:srcRect l="39920" t="32800" r="22000" b="12201"/>
          <a:stretch/>
        </p:blipFill>
        <p:spPr>
          <a:xfrm>
            <a:off x="2123728" y="974413"/>
            <a:ext cx="4248473" cy="37622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636052" y="313736"/>
            <a:ext cx="7886700" cy="60183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5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Основные международные сопоставительные исследования качества образования, в которых участвует РФ</a:t>
            </a:r>
            <a:endParaRPr lang="ru-RU" sz="1800" dirty="0">
              <a:latin typeface="Georgia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45317" y="3333623"/>
            <a:ext cx="2347163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08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399" y="487922"/>
            <a:ext cx="7258252" cy="646657"/>
          </a:xfrm>
        </p:spPr>
        <p:txBody>
          <a:bodyPr>
            <a:noAutofit/>
          </a:bodyPr>
          <a:lstStyle/>
          <a:p>
            <a:pPr algn="ctr"/>
            <a:r>
              <a:rPr lang="ru-RU" sz="3000" b="1" dirty="0">
                <a:latin typeface="Georgia" pitchFamily="18" charset="0"/>
              </a:rPr>
              <a:t>Функциональная грамотность</a:t>
            </a:r>
            <a:br>
              <a:rPr lang="ru-RU" sz="3000" b="1" dirty="0">
                <a:latin typeface="Georgia" pitchFamily="18" charset="0"/>
              </a:rPr>
            </a:br>
            <a:endParaRPr lang="ru-RU" sz="3000" dirty="0">
              <a:latin typeface="Georgi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473317"/>
            <a:ext cx="8280920" cy="2282651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«Функциональная грамотность – это способность человека использовать приобретаемые в течение жизни знания для решения широкого диапазона жизненных задач в различных сферах человеческой деятельности, общения и социальных отношений».</a:t>
            </a:r>
          </a:p>
          <a:p>
            <a:pPr marL="0" indent="0" algn="ctr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А.А. Леонтьев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14804" y="35106"/>
            <a:ext cx="9129196" cy="4998028"/>
            <a:chOff x="14804" y="35106"/>
            <a:chExt cx="9129196" cy="4998028"/>
          </a:xfrm>
        </p:grpSpPr>
        <p:grpSp>
          <p:nvGrpSpPr>
            <p:cNvPr id="12" name="Группа 11"/>
            <p:cNvGrpSpPr/>
            <p:nvPr/>
          </p:nvGrpSpPr>
          <p:grpSpPr>
            <a:xfrm>
              <a:off x="14804" y="35106"/>
              <a:ext cx="9129196" cy="991154"/>
              <a:chOff x="14804" y="35106"/>
              <a:chExt cx="9129196" cy="991154"/>
            </a:xfrm>
          </p:grpSpPr>
          <p:pic>
            <p:nvPicPr>
              <p:cNvPr id="8" name="Рисунок 7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-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14804" y="35106"/>
                <a:ext cx="9129196" cy="520420"/>
              </a:xfrm>
              <a:prstGeom prst="rect">
                <a:avLst/>
              </a:prstGeom>
            </p:spPr>
          </p:pic>
          <p:pic>
            <p:nvPicPr>
              <p:cNvPr id="9" name="Рисунок 8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758" t="25265" r="11396" b="20122"/>
              <a:stretch/>
            </p:blipFill>
            <p:spPr>
              <a:xfrm>
                <a:off x="7164288" y="84792"/>
                <a:ext cx="1728192" cy="941468"/>
              </a:xfrm>
              <a:prstGeom prst="rect">
                <a:avLst/>
              </a:prstGeom>
            </p:spPr>
          </p:pic>
        </p:grp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528" y="4371949"/>
              <a:ext cx="648072" cy="661185"/>
            </a:xfrm>
            <a:prstGeom prst="rect">
              <a:avLst/>
            </a:prstGeom>
          </p:spPr>
        </p:pic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5856" y="3219709"/>
            <a:ext cx="1884919" cy="1389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203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773" y="423893"/>
            <a:ext cx="7422341" cy="994172"/>
          </a:xfrm>
        </p:spPr>
        <p:txBody>
          <a:bodyPr>
            <a:normAutofit/>
          </a:bodyPr>
          <a:lstStyle/>
          <a:p>
            <a:pPr algn="ctr"/>
            <a:r>
              <a:rPr lang="ru-RU" sz="3000" b="1" dirty="0">
                <a:latin typeface="Georgia" panose="02040502050405020303" pitchFamily="18" charset="0"/>
              </a:rPr>
              <a:t>Единая система оценки качества образования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426040"/>
            <a:ext cx="8496944" cy="36070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/>
              <a:t/>
            </a:r>
            <a:br>
              <a:rPr lang="ru-RU" sz="3200" dirty="0"/>
            </a:br>
            <a:endParaRPr lang="ru-RU" sz="29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14804" y="35106"/>
            <a:ext cx="9129196" cy="4998028"/>
            <a:chOff x="14804" y="35106"/>
            <a:chExt cx="9129196" cy="4998028"/>
          </a:xfrm>
        </p:grpSpPr>
        <p:grpSp>
          <p:nvGrpSpPr>
            <p:cNvPr id="12" name="Группа 11"/>
            <p:cNvGrpSpPr/>
            <p:nvPr/>
          </p:nvGrpSpPr>
          <p:grpSpPr>
            <a:xfrm>
              <a:off x="14804" y="35106"/>
              <a:ext cx="9129196" cy="991154"/>
              <a:chOff x="14804" y="35106"/>
              <a:chExt cx="9129196" cy="991154"/>
            </a:xfrm>
          </p:grpSpPr>
          <p:pic>
            <p:nvPicPr>
              <p:cNvPr id="8" name="Рисунок 7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-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14804" y="35106"/>
                <a:ext cx="9129196" cy="520420"/>
              </a:xfrm>
              <a:prstGeom prst="rect">
                <a:avLst/>
              </a:prstGeom>
            </p:spPr>
          </p:pic>
          <p:pic>
            <p:nvPicPr>
              <p:cNvPr id="9" name="Рисунок 8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758" t="25265" r="11396" b="20122"/>
              <a:stretch/>
            </p:blipFill>
            <p:spPr>
              <a:xfrm>
                <a:off x="7164288" y="84792"/>
                <a:ext cx="1728192" cy="941468"/>
              </a:xfrm>
              <a:prstGeom prst="rect">
                <a:avLst/>
              </a:prstGeom>
            </p:spPr>
          </p:pic>
        </p:grp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528" y="4371949"/>
              <a:ext cx="648072" cy="661185"/>
            </a:xfrm>
            <a:prstGeom prst="rect">
              <a:avLst/>
            </a:prstGeom>
          </p:spPr>
        </p:pic>
      </p:grp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6"/>
          <a:srcRect l="752" t="15992"/>
          <a:stretch/>
        </p:blipFill>
        <p:spPr>
          <a:xfrm>
            <a:off x="1263243" y="1560384"/>
            <a:ext cx="6329482" cy="307253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866" y="3987893"/>
            <a:ext cx="1045555" cy="108823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8"/>
          <a:srcRect l="40149" t="56611" r="-40149" b="1048"/>
          <a:stretch/>
        </p:blipFill>
        <p:spPr>
          <a:xfrm>
            <a:off x="7589114" y="4039209"/>
            <a:ext cx="2152228" cy="915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225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8520" y="357114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ru-RU" sz="3000" b="1" dirty="0">
                <a:latin typeface="Georgia" pitchFamily="18" charset="0"/>
              </a:rPr>
              <a:t>Из чего состоит функциональная </a:t>
            </a:r>
            <a:r>
              <a:rPr lang="ru-RU" sz="3000" b="1" dirty="0" smtClean="0">
                <a:latin typeface="Georgia" pitchFamily="18" charset="0"/>
              </a:rPr>
              <a:t>грамотность?</a:t>
            </a:r>
            <a:endParaRPr lang="ru-RU" sz="3000" dirty="0">
              <a:latin typeface="Georgi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6927" y="1320907"/>
            <a:ext cx="8388424" cy="2369688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Понятие объединяет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читательскую, математическую, естественно-научную, финансовую и компьютерную грамотность, глобальные компетенции и креативное мышление. </a:t>
            </a:r>
          </a:p>
          <a:p>
            <a:pPr marL="0" indent="0" algn="just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Пример.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Обучающийся прочитал описание природных явлений, но не может ответить на вопросы и обсудить ситуацию. Это говорит о том, что у него отработаны только базовые навыки чтения. Функциональная грамотность делает ученика способным рассуждать, делать выводы, моделировать описанные ситуации в реальной жизни, например, самостоятельно определять температуру воздуха, стороны света, силу ветра, прогнозировать уровень природной опасности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14804" y="35106"/>
            <a:ext cx="9129196" cy="4998028"/>
            <a:chOff x="14804" y="35106"/>
            <a:chExt cx="9129196" cy="4998028"/>
          </a:xfrm>
        </p:grpSpPr>
        <p:grpSp>
          <p:nvGrpSpPr>
            <p:cNvPr id="12" name="Группа 11"/>
            <p:cNvGrpSpPr/>
            <p:nvPr/>
          </p:nvGrpSpPr>
          <p:grpSpPr>
            <a:xfrm>
              <a:off x="14804" y="35106"/>
              <a:ext cx="9129196" cy="991154"/>
              <a:chOff x="14804" y="35106"/>
              <a:chExt cx="9129196" cy="991154"/>
            </a:xfrm>
          </p:grpSpPr>
          <p:pic>
            <p:nvPicPr>
              <p:cNvPr id="8" name="Рисунок 7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-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14804" y="35106"/>
                <a:ext cx="9129196" cy="520420"/>
              </a:xfrm>
              <a:prstGeom prst="rect">
                <a:avLst/>
              </a:prstGeom>
            </p:spPr>
          </p:pic>
          <p:pic>
            <p:nvPicPr>
              <p:cNvPr id="9" name="Рисунок 8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758" t="25265" r="11396" b="20122"/>
              <a:stretch/>
            </p:blipFill>
            <p:spPr>
              <a:xfrm>
                <a:off x="7164288" y="84792"/>
                <a:ext cx="1728192" cy="941468"/>
              </a:xfrm>
              <a:prstGeom prst="rect">
                <a:avLst/>
              </a:prstGeom>
            </p:spPr>
          </p:pic>
        </p:grp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528" y="4371949"/>
              <a:ext cx="648072" cy="661185"/>
            </a:xfrm>
            <a:prstGeom prst="rect">
              <a:avLst/>
            </a:prstGeom>
          </p:spPr>
        </p:pic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8344" y="3710644"/>
            <a:ext cx="1386882" cy="10954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/>
          <a:srcRect l="30424" t="19023" r="33338" b="62798"/>
          <a:stretch/>
        </p:blipFill>
        <p:spPr>
          <a:xfrm>
            <a:off x="2916609" y="3738907"/>
            <a:ext cx="2302670" cy="101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345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8520" y="357114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ru-RU" sz="3000" b="1" dirty="0">
                <a:latin typeface="Georgia" pitchFamily="18" charset="0"/>
              </a:rPr>
              <a:t>Пути формирования функциональной </a:t>
            </a:r>
            <a:r>
              <a:rPr lang="ru-RU" sz="3000" b="1" dirty="0" smtClean="0">
                <a:latin typeface="Georgia" pitchFamily="18" charset="0"/>
              </a:rPr>
              <a:t>грамотности</a:t>
            </a:r>
            <a:endParaRPr lang="ru-RU" sz="3000" b="1" dirty="0">
              <a:latin typeface="Georgia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7544" y="1673294"/>
            <a:ext cx="3156547" cy="236855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14804" y="35106"/>
            <a:ext cx="9129196" cy="4998028"/>
            <a:chOff x="14804" y="35106"/>
            <a:chExt cx="9129196" cy="4998028"/>
          </a:xfrm>
        </p:grpSpPr>
        <p:grpSp>
          <p:nvGrpSpPr>
            <p:cNvPr id="12" name="Группа 11"/>
            <p:cNvGrpSpPr/>
            <p:nvPr/>
          </p:nvGrpSpPr>
          <p:grpSpPr>
            <a:xfrm>
              <a:off x="14804" y="35106"/>
              <a:ext cx="9129196" cy="991154"/>
              <a:chOff x="14804" y="35106"/>
              <a:chExt cx="9129196" cy="991154"/>
            </a:xfrm>
          </p:grpSpPr>
          <p:pic>
            <p:nvPicPr>
              <p:cNvPr id="8" name="Рисунок 7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-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14804" y="35106"/>
                <a:ext cx="9129196" cy="520420"/>
              </a:xfrm>
              <a:prstGeom prst="rect">
                <a:avLst/>
              </a:prstGeom>
            </p:spPr>
          </p:pic>
          <p:pic>
            <p:nvPicPr>
              <p:cNvPr id="9" name="Рисунок 8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758" t="25265" r="11396" b="20122"/>
              <a:stretch/>
            </p:blipFill>
            <p:spPr>
              <a:xfrm>
                <a:off x="7164288" y="84792"/>
                <a:ext cx="1728192" cy="941468"/>
              </a:xfrm>
              <a:prstGeom prst="rect">
                <a:avLst/>
              </a:prstGeom>
            </p:spPr>
          </p:pic>
        </p:grp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528" y="4371949"/>
              <a:ext cx="648072" cy="661185"/>
            </a:xfrm>
            <a:prstGeom prst="rect">
              <a:avLst/>
            </a:prstGeom>
          </p:spPr>
        </p:pic>
      </p:grpSp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4830" y="1463973"/>
            <a:ext cx="4657748" cy="324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44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6052" y="313736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ru-RU" sz="3000" b="1" dirty="0">
                <a:latin typeface="Georgia" pitchFamily="18" charset="0"/>
              </a:rPr>
              <a:t>Читательская грамотность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6640" y="1366755"/>
            <a:ext cx="8335840" cy="326350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ФГОС включает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задачу по формированию функциональной грамотности младших школьников и школьников среднего звена. Например, читательская грамотность — важнейший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метапредметный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результат обучения.</a:t>
            </a:r>
          </a:p>
          <a:p>
            <a:pPr marL="0" indent="0" algn="just"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На уроке обязательно должны быть задания, где нельзя дать однозначный ответ, а нужно рассуждать на предложенную тему. Это помогает пополнять накопленные знания и достигать определенных целей в жизни, применяя их на практике. </a:t>
            </a:r>
          </a:p>
          <a:p>
            <a:pPr marL="0" indent="0" algn="just"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Важно научиться читать между строк, уметь находить и извлекать важную и второстепенную информацию, замечать различные взаимосвязи и параллели.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14804" y="35106"/>
            <a:ext cx="9129196" cy="4998028"/>
            <a:chOff x="14804" y="35106"/>
            <a:chExt cx="9129196" cy="4998028"/>
          </a:xfrm>
        </p:grpSpPr>
        <p:grpSp>
          <p:nvGrpSpPr>
            <p:cNvPr id="12" name="Группа 11"/>
            <p:cNvGrpSpPr/>
            <p:nvPr/>
          </p:nvGrpSpPr>
          <p:grpSpPr>
            <a:xfrm>
              <a:off x="14804" y="35106"/>
              <a:ext cx="9129196" cy="991154"/>
              <a:chOff x="14804" y="35106"/>
              <a:chExt cx="9129196" cy="991154"/>
            </a:xfrm>
          </p:grpSpPr>
          <p:pic>
            <p:nvPicPr>
              <p:cNvPr id="8" name="Рисунок 7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-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14804" y="35106"/>
                <a:ext cx="9129196" cy="520420"/>
              </a:xfrm>
              <a:prstGeom prst="rect">
                <a:avLst/>
              </a:prstGeom>
            </p:spPr>
          </p:pic>
          <p:pic>
            <p:nvPicPr>
              <p:cNvPr id="9" name="Рисунок 8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758" t="25265" r="11396" b="20122"/>
              <a:stretch/>
            </p:blipFill>
            <p:spPr>
              <a:xfrm>
                <a:off x="7164288" y="84792"/>
                <a:ext cx="1728192" cy="941468"/>
              </a:xfrm>
              <a:prstGeom prst="rect">
                <a:avLst/>
              </a:prstGeom>
            </p:spPr>
          </p:pic>
        </p:grp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528" y="4371949"/>
              <a:ext cx="648072" cy="661185"/>
            </a:xfrm>
            <a:prstGeom prst="rect">
              <a:avLst/>
            </a:prstGeom>
          </p:spPr>
        </p:pic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75" y="126888"/>
            <a:ext cx="1186178" cy="1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856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8520" y="168062"/>
            <a:ext cx="7886700" cy="685561"/>
          </a:xfrm>
        </p:spPr>
        <p:txBody>
          <a:bodyPr>
            <a:normAutofit/>
          </a:bodyPr>
          <a:lstStyle/>
          <a:p>
            <a:pPr algn="ctr"/>
            <a:r>
              <a:rPr lang="ru-RU" sz="3000" b="1" dirty="0" smtClean="0">
                <a:latin typeface="Georgia" pitchFamily="18" charset="0"/>
              </a:rPr>
              <a:t>Читательская грамотность</a:t>
            </a:r>
            <a:endParaRPr lang="ru-RU" sz="3000" dirty="0">
              <a:latin typeface="Georgi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390962"/>
            <a:ext cx="7920880" cy="2153394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Определите регион России по его краткому описанию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Этот </a:t>
            </a:r>
            <a:r>
              <a:rPr lang="ru-RU" sz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край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 имеет выхода к морям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 Административный центр находится на одинаковом расстоянии от экватора и Северного полюса.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Бoльшую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часть его территории занимает </a:t>
            </a:r>
            <a:r>
              <a:rPr lang="ru-RU" sz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возвышенность.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Одним из основных природных богатств края являются </a:t>
            </a:r>
            <a:r>
              <a:rPr lang="ru-RU" sz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чернозёмные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и каштановые</a:t>
            </a:r>
            <a:r>
              <a:rPr lang="ru-RU" sz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почвы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поэтому </a:t>
            </a:r>
            <a:r>
              <a:rPr lang="ru-RU" sz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сельское хозяйство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  — одна из важнейших отраслей экономики. Растениеводство представлено производством различных зерновых культур, подсолнечника; ведущая роль в животноводстве принадлежит скотоводству, тонкорунному овцеводству; в крае хорошо развиты садоводство, виноградарство, птицеводство, свиноводство. На территории края находится крупнейший курортный регион Российской Федерации.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Пояснение.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 ответе на вопросы такого типа надо найти в описаниях так называемые ключи, которые чётко указывают на регион России. В данном случае это то, что загадан край, который не имеет выхода к морю; большую часть занимает возвышенность; чернозёмные почвы; развито сельское хозяйство. Всё вышеперечисленное говорит о том, что речь идёт о Ставропольском крае.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200" i="1" dirty="0">
                <a:latin typeface="Times New Roman" pitchFamily="18" charset="0"/>
                <a:cs typeface="Times New Roman" pitchFamily="18" charset="0"/>
              </a:rPr>
              <a:t>Ответ: Ставропольский край.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14804" y="35106"/>
            <a:ext cx="9129196" cy="4998028"/>
            <a:chOff x="14804" y="35106"/>
            <a:chExt cx="9129196" cy="4998028"/>
          </a:xfrm>
        </p:grpSpPr>
        <p:grpSp>
          <p:nvGrpSpPr>
            <p:cNvPr id="12" name="Группа 11"/>
            <p:cNvGrpSpPr/>
            <p:nvPr/>
          </p:nvGrpSpPr>
          <p:grpSpPr>
            <a:xfrm>
              <a:off x="14804" y="35106"/>
              <a:ext cx="9129196" cy="991154"/>
              <a:chOff x="14804" y="35106"/>
              <a:chExt cx="9129196" cy="991154"/>
            </a:xfrm>
          </p:grpSpPr>
          <p:pic>
            <p:nvPicPr>
              <p:cNvPr id="8" name="Рисунок 7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-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14804" y="35106"/>
                <a:ext cx="9129196" cy="520420"/>
              </a:xfrm>
              <a:prstGeom prst="rect">
                <a:avLst/>
              </a:prstGeom>
            </p:spPr>
          </p:pic>
          <p:pic>
            <p:nvPicPr>
              <p:cNvPr id="9" name="Рисунок 8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758" t="25265" r="11396" b="20122"/>
              <a:stretch/>
            </p:blipFill>
            <p:spPr>
              <a:xfrm>
                <a:off x="7164288" y="84792"/>
                <a:ext cx="1728192" cy="941468"/>
              </a:xfrm>
              <a:prstGeom prst="rect">
                <a:avLst/>
              </a:prstGeom>
            </p:spPr>
          </p:pic>
        </p:grp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528" y="4371949"/>
              <a:ext cx="648072" cy="661185"/>
            </a:xfrm>
            <a:prstGeom prst="rect">
              <a:avLst/>
            </a:prstGeom>
          </p:spPr>
        </p:pic>
      </p:grpSp>
      <p:sp>
        <p:nvSpPr>
          <p:cNvPr id="7" name="Прямоугольник 6"/>
          <p:cNvSpPr/>
          <p:nvPr/>
        </p:nvSpPr>
        <p:spPr>
          <a:xfrm>
            <a:off x="4244493" y="4020626"/>
            <a:ext cx="489203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учителя при работе с такими заданиями – научить обучающихся находить подсказки, так называемые ключевые слова в тексте.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66324" y="888627"/>
            <a:ext cx="4202497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екстовое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в ОГЭ (30 задание):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2550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80528" y="24203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ru-RU" sz="3000" b="1" dirty="0" smtClean="0">
                <a:latin typeface="Georgia" pitchFamily="18" charset="0"/>
              </a:rPr>
              <a:t>Читательская грамотность</a:t>
            </a:r>
            <a:endParaRPr lang="ru-RU" sz="3000" dirty="0">
              <a:latin typeface="Georgia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14804" y="35106"/>
            <a:ext cx="9129196" cy="4998028"/>
            <a:chOff x="14804" y="35106"/>
            <a:chExt cx="9129196" cy="4998028"/>
          </a:xfrm>
        </p:grpSpPr>
        <p:grpSp>
          <p:nvGrpSpPr>
            <p:cNvPr id="12" name="Группа 11"/>
            <p:cNvGrpSpPr/>
            <p:nvPr/>
          </p:nvGrpSpPr>
          <p:grpSpPr>
            <a:xfrm>
              <a:off x="14804" y="35106"/>
              <a:ext cx="9129196" cy="991154"/>
              <a:chOff x="14804" y="35106"/>
              <a:chExt cx="9129196" cy="991154"/>
            </a:xfrm>
          </p:grpSpPr>
          <p:pic>
            <p:nvPicPr>
              <p:cNvPr id="8" name="Рисунок 7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-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14804" y="35106"/>
                <a:ext cx="9129196" cy="520420"/>
              </a:xfrm>
              <a:prstGeom prst="rect">
                <a:avLst/>
              </a:prstGeom>
            </p:spPr>
          </p:pic>
          <p:pic>
            <p:nvPicPr>
              <p:cNvPr id="9" name="Рисунок 8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758" t="25265" r="11396" b="20122"/>
              <a:stretch/>
            </p:blipFill>
            <p:spPr>
              <a:xfrm>
                <a:off x="7164288" y="84792"/>
                <a:ext cx="1728192" cy="941468"/>
              </a:xfrm>
              <a:prstGeom prst="rect">
                <a:avLst/>
              </a:prstGeom>
            </p:spPr>
          </p:pic>
        </p:grp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528" y="4371949"/>
              <a:ext cx="648072" cy="661185"/>
            </a:xfrm>
            <a:prstGeom prst="rect">
              <a:avLst/>
            </a:prstGeom>
          </p:spPr>
        </p:pic>
      </p:grpSp>
      <p:sp>
        <p:nvSpPr>
          <p:cNvPr id="17" name="Прямоугольник 16"/>
          <p:cNvSpPr/>
          <p:nvPr/>
        </p:nvSpPr>
        <p:spPr>
          <a:xfrm>
            <a:off x="224613" y="834467"/>
            <a:ext cx="4323941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Текстовое задание № 7 ВПР в 6 классе: </a:t>
            </a:r>
          </a:p>
          <a:p>
            <a:endParaRPr lang="ru-RU" dirty="0"/>
          </a:p>
        </p:txBody>
      </p:sp>
      <p:sp>
        <p:nvSpPr>
          <p:cNvPr id="18" name="Объект 2"/>
          <p:cNvSpPr txBox="1">
            <a:spLocks/>
          </p:cNvSpPr>
          <p:nvPr/>
        </p:nvSpPr>
        <p:spPr>
          <a:xfrm>
            <a:off x="348644" y="1171667"/>
            <a:ext cx="8399820" cy="2263672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ru-RU" sz="5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Прочитайте текст и выполните задание. </a:t>
            </a: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AutoNum type="arabicParenBoth"/>
            </a:pPr>
            <a:r>
              <a:rPr lang="ru-RU" sz="5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Рельеф Земли— это совокупность неровностей на её поверхности. </a:t>
            </a: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AutoNum type="arabicParenBoth"/>
            </a:pPr>
            <a:r>
              <a:rPr lang="ru-RU" sz="5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Внутренние силы Земли создают крупные формы рельефа: материки и впадины океанов, равнины и горы. </a:t>
            </a: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AutoNum type="arabicParenBoth"/>
            </a:pPr>
            <a:r>
              <a:rPr lang="ru-RU" sz="5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Внешние силы изменяют облик рельефа, созданного внутренними силами.</a:t>
            </a: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AutoNum type="arabicParenBoth"/>
            </a:pPr>
            <a:r>
              <a:rPr lang="ru-RU" sz="5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внешним силам Земли относятся деятельность ветра, текучих вод, ледников, сила тяжести, а также деятельность человека. </a:t>
            </a: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AutoNum type="arabicParenBoth"/>
            </a:pPr>
            <a:r>
              <a:rPr lang="ru-RU" sz="5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Внешние силы создают такие формы рельефа, как овраги, речные долины, каньоны, барханы, моренные холмы. </a:t>
            </a: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AutoNum type="arabicParenBoth"/>
            </a:pPr>
            <a:r>
              <a:rPr lang="ru-RU" sz="5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результате хозяйственной деятельности человека на поверхности Земли возникают терриконы, котлованы, карьеры. 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ru-RU" sz="5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каким предложениям можно сделать вывод о формах рельефа, созданных внутренними и внешними силами Земли? Запишите номера предложений.</a:t>
            </a:r>
            <a:endParaRPr lang="ru-RU" sz="5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410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497</TotalTime>
  <Words>1575</Words>
  <Application>Microsoft Office PowerPoint</Application>
  <PresentationFormat>Экран (16:9)</PresentationFormat>
  <Paragraphs>216</Paragraphs>
  <Slides>27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4" baseType="lpstr">
      <vt:lpstr>Arial</vt:lpstr>
      <vt:lpstr>Calibri</vt:lpstr>
      <vt:lpstr>Calibri Light</vt:lpstr>
      <vt:lpstr>Georgia</vt:lpstr>
      <vt:lpstr>Times New Roman</vt:lpstr>
      <vt:lpstr>Wingdings</vt:lpstr>
      <vt:lpstr>1_Тема Office</vt:lpstr>
      <vt:lpstr> ФУНКЦИОНАЛЬНАЯ ГРАМОТНОСТЬ  НА УРОКАХ ГЕОГРАФИИ  </vt:lpstr>
      <vt:lpstr>Функциональная грамотность </vt:lpstr>
      <vt:lpstr>Функциональная грамотность </vt:lpstr>
      <vt:lpstr>Единая система оценки качества образования</vt:lpstr>
      <vt:lpstr>Из чего состоит функциональная грамотность?</vt:lpstr>
      <vt:lpstr>Пути формирования функциональной грамотности</vt:lpstr>
      <vt:lpstr>Читательская грамотность</vt:lpstr>
      <vt:lpstr>Читательская грамотность</vt:lpstr>
      <vt:lpstr>Читательская грамотность</vt:lpstr>
      <vt:lpstr>Читательская грамотность</vt:lpstr>
      <vt:lpstr>Математическая грамотность</vt:lpstr>
      <vt:lpstr>Математическая грамотность</vt:lpstr>
      <vt:lpstr>Математическая грамотность</vt:lpstr>
      <vt:lpstr>Естественно-научная грамотность</vt:lpstr>
      <vt:lpstr>Естественно-научная грамотность</vt:lpstr>
      <vt:lpstr>Естественно-научная грамотность</vt:lpstr>
      <vt:lpstr>Естественно-научная грамотность</vt:lpstr>
      <vt:lpstr>Глобальные компетенции</vt:lpstr>
      <vt:lpstr>Применение глобальных компетенций на уроках географии</vt:lpstr>
      <vt:lpstr>Глобальные компетенции</vt:lpstr>
      <vt:lpstr>Креативное мышление</vt:lpstr>
      <vt:lpstr>Компьютерная грамотность </vt:lpstr>
      <vt:lpstr>Подведём итоги:</vt:lpstr>
      <vt:lpstr>Ресурсы по формированию и оценке  функциональной грамотности:</vt:lpstr>
      <vt:lpstr>Спасибо за внимание!</vt:lpstr>
      <vt:lpstr>Литература: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Yuliya</cp:lastModifiedBy>
  <cp:revision>103</cp:revision>
  <dcterms:created xsi:type="dcterms:W3CDTF">2023-08-15T23:12:55Z</dcterms:created>
  <dcterms:modified xsi:type="dcterms:W3CDTF">2023-08-24T22:51:49Z</dcterms:modified>
</cp:coreProperties>
</file>