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83" r:id="rId3"/>
    <p:sldId id="266" r:id="rId4"/>
    <p:sldId id="276" r:id="rId5"/>
    <p:sldId id="275" r:id="rId6"/>
    <p:sldId id="277" r:id="rId7"/>
    <p:sldId id="265" r:id="rId8"/>
    <p:sldId id="264" r:id="rId9"/>
    <p:sldId id="263" r:id="rId10"/>
    <p:sldId id="262" r:id="rId11"/>
    <p:sldId id="261" r:id="rId12"/>
    <p:sldId id="260" r:id="rId13"/>
    <p:sldId id="280" r:id="rId14"/>
    <p:sldId id="279" r:id="rId15"/>
    <p:sldId id="278" r:id="rId16"/>
    <p:sldId id="259" r:id="rId17"/>
    <p:sldId id="281" r:id="rId18"/>
    <p:sldId id="258" r:id="rId19"/>
    <p:sldId id="257" r:id="rId20"/>
    <p:sldId id="273" r:id="rId21"/>
    <p:sldId id="272" r:id="rId22"/>
    <p:sldId id="271" r:id="rId23"/>
    <p:sldId id="270" r:id="rId24"/>
    <p:sldId id="269" r:id="rId25"/>
    <p:sldId id="268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6C4"/>
    <a:srgbClr val="800000"/>
    <a:srgbClr val="EAE0B4"/>
    <a:srgbClr val="D6D4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6835B6-A6EA-4808-893A-759517D1923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0EA86-1B6E-4FE3-A3B0-86210EF1B7E1}" type="slidenum">
              <a:rPr lang="ru-RU"/>
              <a:pPr/>
              <a:t>1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867DD-F49E-4A78-814C-22B6B72B2121}" type="slidenum">
              <a:rPr lang="ru-RU"/>
              <a:pPr/>
              <a:t>10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EF9B-24F4-4213-AE12-E42DB23EBBAD}" type="slidenum">
              <a:rPr lang="ru-RU"/>
              <a:pPr/>
              <a:t>11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378A5-EBF5-470B-AEEB-6145C9552088}" type="slidenum">
              <a:rPr lang="ru-RU"/>
              <a:pPr/>
              <a:t>12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FB6FD-3C8B-42DF-B3A3-D5FA8E04A885}" type="slidenum">
              <a:rPr lang="ru-RU"/>
              <a:pPr/>
              <a:t>13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35E62-3295-423C-AFBA-8927B4A7CA24}" type="slidenum">
              <a:rPr lang="ru-RU"/>
              <a:pPr/>
              <a:t>14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D4AD4-2AF8-4DCB-9071-7D257902F8DF}" type="slidenum">
              <a:rPr lang="ru-RU"/>
              <a:pPr/>
              <a:t>15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8B673-341A-427D-B512-73CFEE05F3AB}" type="slidenum">
              <a:rPr lang="ru-RU"/>
              <a:pPr/>
              <a:t>16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D348-F067-4FBB-89FB-2EB8E9AB2FFE}" type="slidenum">
              <a:rPr lang="ru-RU"/>
              <a:pPr/>
              <a:t>17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1D8EE-386E-46C2-ABA6-4EAA2C6C135E}" type="slidenum">
              <a:rPr lang="ru-RU"/>
              <a:pPr/>
              <a:t>18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EA99C-EEFA-4CE0-8F71-DE71DA94C1FF}" type="slidenum">
              <a:rPr lang="ru-RU"/>
              <a:pPr/>
              <a:t>19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0EA86-1B6E-4FE3-A3B0-86210EF1B7E1}" type="slidenum">
              <a:rPr lang="ru-RU"/>
              <a:pPr/>
              <a:t>2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A1015-5D2A-430A-A295-7D4030185E4C}" type="slidenum">
              <a:rPr lang="ru-RU"/>
              <a:pPr/>
              <a:t>20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32375-6016-4900-9F7C-0843FD04106A}" type="slidenum">
              <a:rPr lang="ru-RU"/>
              <a:pPr/>
              <a:t>21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D8C86-6E4D-4113-B987-9D1381D2D8F3}" type="slidenum">
              <a:rPr lang="ru-RU"/>
              <a:pPr/>
              <a:t>22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3451F-67AE-43DE-8CA1-FD24F3849670}" type="slidenum">
              <a:rPr lang="ru-RU"/>
              <a:pPr/>
              <a:t>23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2DD-9A9C-4A4F-85FF-95781289454C}" type="slidenum">
              <a:rPr lang="ru-RU"/>
              <a:pPr/>
              <a:t>24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6AB4D-4F06-4853-839B-619716B84BC5}" type="slidenum">
              <a:rPr lang="ru-RU"/>
              <a:pPr/>
              <a:t>25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4216E-B928-48D2-9B26-E1F021E2FB0D}" type="slidenum">
              <a:rPr lang="ru-RU"/>
              <a:pPr/>
              <a:t>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96798-CB71-4542-B476-B96A335DE753}" type="slidenum">
              <a:rPr lang="ru-RU"/>
              <a:pPr/>
              <a:t>4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5991F-DD56-4BB7-A098-49997FCD037E}" type="slidenum">
              <a:rPr lang="ru-RU"/>
              <a:pPr/>
              <a:t>5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F2342-9268-4FFD-BEFC-DA9F8845288D}" type="slidenum">
              <a:rPr lang="ru-RU"/>
              <a:pPr/>
              <a:t>6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16FE3-F026-438A-B710-27A80546B8CE}" type="slidenum">
              <a:rPr lang="ru-RU"/>
              <a:pPr/>
              <a:t>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1850B-07E8-4FB5-A443-31F932C412DD}" type="slidenum">
              <a:rPr lang="ru-RU"/>
              <a:pPr/>
              <a:t>8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584CD-370D-4060-80F4-3489939FE843}" type="slidenum">
              <a:rPr lang="ru-RU"/>
              <a:pPr/>
              <a:t>9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DABE6-921C-40D7-832F-CB0233CA29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3EAC-DE37-4FAF-91EB-404793ACB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51F1D-436F-4955-9A8D-6297A2C833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1EF5D4-29D2-43BA-8D66-BFF49DEAF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B2EC3-0611-45D6-8A87-58FFF8B02D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5C137-E037-4DDA-89ED-5A957126D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E1B69-97B7-4487-9041-D07CBE1CDD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2600-2180-4D33-AA72-254C23507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4E57E-DAB6-434A-9541-0FF76B96C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C2C02-6B0F-4457-96C4-42E226894C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BA80B-6797-4256-AC39-CB1BF6911C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B7632-D226-4E22-8BA3-7559375D9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2D99DB-FB5F-4E53-9F2D-EF8CD9C024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1400" y="1371600"/>
            <a:ext cx="5334000" cy="1905000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800" b="1" i="1" dirty="0">
                <a:solidFill>
                  <a:srgbClr val="800000"/>
                </a:solidFill>
              </a:rPr>
              <a:t>Фёдор Иванович</a:t>
            </a:r>
            <a:br>
              <a:rPr lang="ru-RU" sz="4800" b="1" i="1" dirty="0">
                <a:solidFill>
                  <a:srgbClr val="800000"/>
                </a:solidFill>
              </a:rPr>
            </a:br>
            <a:r>
              <a:rPr lang="ru-RU" sz="4800" b="1" i="1" dirty="0">
                <a:solidFill>
                  <a:srgbClr val="800000"/>
                </a:solidFill>
              </a:rPr>
              <a:t>Тютчев</a:t>
            </a:r>
            <a:r>
              <a:rPr lang="ru-RU" sz="4800" b="1" i="1" dirty="0"/>
              <a:t>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00200" y="38100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 i="1" dirty="0"/>
          </a:p>
        </p:txBody>
      </p:sp>
      <p:pic>
        <p:nvPicPr>
          <p:cNvPr id="28680" name="Picture 8" descr="{5BCC0F8B-3BA5-4139-B881-92A3E829101D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32385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Презентация к урокам по лирике Ф.И.Тютчева в 10 классе</a:t>
            </a:r>
          </a:p>
          <a:p>
            <a:r>
              <a:rPr lang="ru-RU" dirty="0" smtClean="0"/>
              <a:t>Автор: Никуленкова Т.В.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>
                <a:solidFill>
                  <a:srgbClr val="800000"/>
                </a:solidFill>
              </a:rPr>
              <a:t>Возвращение на Родину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1844 – возвращение в Россию</a:t>
            </a:r>
          </a:p>
          <a:p>
            <a:pPr>
              <a:lnSpc>
                <a:spcPct val="90000"/>
              </a:lnSpc>
            </a:pPr>
            <a:r>
              <a:rPr lang="ru-RU" sz="2800" b="1"/>
              <a:t>1845 – старший цензор при Особой канцелярии Министерства иностранных дел</a:t>
            </a:r>
          </a:p>
          <a:p>
            <a:pPr>
              <a:lnSpc>
                <a:spcPct val="90000"/>
              </a:lnSpc>
            </a:pPr>
            <a:r>
              <a:rPr lang="ru-RU" sz="2800" b="1"/>
              <a:t>1858 – 1873 – председатель комитета иностранной цензуры</a:t>
            </a:r>
          </a:p>
        </p:txBody>
      </p:sp>
      <p:pic>
        <p:nvPicPr>
          <p:cNvPr id="6" name="Picture 5" descr="18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66610"/>
            <a:ext cx="3505200" cy="4453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Литературная деятельность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0" y="1600200"/>
            <a:ext cx="5181600" cy="4876800"/>
          </a:xfrm>
        </p:spPr>
        <p:txBody>
          <a:bodyPr/>
          <a:lstStyle/>
          <a:p>
            <a:r>
              <a:rPr lang="ru-RU" sz="2800" b="1"/>
              <a:t>1843-1850 – политические статьи «Россия и Германия», «Россия и революция», «Папство и римский вопрос»</a:t>
            </a:r>
          </a:p>
          <a:p>
            <a:r>
              <a:rPr lang="ru-RU" sz="2800" b="1"/>
              <a:t>1854 – выход первого сборника (по инициативе И.С.Тургенева)</a:t>
            </a:r>
          </a:p>
          <a:p>
            <a:r>
              <a:rPr lang="ru-RU" sz="2800" b="1"/>
              <a:t>1868 – выход второго поэтического сборника</a:t>
            </a:r>
          </a:p>
          <a:p>
            <a:endParaRPr lang="ru-RU" sz="2800" b="1"/>
          </a:p>
        </p:txBody>
      </p:sp>
      <p:pic>
        <p:nvPicPr>
          <p:cNvPr id="6" name="Picture 5" descr="{A5F8C385-7F8E-4196-9EA0-20A15FC454E2}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28600" y="1752600"/>
            <a:ext cx="3528177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5635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Любовь в жизни поэта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1823 – встреча с Амалией Лерхенфельд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(Крюденер, Адлерберг). Отказ родителей на просьбу жениться на их дочери.</a:t>
            </a:r>
          </a:p>
        </p:txBody>
      </p:sp>
      <p:pic>
        <p:nvPicPr>
          <p:cNvPr id="14344" name="Picture 8" descr="амал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3394075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9" descr="к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09800"/>
            <a:ext cx="354171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1926 – женитьба на вдове русского дипломата Элеоноре Петерсон</a:t>
            </a:r>
          </a:p>
        </p:txBody>
      </p:sp>
      <p:pic>
        <p:nvPicPr>
          <p:cNvPr id="81928" name="Picture 8" descr="петерс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3516313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9" name="Picture 9" descr="элеоно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981200"/>
            <a:ext cx="3436938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5635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Любовь в жизни поэта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4495800" cy="2895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500"/>
              <a:t>  </a:t>
            </a:r>
            <a:r>
              <a:rPr lang="ru-RU" b="1"/>
              <a:t>1838 – смерть первой жены и женитьба на Эрнестине Дернберг</a:t>
            </a:r>
          </a:p>
        </p:txBody>
      </p:sp>
      <p:pic>
        <p:nvPicPr>
          <p:cNvPr id="79880" name="Picture 8" descr="эрнестин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63" y="990600"/>
            <a:ext cx="4129087" cy="553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5635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Любовь в жизни поэта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100" dirty="0"/>
              <a:t>  </a:t>
            </a:r>
            <a:r>
              <a:rPr lang="ru-RU" sz="2800" dirty="0"/>
              <a:t>1850 – знакомство с Еленой Денисьевой и жизнь в гражданском браке </a:t>
            </a:r>
            <a:r>
              <a:rPr lang="ru-RU" sz="2800" dirty="0" smtClean="0"/>
              <a:t>в течение 14 </a:t>
            </a:r>
            <a:r>
              <a:rPr lang="ru-RU" sz="2800" dirty="0"/>
              <a:t>лет </a:t>
            </a:r>
            <a:r>
              <a:rPr lang="ru-RU" sz="2800" dirty="0" smtClean="0"/>
              <a:t>до </a:t>
            </a:r>
            <a:r>
              <a:rPr lang="ru-RU" sz="2800" dirty="0"/>
              <a:t>ее смерти в </a:t>
            </a:r>
            <a:r>
              <a:rPr lang="ru-RU" sz="2800" dirty="0" smtClean="0"/>
              <a:t>1864 г</a:t>
            </a:r>
            <a:endParaRPr lang="ru-RU" sz="2800" dirty="0"/>
          </a:p>
        </p:txBody>
      </p:sp>
      <p:pic>
        <p:nvPicPr>
          <p:cNvPr id="77832" name="Picture 8" descr="денись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3573463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33" name="Picture 9" descr="денисьева 160-го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2686" y="2090058"/>
            <a:ext cx="330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5635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Любовь в жизни поэта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477000" cy="10207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600" b="1" i="1" dirty="0">
                <a:solidFill>
                  <a:srgbClr val="800000"/>
                </a:solidFill>
              </a:rPr>
              <a:t>«Дни сочтены,</a:t>
            </a:r>
            <a:br>
              <a:rPr lang="ru-RU" sz="3600" b="1" i="1" dirty="0">
                <a:solidFill>
                  <a:srgbClr val="800000"/>
                </a:solidFill>
              </a:rPr>
            </a:br>
            <a:r>
              <a:rPr lang="ru-RU" sz="3600" b="1" i="1" dirty="0">
                <a:solidFill>
                  <a:srgbClr val="800000"/>
                </a:solidFill>
              </a:rPr>
              <a:t> утрат не перечесть…»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343400" y="1676400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15(27) июня 1873г – смерть поэта в Царском Селе.</a:t>
            </a:r>
          </a:p>
          <a:p>
            <a:pPr>
              <a:lnSpc>
                <a:spcPct val="90000"/>
              </a:lnSpc>
            </a:pPr>
            <a:r>
              <a:rPr lang="ru-RU" b="1"/>
              <a:t> Похоронен Ф.И.Тютчев в Петербурге на кладбище Новодевичьего монастыря.</a:t>
            </a:r>
          </a:p>
        </p:txBody>
      </p:sp>
      <p:pic>
        <p:nvPicPr>
          <p:cNvPr id="12298" name="Picture 10" descr="18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678238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600" b="1" i="1" dirty="0">
                <a:solidFill>
                  <a:srgbClr val="800000"/>
                </a:solidFill>
              </a:rPr>
              <a:t>Московская губерния, </a:t>
            </a:r>
            <a:r>
              <a:rPr lang="ru-RU" sz="3600" b="1" i="1" dirty="0" err="1">
                <a:solidFill>
                  <a:srgbClr val="800000"/>
                </a:solidFill>
              </a:rPr>
              <a:t>Мураново</a:t>
            </a:r>
            <a:endParaRPr lang="ru-RU" sz="3600" b="1" i="1" dirty="0">
              <a:solidFill>
                <a:srgbClr val="800000"/>
              </a:solidFill>
            </a:endParaRPr>
          </a:p>
        </p:txBody>
      </p:sp>
      <p:pic>
        <p:nvPicPr>
          <p:cNvPr id="83975" name="Picture 7" descr="мураново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4800600" cy="360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3" name="Picture 5" descr="дом мурано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10515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Художественные особенности лирики Тютчева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/>
              <a:t>   </a:t>
            </a:r>
            <a:r>
              <a:rPr lang="ru-RU" sz="2800" b="1" i="1">
                <a:solidFill>
                  <a:srgbClr val="800000"/>
                </a:solidFill>
              </a:rPr>
              <a:t>Двучастная композиция</a:t>
            </a:r>
            <a:r>
              <a:rPr lang="ru-RU" sz="2800">
                <a:solidFill>
                  <a:srgbClr val="800000"/>
                </a:solidFill>
              </a:rPr>
              <a:t>:</a:t>
            </a:r>
            <a:r>
              <a:rPr lang="ru-RU" sz="280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образ + осмысление; мысль + образ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(«Фонтан», «День и ночь», «Поэзия», «Близнецы»)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Как дымный столб светлеет в вышине!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Как тень внизу скользит неуловима!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800000"/>
                </a:solidFill>
              </a:rPr>
              <a:t>«Вот наша жизнь, - промолвила ты мне, 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800000"/>
                </a:solidFill>
              </a:rPr>
              <a:t>Не светлый дым, блестящий при луне,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800000"/>
                </a:solidFill>
              </a:rPr>
              <a:t>А эта тень, бегущая от дыма…»</a:t>
            </a:r>
          </a:p>
          <a:p>
            <a:pPr>
              <a:lnSpc>
                <a:spcPct val="90000"/>
              </a:lnSpc>
            </a:pPr>
            <a:endParaRPr lang="ru-RU" sz="2800" b="1" i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477000" cy="7921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>
                <a:solidFill>
                  <a:srgbClr val="800000"/>
                </a:solidFill>
              </a:rPr>
              <a:t>Фрагментарность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Какое-то внешнее впечатление, жизненное событие или глубокое внутренне переживание могут послужить толчком к созданию стихотворения</a:t>
            </a:r>
          </a:p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r>
              <a:rPr lang="ru-RU"/>
              <a:t>  «Она сидела на полу», «Есть в осени первоначальной», «Есть некий час в ночи»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1400" y="381000"/>
            <a:ext cx="5334000" cy="1905000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800" b="1" i="1" dirty="0">
                <a:solidFill>
                  <a:srgbClr val="800000"/>
                </a:solidFill>
              </a:rPr>
              <a:t>Фёдор Иванович</a:t>
            </a:r>
            <a:br>
              <a:rPr lang="ru-RU" sz="4800" b="1" i="1" dirty="0">
                <a:solidFill>
                  <a:srgbClr val="800000"/>
                </a:solidFill>
              </a:rPr>
            </a:br>
            <a:r>
              <a:rPr lang="ru-RU" sz="4800" b="1" i="1" dirty="0">
                <a:solidFill>
                  <a:srgbClr val="800000"/>
                </a:solidFill>
              </a:rPr>
              <a:t>Тютчев</a:t>
            </a:r>
            <a:r>
              <a:rPr lang="ru-RU" sz="4800" b="1" i="1" dirty="0"/>
              <a:t>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743200"/>
            <a:ext cx="3352800" cy="838200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1803-1873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00200" y="38100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i="1" dirty="0"/>
              <a:t>Сосредоточенный на себе, на своих страстях и житейских драмах, лирик и вместе с тем историк, политик высокого склада. Такого сочетания русская поэзия еще не знала.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/>
              <a:t>                                                 Лев Озеров</a:t>
            </a:r>
          </a:p>
        </p:txBody>
      </p:sp>
      <p:pic>
        <p:nvPicPr>
          <p:cNvPr id="28680" name="Picture 8" descr="{5BCC0F8B-3BA5-4139-B881-92A3E829101D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32385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 err="1">
                <a:solidFill>
                  <a:srgbClr val="800000"/>
                </a:solidFill>
              </a:rPr>
              <a:t>Мифологизация</a:t>
            </a:r>
            <a:r>
              <a:rPr lang="ru-RU" b="1" i="1" dirty="0">
                <a:solidFill>
                  <a:srgbClr val="800000"/>
                </a:solidFill>
              </a:rPr>
              <a:t> образов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/>
              <a:t>«Ему часто нужен выход из быта в высший, горний мир. Иногда он упоминается, но чаще подразумевается» (Л.Озеров)</a:t>
            </a:r>
          </a:p>
          <a:p>
            <a:pPr algn="ctr">
              <a:buFontTx/>
              <a:buNone/>
            </a:pPr>
            <a:r>
              <a:rPr lang="ru-RU" sz="2800"/>
              <a:t>«Весенняя гроза»:</a:t>
            </a:r>
          </a:p>
          <a:p>
            <a:pPr algn="ctr">
              <a:buFontTx/>
              <a:buNone/>
            </a:pPr>
            <a:endParaRPr lang="ru-RU" sz="2800"/>
          </a:p>
          <a:p>
            <a:pPr algn="ctr">
              <a:buFontTx/>
              <a:buNone/>
            </a:pPr>
            <a:r>
              <a:rPr lang="ru-RU" sz="2400" b="1" i="1"/>
              <a:t>Ты скажешь: ветреная Геба,</a:t>
            </a:r>
          </a:p>
          <a:p>
            <a:pPr algn="ctr">
              <a:buFontTx/>
              <a:buNone/>
            </a:pPr>
            <a:r>
              <a:rPr lang="ru-RU" sz="2400" b="1" i="1"/>
              <a:t>Кормя Зевесова орла,</a:t>
            </a:r>
          </a:p>
          <a:p>
            <a:pPr algn="ctr">
              <a:buFontTx/>
              <a:buNone/>
            </a:pPr>
            <a:r>
              <a:rPr lang="ru-RU" sz="2400" b="1" i="1"/>
              <a:t>Громокипящий кубок с неба,</a:t>
            </a:r>
          </a:p>
          <a:p>
            <a:pPr algn="ctr">
              <a:buFontTx/>
              <a:buNone/>
            </a:pPr>
            <a:r>
              <a:rPr lang="ru-RU" sz="2400" b="1" i="1"/>
              <a:t>Смеясь, на землю пролила.</a:t>
            </a:r>
          </a:p>
          <a:p>
            <a:pPr algn="ctr">
              <a:buFontTx/>
              <a:buNone/>
            </a:pP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200" b="1" i="1" dirty="0">
                <a:solidFill>
                  <a:srgbClr val="800000"/>
                </a:solidFill>
              </a:rPr>
              <a:t>Средства художественной выразительности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/>
              <a:t>Своеобразные эпитеты</a:t>
            </a:r>
            <a:r>
              <a:rPr lang="ru-RU" sz="2400" dirty="0"/>
              <a:t> (инстинкт пророчески-слепой; сон болезненно-яркий, волшебно-немой; с того блаженно-рокового дня)</a:t>
            </a:r>
          </a:p>
          <a:p>
            <a:pPr>
              <a:lnSpc>
                <a:spcPct val="90000"/>
              </a:lnSpc>
            </a:pPr>
            <a:r>
              <a:rPr lang="ru-RU" sz="2400" b="1" i="1" dirty="0"/>
              <a:t>Обратные сравнения</a:t>
            </a:r>
            <a:r>
              <a:rPr lang="ru-RU" sz="2400" dirty="0"/>
              <a:t> – не для прояснения образа, а для его углубления (таинственно, как в первый день </a:t>
            </a:r>
            <a:r>
              <a:rPr lang="ru-RU" sz="2400" dirty="0" err="1"/>
              <a:t>созданья</a:t>
            </a:r>
            <a:r>
              <a:rPr lang="ru-RU" sz="2400" dirty="0"/>
              <a:t>; сияет Белая гора, как откровенье неземное)</a:t>
            </a:r>
          </a:p>
          <a:p>
            <a:pPr>
              <a:lnSpc>
                <a:spcPct val="90000"/>
              </a:lnSpc>
            </a:pPr>
            <a:r>
              <a:rPr lang="ru-RU" sz="2400" b="1" i="1" dirty="0"/>
              <a:t>Метафоры </a:t>
            </a:r>
            <a:r>
              <a:rPr lang="ru-RU" sz="2400" dirty="0"/>
              <a:t>обнажают трагическую сущность бытия, выраженных в самых будничных и повседневных </a:t>
            </a:r>
            <a:r>
              <a:rPr lang="ru-RU" sz="2400" dirty="0" smtClean="0"/>
              <a:t>понятиях:</a:t>
            </a:r>
            <a:endParaRPr lang="ru-RU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/>
              <a:t>Увы, что нашего незнанья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/>
              <a:t>И беспомощней и грустней?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/>
              <a:t>Кто смеет молвить: до свиданья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/>
              <a:t>Чрез бездну двух или трех дней?</a:t>
            </a:r>
          </a:p>
          <a:p>
            <a:pPr>
              <a:lnSpc>
                <a:spcPct val="90000"/>
              </a:lnSpc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Основные мотивы лирики Тютчева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000" b="1" i="1">
                <a:solidFill>
                  <a:srgbClr val="800000"/>
                </a:solidFill>
              </a:rPr>
              <a:t>   Пейзажная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«Весенняя гроза»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«Осенний вечер»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«Полдень»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«Весенние воды»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«Душа не то поет»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«Зима недаром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 злится»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/>
          </a:p>
          <a:p>
            <a:pPr>
              <a:lnSpc>
                <a:spcPct val="90000"/>
              </a:lnSpc>
              <a:buFontTx/>
              <a:buNone/>
            </a:pPr>
            <a:endParaRPr lang="ru-RU" b="1"/>
          </a:p>
        </p:txBody>
      </p:sp>
      <p:pic>
        <p:nvPicPr>
          <p:cNvPr id="53253" name="Picture 5" descr="{106DCA97-88EC-459C-A51B-906DE927A1F8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3557588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>
                <a:solidFill>
                  <a:srgbClr val="800000"/>
                </a:solidFill>
              </a:rPr>
              <a:t>Философская лирика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3886200" cy="4525963"/>
          </a:xfrm>
        </p:spPr>
        <p:txBody>
          <a:bodyPr/>
          <a:lstStyle/>
          <a:p>
            <a:r>
              <a:rPr lang="ru-RU" b="1"/>
              <a:t>«День и ночь»</a:t>
            </a:r>
          </a:p>
          <a:p>
            <a:r>
              <a:rPr lang="ru-RU" b="1"/>
              <a:t>«О чем ты воешь, ветр ночной?»</a:t>
            </a:r>
          </a:p>
          <a:p>
            <a:r>
              <a:rPr lang="ru-RU" b="1"/>
              <a:t>«Близнецы»</a:t>
            </a:r>
          </a:p>
          <a:p>
            <a:r>
              <a:rPr lang="ru-RU" b="1"/>
              <a:t>«</a:t>
            </a:r>
            <a:r>
              <a:rPr lang="en-US" b="1"/>
              <a:t>Silentium!</a:t>
            </a:r>
            <a:r>
              <a:rPr lang="ru-RU" b="1"/>
              <a:t>»</a:t>
            </a:r>
          </a:p>
          <a:p>
            <a:r>
              <a:rPr lang="ru-RU" b="1"/>
              <a:t>«Тени сизые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 смесились»</a:t>
            </a:r>
          </a:p>
          <a:p>
            <a:endParaRPr lang="ru-RU"/>
          </a:p>
        </p:txBody>
      </p:sp>
      <p:pic>
        <p:nvPicPr>
          <p:cNvPr id="51205" name="Picture 5" descr="{1949781F-3471-48EB-AF08-34DE3FCE1238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828800"/>
            <a:ext cx="4889500" cy="417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81800" cy="7921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600" b="1" i="1" dirty="0" smtClean="0">
                <a:solidFill>
                  <a:srgbClr val="800000"/>
                </a:solidFill>
              </a:rPr>
              <a:t/>
            </a:r>
            <a:br>
              <a:rPr lang="ru-RU" sz="3600" b="1" i="1" dirty="0" smtClean="0">
                <a:solidFill>
                  <a:srgbClr val="800000"/>
                </a:solidFill>
              </a:rPr>
            </a:br>
            <a:r>
              <a:rPr lang="ru-RU" sz="3600" b="1" i="1" dirty="0" smtClean="0">
                <a:solidFill>
                  <a:srgbClr val="800000"/>
                </a:solidFill>
              </a:rPr>
              <a:t>Любовная лирика</a:t>
            </a:r>
            <a:r>
              <a:rPr lang="ru-RU" sz="3600" b="1" i="1" dirty="0">
                <a:solidFill>
                  <a:srgbClr val="800000"/>
                </a:solidFill>
              </a:rPr>
              <a:t/>
            </a:r>
            <a:br>
              <a:rPr lang="ru-RU" sz="3600" b="1" i="1" dirty="0">
                <a:solidFill>
                  <a:srgbClr val="800000"/>
                </a:solidFill>
              </a:rPr>
            </a:br>
            <a:endParaRPr lang="ru-RU" sz="3600" b="1" i="1" dirty="0">
              <a:solidFill>
                <a:srgbClr val="800000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</a:rPr>
              <a:t>«</a:t>
            </a:r>
            <a:r>
              <a:rPr lang="ru-RU" b="1" i="1" dirty="0" err="1">
                <a:solidFill>
                  <a:srgbClr val="800000"/>
                </a:solidFill>
              </a:rPr>
              <a:t>Д</a:t>
            </a:r>
            <a:r>
              <a:rPr lang="ru-RU" b="1" i="1" dirty="0" err="1" smtClean="0">
                <a:solidFill>
                  <a:srgbClr val="800000"/>
                </a:solidFill>
              </a:rPr>
              <a:t>енисьевский</a:t>
            </a:r>
            <a:r>
              <a:rPr lang="ru-RU" b="1" i="1" dirty="0" smtClean="0">
                <a:solidFill>
                  <a:srgbClr val="800000"/>
                </a:solidFill>
              </a:rPr>
              <a:t> цикл»: 1850-1864гг</a:t>
            </a:r>
          </a:p>
          <a:p>
            <a:r>
              <a:rPr lang="ru-RU" b="1" dirty="0" smtClean="0"/>
              <a:t>«О</a:t>
            </a:r>
            <a:r>
              <a:rPr lang="ru-RU" b="1" dirty="0"/>
              <a:t>, как убийственно мы любим…»</a:t>
            </a:r>
          </a:p>
          <a:p>
            <a:r>
              <a:rPr lang="ru-RU" b="1" dirty="0"/>
              <a:t>«Весь день она лежала в забытьи»</a:t>
            </a:r>
          </a:p>
          <a:p>
            <a:r>
              <a:rPr lang="ru-RU" b="1" dirty="0"/>
              <a:t>«Предопределение»</a:t>
            </a:r>
          </a:p>
          <a:p>
            <a:r>
              <a:rPr lang="ru-RU" b="1" dirty="0"/>
              <a:t>«Она сидела на полу»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800000"/>
                </a:solidFill>
              </a:rPr>
              <a:t>Амалии </a:t>
            </a:r>
            <a:r>
              <a:rPr lang="ru-RU" b="1" i="1" dirty="0" err="1">
                <a:solidFill>
                  <a:srgbClr val="800000"/>
                </a:solidFill>
              </a:rPr>
              <a:t>Лерхенфельд</a:t>
            </a:r>
            <a:r>
              <a:rPr lang="ru-RU" b="1" i="1" dirty="0">
                <a:solidFill>
                  <a:srgbClr val="800000"/>
                </a:solidFill>
              </a:rPr>
              <a:t>: 1834, 1870гг</a:t>
            </a:r>
          </a:p>
          <a:p>
            <a:r>
              <a:rPr lang="ru-RU" b="1" dirty="0"/>
              <a:t>«Я помню время золотое»</a:t>
            </a:r>
          </a:p>
          <a:p>
            <a:r>
              <a:rPr lang="ru-RU" b="1" dirty="0"/>
              <a:t>«Я встретил вас – и все былое…»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Гражданская лирика Тютчева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«14 декабря 1825»</a:t>
            </a:r>
          </a:p>
          <a:p>
            <a:pPr>
              <a:lnSpc>
                <a:spcPct val="80000"/>
              </a:lnSpc>
            </a:pPr>
            <a:r>
              <a:rPr lang="ru-RU" sz="2800" b="1"/>
              <a:t>«Наш век»</a:t>
            </a:r>
          </a:p>
          <a:p>
            <a:pPr>
              <a:lnSpc>
                <a:spcPct val="80000"/>
              </a:lnSpc>
            </a:pPr>
            <a:r>
              <a:rPr lang="ru-RU" sz="2800" b="1"/>
              <a:t>«Над этой темною толпой»</a:t>
            </a:r>
          </a:p>
          <a:p>
            <a:pPr>
              <a:lnSpc>
                <a:spcPct val="80000"/>
              </a:lnSpc>
            </a:pPr>
            <a:r>
              <a:rPr lang="ru-RU" sz="2800" b="1"/>
              <a:t>«Цицерон»</a:t>
            </a:r>
          </a:p>
          <a:p>
            <a:pPr>
              <a:lnSpc>
                <a:spcPct val="80000"/>
              </a:lnSpc>
            </a:pPr>
            <a:r>
              <a:rPr lang="ru-RU" sz="2800" b="1"/>
              <a:t>«Эти бедные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    селенья»</a:t>
            </a:r>
          </a:p>
          <a:p>
            <a:pPr>
              <a:lnSpc>
                <a:spcPct val="80000"/>
              </a:lnSpc>
            </a:pPr>
            <a:r>
              <a:rPr lang="ru-RU" sz="2800" b="1"/>
              <a:t>«Слезы»</a:t>
            </a:r>
          </a:p>
          <a:p>
            <a:pPr>
              <a:lnSpc>
                <a:spcPct val="80000"/>
              </a:lnSpc>
            </a:pPr>
            <a:r>
              <a:rPr lang="ru-RU" sz="2800" b="1"/>
              <a:t>«Умом Россию не понять»</a:t>
            </a:r>
          </a:p>
        </p:txBody>
      </p:sp>
      <p:pic>
        <p:nvPicPr>
          <p:cNvPr id="47110" name="Picture 6" descr="{EE8B838C-700F-49EB-A91C-5D6138A05271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752600"/>
            <a:ext cx="4886325" cy="378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62_1280"/>
          <p:cNvPicPr>
            <a:picLocks noChangeAspect="1" noChangeArrowheads="1"/>
          </p:cNvPicPr>
          <p:nvPr/>
        </p:nvPicPr>
        <p:blipFill>
          <a:blip r:embed="rId2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Ф.И. Тютчев. Лирика: Анализ тексты, основное </a:t>
            </a:r>
            <a:r>
              <a:rPr lang="ru-RU" dirty="0" smtClean="0"/>
              <a:t>содержание</a:t>
            </a:r>
            <a:r>
              <a:rPr lang="ru-RU" dirty="0" smtClean="0"/>
              <a:t>, сочинения (</a:t>
            </a:r>
            <a:r>
              <a:rPr lang="ru-RU" dirty="0" err="1" smtClean="0"/>
              <a:t>Буровцева</a:t>
            </a:r>
            <a:r>
              <a:rPr lang="ru-RU" dirty="0" smtClean="0"/>
              <a:t> Н.Ю</a:t>
            </a:r>
            <a:r>
              <a:rPr lang="ru-RU" dirty="0" smtClean="0"/>
              <a:t>.); </a:t>
            </a:r>
            <a:r>
              <a:rPr lang="ru-RU" dirty="0" smtClean="0"/>
              <a:t>Дрофа, </a:t>
            </a:r>
            <a:r>
              <a:rPr lang="ru-RU" dirty="0" smtClean="0"/>
              <a:t>2007</a:t>
            </a:r>
            <a:endParaRPr lang="ru-RU" dirty="0" smtClean="0"/>
          </a:p>
          <a:p>
            <a:r>
              <a:rPr lang="ru-RU" dirty="0" smtClean="0"/>
              <a:t>Фон взят из </a:t>
            </a:r>
            <a:r>
              <a:rPr lang="ru-RU" dirty="0" err="1" smtClean="0"/>
              <a:t>мультимедийного</a:t>
            </a:r>
            <a:r>
              <a:rPr lang="ru-RU" dirty="0" smtClean="0"/>
              <a:t> пособия «</a:t>
            </a:r>
            <a:r>
              <a:rPr lang="ru-RU" dirty="0" smtClean="0"/>
              <a:t>Уроки </a:t>
            </a:r>
            <a:r>
              <a:rPr lang="ru-RU" dirty="0" smtClean="0"/>
              <a:t>литературы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» 10 класс</a:t>
            </a:r>
            <a:endParaRPr lang="ru-RU" dirty="0" smtClean="0"/>
          </a:p>
          <a:p>
            <a:r>
              <a:rPr lang="ru-RU" dirty="0" smtClean="0"/>
              <a:t>Иллюстрации взяты из свободного доступа сети интернет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61400" cy="6397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600" b="1" i="1" dirty="0">
                <a:solidFill>
                  <a:srgbClr val="800000"/>
                </a:solidFill>
              </a:rPr>
              <a:t>Орловская губерния, село </a:t>
            </a:r>
            <a:r>
              <a:rPr lang="ru-RU" sz="3600" b="1" i="1" dirty="0" err="1">
                <a:solidFill>
                  <a:srgbClr val="800000"/>
                </a:solidFill>
              </a:rPr>
              <a:t>Овстуг</a:t>
            </a:r>
            <a:endParaRPr lang="ru-RU" sz="3600" b="1" i="1" dirty="0">
              <a:solidFill>
                <a:srgbClr val="800000"/>
              </a:solidFill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1066800"/>
            <a:ext cx="4876800" cy="1905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/>
              <a:t>   1803 – родился в родовитой дворянской семье</a:t>
            </a:r>
          </a:p>
          <a:p>
            <a:pPr algn="ctr">
              <a:buFontTx/>
              <a:buNone/>
            </a:pPr>
            <a:endParaRPr lang="ru-RU" sz="1000" b="1"/>
          </a:p>
          <a:p>
            <a:pPr algn="ctr">
              <a:buFontTx/>
              <a:buNone/>
            </a:pPr>
            <a:r>
              <a:rPr lang="ru-RU" sz="2400" b="1"/>
              <a:t>Дед Николай Андреевич</a:t>
            </a:r>
          </a:p>
          <a:p>
            <a:pPr algn="ctr">
              <a:buFontTx/>
              <a:buNone/>
            </a:pPr>
            <a:r>
              <a:rPr lang="ru-RU" sz="2400" b="1"/>
              <a:t>Бабушка Пелагея Денисовна</a:t>
            </a:r>
          </a:p>
        </p:txBody>
      </p:sp>
      <p:pic>
        <p:nvPicPr>
          <p:cNvPr id="26635" name="Picture 11" descr="герб тютч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29000"/>
            <a:ext cx="29305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8" name="Picture 14" descr="ник андр де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3124200" cy="3874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9" name="Picture 15" descr="пелагея денисовна ба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895600"/>
            <a:ext cx="3048000" cy="3779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83" name="Picture 3" descr="{CABF9E39-5742-44C1-8255-854477555E20}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057400" y="12192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4" name="Picture 4" descr="{CABF9E39-5742-44C1-8255-854477555E20}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auto">
          <a:xfrm>
            <a:off x="2057400" y="41148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181600" cy="762000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Родители поэта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943600" y="5638800"/>
            <a:ext cx="2819400" cy="1066800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/>
              <a:t>Екатерина</a:t>
            </a:r>
          </a:p>
          <a:p>
            <a:pPr algn="ctr">
              <a:buFontTx/>
              <a:buNone/>
            </a:pPr>
            <a:r>
              <a:rPr lang="ru-RU" sz="2800" b="1" dirty="0"/>
              <a:t>Львовна</a:t>
            </a:r>
          </a:p>
        </p:txBody>
      </p:sp>
      <p:pic>
        <p:nvPicPr>
          <p:cNvPr id="71688" name="Picture 8" descr="ек львован ма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4800"/>
            <a:ext cx="2057400" cy="2417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9" name="Picture 9" descr="ивна ник оте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9200"/>
            <a:ext cx="2133600" cy="2506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943600" y="1371600"/>
            <a:ext cx="2667000" cy="1066800"/>
          </a:xfrm>
          <a:prstGeom prst="rect">
            <a:avLst/>
          </a:prstGeom>
          <a:solidFill>
            <a:srgbClr val="EEE6C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/>
              <a:t>   </a:t>
            </a:r>
            <a:r>
              <a:rPr lang="ru-RU" sz="2800" b="1" dirty="0" smtClean="0"/>
              <a:t>Иван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/>
              <a:t>Николаевич </a:t>
            </a:r>
            <a:endParaRPr lang="ru-RU" sz="2800" b="1" dirty="0"/>
          </a:p>
        </p:txBody>
      </p:sp>
      <p:pic>
        <p:nvPicPr>
          <p:cNvPr id="71691" name="Picture 11" descr="18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2541968"/>
            <a:ext cx="2133600" cy="289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3048000" cy="1447800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i="1" dirty="0">
                <a:solidFill>
                  <a:srgbClr val="800000"/>
                </a:solidFill>
              </a:rPr>
              <a:t>Усадьба </a:t>
            </a:r>
            <a:r>
              <a:rPr lang="ru-RU" sz="4000" b="1" i="1" dirty="0" err="1">
                <a:solidFill>
                  <a:srgbClr val="800000"/>
                </a:solidFill>
              </a:rPr>
              <a:t>Овстуг</a:t>
            </a:r>
            <a:endParaRPr lang="ru-RU" sz="4000" b="1" i="1" dirty="0">
              <a:solidFill>
                <a:srgbClr val="800000"/>
              </a:solidFill>
            </a:endParaRPr>
          </a:p>
        </p:txBody>
      </p:sp>
      <p:pic>
        <p:nvPicPr>
          <p:cNvPr id="69641" name="Picture 9" descr="окрест овст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8832" y="304800"/>
            <a:ext cx="5250368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640" name="Picture 8" descr="овсту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3124200"/>
            <a:ext cx="5147283" cy="339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4758" name="Picture 6" descr="овстуг мюнх ушгол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19400"/>
            <a:ext cx="5562600" cy="375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760" name="Picture 8" descr="овстуг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3840163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572000" y="7620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/>
              <a:t>Славянский уголок 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33400" y="51054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/>
              <a:t>Мюнхенский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/>
              <a:t>уголок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{0CA0F7F5-2353-49BF-83F1-333F7E042149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00200"/>
            <a:ext cx="3638550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200" b="1" i="1" dirty="0">
                <a:solidFill>
                  <a:srgbClr val="800000"/>
                </a:solidFill>
              </a:rPr>
              <a:t>С.Е.Раич: «Года через три он уже был не учеником, а товарищем моим»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572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1813-1818 – получает домашнее образование под руководством С.Е.Раича – поэта, переводчика.</a:t>
            </a:r>
          </a:p>
          <a:p>
            <a:pPr>
              <a:lnSpc>
                <a:spcPct val="80000"/>
              </a:lnSpc>
            </a:pPr>
            <a:r>
              <a:rPr lang="ru-RU" sz="2400" b="1"/>
              <a:t>1816 – получает звание сотрудника Общества любителей российской словесности за оду «На новый 1816 год»</a:t>
            </a:r>
          </a:p>
          <a:p>
            <a:pPr>
              <a:lnSpc>
                <a:spcPct val="80000"/>
              </a:lnSpc>
            </a:pPr>
            <a:r>
              <a:rPr lang="ru-RU" sz="2400" b="1"/>
              <a:t>1819 – первое выступление в печати – вольное переложение    «Послание Горация к Меценату»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92163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600" b="1" i="1" dirty="0">
                <a:solidFill>
                  <a:srgbClr val="800000"/>
                </a:solidFill>
              </a:rPr>
              <a:t>Годы учебы и начало службы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86200" y="1981200"/>
            <a:ext cx="4953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1819 – 1821 – учеба и досрочное окончание словесного отделения Московского университета</a:t>
            </a:r>
          </a:p>
          <a:p>
            <a:pPr>
              <a:lnSpc>
                <a:spcPct val="90000"/>
              </a:lnSpc>
            </a:pPr>
            <a:r>
              <a:rPr lang="ru-RU" sz="2800" b="1"/>
              <a:t>1821 – поступление на службу в Коллегию иностранных дел в Петербурге.</a:t>
            </a:r>
          </a:p>
        </p:txBody>
      </p:sp>
      <p:pic>
        <p:nvPicPr>
          <p:cNvPr id="22535" name="Picture 7" descr="18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3509963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62_1280"/>
          <p:cNvPicPr>
            <a:picLocks noChangeAspect="1" noChangeArrowheads="1"/>
          </p:cNvPicPr>
          <p:nvPr/>
        </p:nvPicPr>
        <p:blipFill>
          <a:blip r:embed="rId3" cstate="print"/>
          <a:srcRect t="9084"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EEE6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>
                <a:solidFill>
                  <a:srgbClr val="800000"/>
                </a:solidFill>
              </a:rPr>
              <a:t>Дипломатическая служба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1295400"/>
            <a:ext cx="4114800" cy="4038600"/>
          </a:xfrm>
        </p:spPr>
        <p:txBody>
          <a:bodyPr/>
          <a:lstStyle/>
          <a:p>
            <a:r>
              <a:rPr lang="ru-RU" sz="2800" b="1" dirty="0"/>
              <a:t>1822-1837 – сверхштатный чиновник и второй секретарь русской миссии в Мюнхене</a:t>
            </a:r>
          </a:p>
          <a:p>
            <a:r>
              <a:rPr lang="ru-RU" sz="2800" b="1" dirty="0"/>
              <a:t>1837-1839 – первый секретарь и поверенный в делах в Турине.</a:t>
            </a:r>
          </a:p>
        </p:txBody>
      </p:sp>
      <p:pic>
        <p:nvPicPr>
          <p:cNvPr id="20491" name="Picture 11" descr="18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52" y="1371600"/>
            <a:ext cx="3526311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5766097</TotalTime>
  <Words>829</Words>
  <Application>Microsoft Office PowerPoint</Application>
  <PresentationFormat>Экран (4:3)</PresentationFormat>
  <Paragraphs>146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Фёдор Иванович Тютчев </vt:lpstr>
      <vt:lpstr>Фёдор Иванович Тютчев </vt:lpstr>
      <vt:lpstr>Орловская губерния, село Овстуг</vt:lpstr>
      <vt:lpstr>Родители поэта</vt:lpstr>
      <vt:lpstr>Усадьба Овстуг</vt:lpstr>
      <vt:lpstr>Слайд 6</vt:lpstr>
      <vt:lpstr>С.Е.Раич: «Года через три он уже был не учеником, а товарищем моим»</vt:lpstr>
      <vt:lpstr>Годы учебы и начало службы</vt:lpstr>
      <vt:lpstr>Дипломатическая служба</vt:lpstr>
      <vt:lpstr>Возвращение на Родину</vt:lpstr>
      <vt:lpstr>Литературная деятельность</vt:lpstr>
      <vt:lpstr>Любовь в жизни поэта</vt:lpstr>
      <vt:lpstr>Любовь в жизни поэта</vt:lpstr>
      <vt:lpstr>Любовь в жизни поэта</vt:lpstr>
      <vt:lpstr>Любовь в жизни поэта</vt:lpstr>
      <vt:lpstr>«Дни сочтены,  утрат не перечесть…»</vt:lpstr>
      <vt:lpstr>Московская губерния, Мураново</vt:lpstr>
      <vt:lpstr>Художественные особенности лирики Тютчева</vt:lpstr>
      <vt:lpstr>Фрагментарность</vt:lpstr>
      <vt:lpstr>Мифологизация образов</vt:lpstr>
      <vt:lpstr>Средства художественной выразительности</vt:lpstr>
      <vt:lpstr>Основные мотивы лирики Тютчева</vt:lpstr>
      <vt:lpstr>Философская лирика</vt:lpstr>
      <vt:lpstr> Любовная лирика </vt:lpstr>
      <vt:lpstr>Гражданская лирика Тютчева</vt:lpstr>
      <vt:lpstr>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Организатор</cp:lastModifiedBy>
  <cp:revision>12</cp:revision>
  <cp:lastPrinted>1601-01-01T00:00:00Z</cp:lastPrinted>
  <dcterms:created xsi:type="dcterms:W3CDTF">1601-01-01T00:00:00Z</dcterms:created>
  <dcterms:modified xsi:type="dcterms:W3CDTF">2023-08-17T07:07:25Z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