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66" r:id="rId3"/>
    <p:sldId id="408" r:id="rId4"/>
    <p:sldId id="389" r:id="rId5"/>
    <p:sldId id="409" r:id="rId6"/>
    <p:sldId id="441" r:id="rId7"/>
    <p:sldId id="390" r:id="rId8"/>
    <p:sldId id="393" r:id="rId9"/>
    <p:sldId id="410" r:id="rId10"/>
    <p:sldId id="359" r:id="rId11"/>
    <p:sldId id="411" r:id="rId12"/>
    <p:sldId id="412" r:id="rId13"/>
    <p:sldId id="413" r:id="rId14"/>
    <p:sldId id="415" r:id="rId15"/>
    <p:sldId id="414" r:id="rId16"/>
    <p:sldId id="416" r:id="rId17"/>
    <p:sldId id="417" r:id="rId18"/>
    <p:sldId id="402" r:id="rId19"/>
    <p:sldId id="418" r:id="rId20"/>
    <p:sldId id="396" r:id="rId21"/>
    <p:sldId id="420" r:id="rId22"/>
    <p:sldId id="421" r:id="rId23"/>
    <p:sldId id="419" r:id="rId24"/>
    <p:sldId id="422" r:id="rId25"/>
    <p:sldId id="423" r:id="rId26"/>
    <p:sldId id="424" r:id="rId27"/>
    <p:sldId id="425" r:id="rId28"/>
    <p:sldId id="426" r:id="rId29"/>
    <p:sldId id="429" r:id="rId30"/>
    <p:sldId id="430" r:id="rId31"/>
    <p:sldId id="431" r:id="rId32"/>
    <p:sldId id="428" r:id="rId33"/>
    <p:sldId id="398" r:id="rId34"/>
    <p:sldId id="427" r:id="rId35"/>
    <p:sldId id="378" r:id="rId36"/>
    <p:sldId id="432" r:id="rId37"/>
    <p:sldId id="433" r:id="rId38"/>
    <p:sldId id="404" r:id="rId39"/>
    <p:sldId id="405" r:id="rId40"/>
    <p:sldId id="434" r:id="rId41"/>
    <p:sldId id="406" r:id="rId42"/>
    <p:sldId id="438" r:id="rId43"/>
    <p:sldId id="436" r:id="rId44"/>
    <p:sldId id="435" r:id="rId45"/>
    <p:sldId id="439" r:id="rId46"/>
    <p:sldId id="437" r:id="rId47"/>
    <p:sldId id="440" r:id="rId48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3651" autoAdjust="0"/>
  </p:normalViewPr>
  <p:slideViewPr>
    <p:cSldViewPr>
      <p:cViewPr varScale="1">
        <p:scale>
          <a:sx n="62" d="100"/>
          <a:sy n="62" d="100"/>
        </p:scale>
        <p:origin x="-72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8CDCF0-BD63-4597-BF2D-C3AC62082856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BD5FE0-A5CC-4BF9-AE98-1B38C5493CB4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accent1">
                  <a:lumMod val="75000"/>
                </a:schemeClr>
              </a:solidFill>
            </a:rPr>
            <a:t>ЗАНЯТИЯ </a:t>
          </a:r>
          <a:br>
            <a:rPr lang="ru-RU" sz="2400" b="1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ru-RU" sz="2400" b="1" dirty="0" smtClean="0">
              <a:solidFill>
                <a:schemeClr val="accent1">
                  <a:lumMod val="75000"/>
                </a:schemeClr>
              </a:solidFill>
            </a:rPr>
            <a:t>В  КЛАССЕ</a:t>
          </a:r>
          <a:endParaRPr lang="ru-RU" sz="2400" b="1" dirty="0">
            <a:solidFill>
              <a:schemeClr val="accent1">
                <a:lumMod val="75000"/>
              </a:schemeClr>
            </a:solidFill>
          </a:endParaRPr>
        </a:p>
      </dgm:t>
    </dgm:pt>
    <dgm:pt modelId="{76C32F95-0FA0-4E90-AAE9-BDF5797C352D}" type="parTrans" cxnId="{483FC691-446C-475D-A13B-1710BDB73D99}">
      <dgm:prSet/>
      <dgm:spPr/>
      <dgm:t>
        <a:bodyPr/>
        <a:lstStyle/>
        <a:p>
          <a:endParaRPr lang="ru-RU"/>
        </a:p>
      </dgm:t>
    </dgm:pt>
    <dgm:pt modelId="{ED9696C6-7065-4A3C-A5AE-52A9C5F21BDE}" type="sibTrans" cxnId="{483FC691-446C-475D-A13B-1710BDB73D99}">
      <dgm:prSet/>
      <dgm:spPr/>
      <dgm:t>
        <a:bodyPr/>
        <a:lstStyle/>
        <a:p>
          <a:endParaRPr lang="ru-RU"/>
        </a:p>
      </dgm:t>
    </dgm:pt>
    <dgm:pt modelId="{427C1434-2A62-4CF9-86F4-933DB2330380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anchor="b"/>
        <a:lstStyle/>
        <a:p>
          <a:r>
            <a:rPr lang="ru-RU" sz="1600" dirty="0" smtClean="0"/>
            <a:t>Текстовые задания (кроссворды, анаграммы)</a:t>
          </a:r>
          <a:endParaRPr lang="ru-RU" sz="1600" dirty="0"/>
        </a:p>
      </dgm:t>
    </dgm:pt>
    <dgm:pt modelId="{AF5CBC40-82E9-4986-B5E7-02CFA45A8262}" type="parTrans" cxnId="{CC86D3AE-9CBA-4D2B-A174-84390BF6AC62}">
      <dgm:prSet/>
      <dgm:spPr/>
      <dgm:t>
        <a:bodyPr/>
        <a:lstStyle/>
        <a:p>
          <a:endParaRPr lang="ru-RU"/>
        </a:p>
      </dgm:t>
    </dgm:pt>
    <dgm:pt modelId="{8F73B86B-7E7D-4FCC-B254-7F8F21F5198A}" type="sibTrans" cxnId="{CC86D3AE-9CBA-4D2B-A174-84390BF6AC62}">
      <dgm:prSet/>
      <dgm:spPr/>
      <dgm:t>
        <a:bodyPr/>
        <a:lstStyle/>
        <a:p>
          <a:endParaRPr lang="ru-RU"/>
        </a:p>
      </dgm:t>
    </dgm:pt>
    <dgm:pt modelId="{5C8BC536-DC28-455F-8773-93F6AB1495C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anchor="b"/>
        <a:lstStyle/>
        <a:p>
          <a:r>
            <a:rPr lang="ru-RU" sz="1600" dirty="0" smtClean="0"/>
            <a:t>Творческая работа (поделки, сочинительство)</a:t>
          </a:r>
          <a:endParaRPr lang="ru-RU" sz="1600" dirty="0"/>
        </a:p>
      </dgm:t>
    </dgm:pt>
    <dgm:pt modelId="{54332035-952A-4FAA-A127-30579DA06111}" type="parTrans" cxnId="{6D61B97B-50A5-49AE-A721-445B93A21F5D}">
      <dgm:prSet/>
      <dgm:spPr/>
      <dgm:t>
        <a:bodyPr/>
        <a:lstStyle/>
        <a:p>
          <a:endParaRPr lang="ru-RU"/>
        </a:p>
      </dgm:t>
    </dgm:pt>
    <dgm:pt modelId="{308E8EDB-0407-48B4-B005-C3FA236C95DC}" type="sibTrans" cxnId="{6D61B97B-50A5-49AE-A721-445B93A21F5D}">
      <dgm:prSet/>
      <dgm:spPr/>
      <dgm:t>
        <a:bodyPr/>
        <a:lstStyle/>
        <a:p>
          <a:endParaRPr lang="ru-RU"/>
        </a:p>
      </dgm:t>
    </dgm:pt>
    <dgm:pt modelId="{C3CB6572-95A8-4BF9-AE1C-681A9139CB3F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anchor="b"/>
        <a:lstStyle/>
        <a:p>
          <a:r>
            <a:rPr lang="ru-RU" sz="1600" dirty="0" smtClean="0"/>
            <a:t>Самостоятельная работа с источниками информации (исследование)</a:t>
          </a:r>
          <a:endParaRPr lang="ru-RU" sz="1600" dirty="0"/>
        </a:p>
      </dgm:t>
    </dgm:pt>
    <dgm:pt modelId="{27D30E82-3AE8-4FC5-8EC9-5D3F48206B42}" type="parTrans" cxnId="{1CACDF96-554F-483B-922D-EC6CBF9A681B}">
      <dgm:prSet/>
      <dgm:spPr/>
      <dgm:t>
        <a:bodyPr/>
        <a:lstStyle/>
        <a:p>
          <a:endParaRPr lang="ru-RU"/>
        </a:p>
      </dgm:t>
    </dgm:pt>
    <dgm:pt modelId="{52BBAE90-C407-457D-A694-B1AE78C7D57D}" type="sibTrans" cxnId="{1CACDF96-554F-483B-922D-EC6CBF9A681B}">
      <dgm:prSet/>
      <dgm:spPr/>
      <dgm:t>
        <a:bodyPr/>
        <a:lstStyle/>
        <a:p>
          <a:endParaRPr lang="ru-RU"/>
        </a:p>
      </dgm:t>
    </dgm:pt>
    <dgm:pt modelId="{78E0F2F5-7B3F-4EFA-BBFB-57583CB3DF03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anchor="b"/>
        <a:lstStyle/>
        <a:p>
          <a:r>
            <a:rPr lang="ru-RU" sz="1800" dirty="0" smtClean="0"/>
            <a:t>Графические изображения (ребусы, лабиринты, таблицы)</a:t>
          </a:r>
          <a:endParaRPr lang="ru-RU" sz="1800" dirty="0"/>
        </a:p>
      </dgm:t>
    </dgm:pt>
    <dgm:pt modelId="{01749276-5CDF-4D53-9981-D25067F352DE}" type="parTrans" cxnId="{F0A809F8-0E78-47A0-8501-D363F6BAEB6A}">
      <dgm:prSet/>
      <dgm:spPr/>
      <dgm:t>
        <a:bodyPr/>
        <a:lstStyle/>
        <a:p>
          <a:endParaRPr lang="ru-RU"/>
        </a:p>
      </dgm:t>
    </dgm:pt>
    <dgm:pt modelId="{8749E8BF-D771-40A9-B394-471893CCA9EA}" type="sibTrans" cxnId="{F0A809F8-0E78-47A0-8501-D363F6BAEB6A}">
      <dgm:prSet/>
      <dgm:spPr/>
      <dgm:t>
        <a:bodyPr/>
        <a:lstStyle/>
        <a:p>
          <a:endParaRPr lang="ru-RU"/>
        </a:p>
      </dgm:t>
    </dgm:pt>
    <dgm:pt modelId="{F890E15A-272A-4346-9EB0-B779B6A360D0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anchor="b"/>
        <a:lstStyle/>
        <a:p>
          <a:r>
            <a:rPr lang="ru-RU" sz="1800" dirty="0" smtClean="0"/>
            <a:t>Логические задачи </a:t>
          </a:r>
          <a:endParaRPr lang="ru-RU" sz="1800" dirty="0"/>
        </a:p>
      </dgm:t>
    </dgm:pt>
    <dgm:pt modelId="{BFDB7836-DD2B-4AA1-8BD6-446FC8253E37}" type="parTrans" cxnId="{7569BD26-D66A-45D7-AEBA-FE2126252D62}">
      <dgm:prSet/>
      <dgm:spPr/>
      <dgm:t>
        <a:bodyPr/>
        <a:lstStyle/>
        <a:p>
          <a:endParaRPr lang="ru-RU"/>
        </a:p>
      </dgm:t>
    </dgm:pt>
    <dgm:pt modelId="{887D01EC-B8FB-4B80-8696-D82FD1468106}" type="sibTrans" cxnId="{7569BD26-D66A-45D7-AEBA-FE2126252D62}">
      <dgm:prSet/>
      <dgm:spPr/>
      <dgm:t>
        <a:bodyPr/>
        <a:lstStyle/>
        <a:p>
          <a:endParaRPr lang="ru-RU"/>
        </a:p>
      </dgm:t>
    </dgm:pt>
    <dgm:pt modelId="{580A6CF6-EE9A-4AAC-9BD5-A7234B5FA33A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 anchor="b"/>
        <a:lstStyle/>
        <a:p>
          <a:r>
            <a:rPr lang="ru-RU" sz="1800" dirty="0" smtClean="0"/>
            <a:t>Опыты, эксперименты</a:t>
          </a:r>
          <a:endParaRPr lang="ru-RU" sz="1800" dirty="0"/>
        </a:p>
      </dgm:t>
    </dgm:pt>
    <dgm:pt modelId="{3764DF44-D737-4227-96E6-28ADCAEFDEAD}" type="parTrans" cxnId="{EA24D930-3681-42B7-AA96-468973440141}">
      <dgm:prSet/>
      <dgm:spPr/>
      <dgm:t>
        <a:bodyPr/>
        <a:lstStyle/>
        <a:p>
          <a:endParaRPr lang="ru-RU"/>
        </a:p>
      </dgm:t>
    </dgm:pt>
    <dgm:pt modelId="{4D7A30AB-BDC1-427D-B1BF-3FD89F539636}" type="sibTrans" cxnId="{EA24D930-3681-42B7-AA96-468973440141}">
      <dgm:prSet/>
      <dgm:spPr/>
      <dgm:t>
        <a:bodyPr/>
        <a:lstStyle/>
        <a:p>
          <a:endParaRPr lang="ru-RU"/>
        </a:p>
      </dgm:t>
    </dgm:pt>
    <dgm:pt modelId="{4FA7B4A0-72A7-4B43-A768-DB962F8B56AF}" type="pres">
      <dgm:prSet presAssocID="{8F8CDCF0-BD63-4597-BF2D-C3AC6208285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65583A7-2703-4B6B-8E9B-E58CEBD219E6}" type="pres">
      <dgm:prSet presAssocID="{5FBD5FE0-A5CC-4BF9-AE98-1B38C5493CB4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3875AE2A-3E0E-405D-93FD-BF15671FFEDF}" type="pres">
      <dgm:prSet presAssocID="{427C1434-2A62-4CF9-86F4-933DB2330380}" presName="Accent1" presStyleCnt="0"/>
      <dgm:spPr/>
    </dgm:pt>
    <dgm:pt modelId="{0195CFDA-1CA8-45B1-94B1-7DC7395B6C32}" type="pres">
      <dgm:prSet presAssocID="{427C1434-2A62-4CF9-86F4-933DB2330380}" presName="Accent" presStyleLbl="bgShp" presStyleIdx="0" presStyleCnt="6"/>
      <dgm:spPr/>
    </dgm:pt>
    <dgm:pt modelId="{ED725251-B351-436B-BE58-32425DE0FA99}" type="pres">
      <dgm:prSet presAssocID="{427C1434-2A62-4CF9-86F4-933DB2330380}" presName="Child1" presStyleLbl="node1" presStyleIdx="0" presStyleCnt="6" custScaleX="1131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6FEB0-863C-4657-9C9D-E8EF34B9EE81}" type="pres">
      <dgm:prSet presAssocID="{5C8BC536-DC28-455F-8773-93F6AB1495CD}" presName="Accent2" presStyleCnt="0"/>
      <dgm:spPr/>
    </dgm:pt>
    <dgm:pt modelId="{3FBCEAD6-8BB6-420E-8168-DF128EF27056}" type="pres">
      <dgm:prSet presAssocID="{5C8BC536-DC28-455F-8773-93F6AB1495CD}" presName="Accent" presStyleLbl="bgShp" presStyleIdx="1" presStyleCnt="6"/>
      <dgm:spPr/>
    </dgm:pt>
    <dgm:pt modelId="{05759769-C4C2-4F59-A200-9788D949EBE0}" type="pres">
      <dgm:prSet presAssocID="{5C8BC536-DC28-455F-8773-93F6AB1495CD}" presName="Child2" presStyleLbl="node1" presStyleIdx="1" presStyleCnt="6" custScaleX="1106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DFA0B7-626A-40D0-B2E9-DB0293B49CCE}" type="pres">
      <dgm:prSet presAssocID="{C3CB6572-95A8-4BF9-AE1C-681A9139CB3F}" presName="Accent3" presStyleCnt="0"/>
      <dgm:spPr/>
    </dgm:pt>
    <dgm:pt modelId="{7CA51EAF-DAE7-4ACA-8791-B0714A636F67}" type="pres">
      <dgm:prSet presAssocID="{C3CB6572-95A8-4BF9-AE1C-681A9139CB3F}" presName="Accent" presStyleLbl="bgShp" presStyleIdx="2" presStyleCnt="6"/>
      <dgm:spPr/>
    </dgm:pt>
    <dgm:pt modelId="{BA99C073-EA1E-4220-8DE6-C6E4BFE6E45A}" type="pres">
      <dgm:prSet presAssocID="{C3CB6572-95A8-4BF9-AE1C-681A9139CB3F}" presName="Child3" presStyleLbl="node1" presStyleIdx="2" presStyleCnt="6" custScaleX="1188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B58B3-2D54-4A32-896D-DB603C96AB27}" type="pres">
      <dgm:prSet presAssocID="{78E0F2F5-7B3F-4EFA-BBFB-57583CB3DF03}" presName="Accent4" presStyleCnt="0"/>
      <dgm:spPr/>
    </dgm:pt>
    <dgm:pt modelId="{A20F7C4A-86C7-4224-AD1D-ADA3148F56A2}" type="pres">
      <dgm:prSet presAssocID="{78E0F2F5-7B3F-4EFA-BBFB-57583CB3DF03}" presName="Accent" presStyleLbl="bgShp" presStyleIdx="3" presStyleCnt="6"/>
      <dgm:spPr/>
    </dgm:pt>
    <dgm:pt modelId="{4CA4C1AC-F28B-48CA-9049-701AF50F5400}" type="pres">
      <dgm:prSet presAssocID="{78E0F2F5-7B3F-4EFA-BBFB-57583CB3DF03}" presName="Child4" presStyleLbl="node1" presStyleIdx="3" presStyleCnt="6" custScaleX="1182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AC9AD-BD88-4FB1-8214-A6DA1CBD6CFE}" type="pres">
      <dgm:prSet presAssocID="{F890E15A-272A-4346-9EB0-B779B6A360D0}" presName="Accent5" presStyleCnt="0"/>
      <dgm:spPr/>
    </dgm:pt>
    <dgm:pt modelId="{B9B4CF54-0651-4DFD-A571-84B49CA46725}" type="pres">
      <dgm:prSet presAssocID="{F890E15A-272A-4346-9EB0-B779B6A360D0}" presName="Accent" presStyleLbl="bgShp" presStyleIdx="4" presStyleCnt="6"/>
      <dgm:spPr/>
    </dgm:pt>
    <dgm:pt modelId="{85077890-49EF-424B-8196-1BEEE2324A03}" type="pres">
      <dgm:prSet presAssocID="{F890E15A-272A-4346-9EB0-B779B6A360D0}" presName="Child5" presStyleLbl="node1" presStyleIdx="4" presStyleCnt="6" custScaleX="116302" custLinFactNeighborX="-326" custLinFactNeighborY="-25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B8718-318F-46F0-8C8E-B9EFF65A21AD}" type="pres">
      <dgm:prSet presAssocID="{580A6CF6-EE9A-4AAC-9BD5-A7234B5FA33A}" presName="Accent6" presStyleCnt="0"/>
      <dgm:spPr/>
    </dgm:pt>
    <dgm:pt modelId="{0A988937-A80E-41F3-A325-20FEEF86E4F0}" type="pres">
      <dgm:prSet presAssocID="{580A6CF6-EE9A-4AAC-9BD5-A7234B5FA33A}" presName="Accent" presStyleLbl="bgShp" presStyleIdx="5" presStyleCnt="6"/>
      <dgm:spPr/>
    </dgm:pt>
    <dgm:pt modelId="{563DDB6D-43D9-4BDD-AAD1-04EEA78DCA22}" type="pres">
      <dgm:prSet presAssocID="{580A6CF6-EE9A-4AAC-9BD5-A7234B5FA33A}" presName="Child6" presStyleLbl="node1" presStyleIdx="5" presStyleCnt="6" custScaleX="1158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98E350-E9FD-49BE-B889-ED45CEA50E37}" type="presOf" srcId="{8F8CDCF0-BD63-4597-BF2D-C3AC62082856}" destId="{4FA7B4A0-72A7-4B43-A768-DB962F8B56AF}" srcOrd="0" destOrd="0" presId="urn:microsoft.com/office/officeart/2011/layout/HexagonRadial"/>
    <dgm:cxn modelId="{26F82EAB-66C2-412B-9F61-F05C38CD1B58}" type="presOf" srcId="{C3CB6572-95A8-4BF9-AE1C-681A9139CB3F}" destId="{BA99C073-EA1E-4220-8DE6-C6E4BFE6E45A}" srcOrd="0" destOrd="0" presId="urn:microsoft.com/office/officeart/2011/layout/HexagonRadial"/>
    <dgm:cxn modelId="{CC86D3AE-9CBA-4D2B-A174-84390BF6AC62}" srcId="{5FBD5FE0-A5CC-4BF9-AE98-1B38C5493CB4}" destId="{427C1434-2A62-4CF9-86F4-933DB2330380}" srcOrd="0" destOrd="0" parTransId="{AF5CBC40-82E9-4986-B5E7-02CFA45A8262}" sibTransId="{8F73B86B-7E7D-4FCC-B254-7F8F21F5198A}"/>
    <dgm:cxn modelId="{E233B898-2D08-4AA6-A8D0-A25A994E8759}" type="presOf" srcId="{5C8BC536-DC28-455F-8773-93F6AB1495CD}" destId="{05759769-C4C2-4F59-A200-9788D949EBE0}" srcOrd="0" destOrd="0" presId="urn:microsoft.com/office/officeart/2011/layout/HexagonRadial"/>
    <dgm:cxn modelId="{EA24D930-3681-42B7-AA96-468973440141}" srcId="{5FBD5FE0-A5CC-4BF9-AE98-1B38C5493CB4}" destId="{580A6CF6-EE9A-4AAC-9BD5-A7234B5FA33A}" srcOrd="5" destOrd="0" parTransId="{3764DF44-D737-4227-96E6-28ADCAEFDEAD}" sibTransId="{4D7A30AB-BDC1-427D-B1BF-3FD89F539636}"/>
    <dgm:cxn modelId="{6D61B97B-50A5-49AE-A721-445B93A21F5D}" srcId="{5FBD5FE0-A5CC-4BF9-AE98-1B38C5493CB4}" destId="{5C8BC536-DC28-455F-8773-93F6AB1495CD}" srcOrd="1" destOrd="0" parTransId="{54332035-952A-4FAA-A127-30579DA06111}" sibTransId="{308E8EDB-0407-48B4-B005-C3FA236C95DC}"/>
    <dgm:cxn modelId="{906E7FC5-FE15-4EA3-9927-F643FF8A0DC7}" type="presOf" srcId="{5FBD5FE0-A5CC-4BF9-AE98-1B38C5493CB4}" destId="{B65583A7-2703-4B6B-8E9B-E58CEBD219E6}" srcOrd="0" destOrd="0" presId="urn:microsoft.com/office/officeart/2011/layout/HexagonRadial"/>
    <dgm:cxn modelId="{7799CAB7-C147-4EE1-AC49-F1A7DD4FF56A}" type="presOf" srcId="{580A6CF6-EE9A-4AAC-9BD5-A7234B5FA33A}" destId="{563DDB6D-43D9-4BDD-AAD1-04EEA78DCA22}" srcOrd="0" destOrd="0" presId="urn:microsoft.com/office/officeart/2011/layout/HexagonRadial"/>
    <dgm:cxn modelId="{1CACDF96-554F-483B-922D-EC6CBF9A681B}" srcId="{5FBD5FE0-A5CC-4BF9-AE98-1B38C5493CB4}" destId="{C3CB6572-95A8-4BF9-AE1C-681A9139CB3F}" srcOrd="2" destOrd="0" parTransId="{27D30E82-3AE8-4FC5-8EC9-5D3F48206B42}" sibTransId="{52BBAE90-C407-457D-A694-B1AE78C7D57D}"/>
    <dgm:cxn modelId="{38173E64-DDF4-42B8-AC17-76BE738FE268}" type="presOf" srcId="{427C1434-2A62-4CF9-86F4-933DB2330380}" destId="{ED725251-B351-436B-BE58-32425DE0FA99}" srcOrd="0" destOrd="0" presId="urn:microsoft.com/office/officeart/2011/layout/HexagonRadial"/>
    <dgm:cxn modelId="{483FC691-446C-475D-A13B-1710BDB73D99}" srcId="{8F8CDCF0-BD63-4597-BF2D-C3AC62082856}" destId="{5FBD5FE0-A5CC-4BF9-AE98-1B38C5493CB4}" srcOrd="0" destOrd="0" parTransId="{76C32F95-0FA0-4E90-AAE9-BDF5797C352D}" sibTransId="{ED9696C6-7065-4A3C-A5AE-52A9C5F21BDE}"/>
    <dgm:cxn modelId="{F0A809F8-0E78-47A0-8501-D363F6BAEB6A}" srcId="{5FBD5FE0-A5CC-4BF9-AE98-1B38C5493CB4}" destId="{78E0F2F5-7B3F-4EFA-BBFB-57583CB3DF03}" srcOrd="3" destOrd="0" parTransId="{01749276-5CDF-4D53-9981-D25067F352DE}" sibTransId="{8749E8BF-D771-40A9-B394-471893CCA9EA}"/>
    <dgm:cxn modelId="{7569BD26-D66A-45D7-AEBA-FE2126252D62}" srcId="{5FBD5FE0-A5CC-4BF9-AE98-1B38C5493CB4}" destId="{F890E15A-272A-4346-9EB0-B779B6A360D0}" srcOrd="4" destOrd="0" parTransId="{BFDB7836-DD2B-4AA1-8BD6-446FC8253E37}" sibTransId="{887D01EC-B8FB-4B80-8696-D82FD1468106}"/>
    <dgm:cxn modelId="{334D6233-38B0-4C23-9522-AD35F42B3086}" type="presOf" srcId="{78E0F2F5-7B3F-4EFA-BBFB-57583CB3DF03}" destId="{4CA4C1AC-F28B-48CA-9049-701AF50F5400}" srcOrd="0" destOrd="0" presId="urn:microsoft.com/office/officeart/2011/layout/HexagonRadial"/>
    <dgm:cxn modelId="{676F2D7A-065B-43EB-B325-D05DB477AA03}" type="presOf" srcId="{F890E15A-272A-4346-9EB0-B779B6A360D0}" destId="{85077890-49EF-424B-8196-1BEEE2324A03}" srcOrd="0" destOrd="0" presId="urn:microsoft.com/office/officeart/2011/layout/HexagonRadial"/>
    <dgm:cxn modelId="{FFE70678-B1BD-4A2D-8CBA-3BBA60D94274}" type="presParOf" srcId="{4FA7B4A0-72A7-4B43-A768-DB962F8B56AF}" destId="{B65583A7-2703-4B6B-8E9B-E58CEBD219E6}" srcOrd="0" destOrd="0" presId="urn:microsoft.com/office/officeart/2011/layout/HexagonRadial"/>
    <dgm:cxn modelId="{49DD6E3C-BA79-413C-806A-FAAA599ECA8A}" type="presParOf" srcId="{4FA7B4A0-72A7-4B43-A768-DB962F8B56AF}" destId="{3875AE2A-3E0E-405D-93FD-BF15671FFEDF}" srcOrd="1" destOrd="0" presId="urn:microsoft.com/office/officeart/2011/layout/HexagonRadial"/>
    <dgm:cxn modelId="{CF80D418-0066-4D56-8C7B-D06EFE4BDFEC}" type="presParOf" srcId="{3875AE2A-3E0E-405D-93FD-BF15671FFEDF}" destId="{0195CFDA-1CA8-45B1-94B1-7DC7395B6C32}" srcOrd="0" destOrd="0" presId="urn:microsoft.com/office/officeart/2011/layout/HexagonRadial"/>
    <dgm:cxn modelId="{96E0269B-F72A-425E-8F7E-72D152C9D57F}" type="presParOf" srcId="{4FA7B4A0-72A7-4B43-A768-DB962F8B56AF}" destId="{ED725251-B351-436B-BE58-32425DE0FA99}" srcOrd="2" destOrd="0" presId="urn:microsoft.com/office/officeart/2011/layout/HexagonRadial"/>
    <dgm:cxn modelId="{C04189E2-A8FB-4EAA-B606-2BF5F70E8649}" type="presParOf" srcId="{4FA7B4A0-72A7-4B43-A768-DB962F8B56AF}" destId="{BBB6FEB0-863C-4657-9C9D-E8EF34B9EE81}" srcOrd="3" destOrd="0" presId="urn:microsoft.com/office/officeart/2011/layout/HexagonRadial"/>
    <dgm:cxn modelId="{1D0BE3E8-873F-4FBA-B08A-89E2C667FD2E}" type="presParOf" srcId="{BBB6FEB0-863C-4657-9C9D-E8EF34B9EE81}" destId="{3FBCEAD6-8BB6-420E-8168-DF128EF27056}" srcOrd="0" destOrd="0" presId="urn:microsoft.com/office/officeart/2011/layout/HexagonRadial"/>
    <dgm:cxn modelId="{D9377410-89FF-4F6C-A8D0-427C8EE341A7}" type="presParOf" srcId="{4FA7B4A0-72A7-4B43-A768-DB962F8B56AF}" destId="{05759769-C4C2-4F59-A200-9788D949EBE0}" srcOrd="4" destOrd="0" presId="urn:microsoft.com/office/officeart/2011/layout/HexagonRadial"/>
    <dgm:cxn modelId="{C0F0554D-2F56-43C6-8111-C3746963A0EC}" type="presParOf" srcId="{4FA7B4A0-72A7-4B43-A768-DB962F8B56AF}" destId="{E1DFA0B7-626A-40D0-B2E9-DB0293B49CCE}" srcOrd="5" destOrd="0" presId="urn:microsoft.com/office/officeart/2011/layout/HexagonRadial"/>
    <dgm:cxn modelId="{2E013561-E955-46A5-85F4-973DAC944E19}" type="presParOf" srcId="{E1DFA0B7-626A-40D0-B2E9-DB0293B49CCE}" destId="{7CA51EAF-DAE7-4ACA-8791-B0714A636F67}" srcOrd="0" destOrd="0" presId="urn:microsoft.com/office/officeart/2011/layout/HexagonRadial"/>
    <dgm:cxn modelId="{A0F1A6ED-F787-4742-BBF0-B4A1FB4D3ED3}" type="presParOf" srcId="{4FA7B4A0-72A7-4B43-A768-DB962F8B56AF}" destId="{BA99C073-EA1E-4220-8DE6-C6E4BFE6E45A}" srcOrd="6" destOrd="0" presId="urn:microsoft.com/office/officeart/2011/layout/HexagonRadial"/>
    <dgm:cxn modelId="{3761B818-8F08-414A-ABDC-FC822BA2831A}" type="presParOf" srcId="{4FA7B4A0-72A7-4B43-A768-DB962F8B56AF}" destId="{180B58B3-2D54-4A32-896D-DB603C96AB27}" srcOrd="7" destOrd="0" presId="urn:microsoft.com/office/officeart/2011/layout/HexagonRadial"/>
    <dgm:cxn modelId="{28FE7F06-2BBC-4F60-9276-FA420221E50E}" type="presParOf" srcId="{180B58B3-2D54-4A32-896D-DB603C96AB27}" destId="{A20F7C4A-86C7-4224-AD1D-ADA3148F56A2}" srcOrd="0" destOrd="0" presId="urn:microsoft.com/office/officeart/2011/layout/HexagonRadial"/>
    <dgm:cxn modelId="{E1E3A18A-9B09-4350-86F6-AB233E67585A}" type="presParOf" srcId="{4FA7B4A0-72A7-4B43-A768-DB962F8B56AF}" destId="{4CA4C1AC-F28B-48CA-9049-701AF50F5400}" srcOrd="8" destOrd="0" presId="urn:microsoft.com/office/officeart/2011/layout/HexagonRadial"/>
    <dgm:cxn modelId="{6AE66A08-AC49-41F5-ADEE-C466D8E64ABF}" type="presParOf" srcId="{4FA7B4A0-72A7-4B43-A768-DB962F8B56AF}" destId="{DCCAC9AD-BD88-4FB1-8214-A6DA1CBD6CFE}" srcOrd="9" destOrd="0" presId="urn:microsoft.com/office/officeart/2011/layout/HexagonRadial"/>
    <dgm:cxn modelId="{8B361363-EC2F-4D5C-93AD-A835CBBDA76B}" type="presParOf" srcId="{DCCAC9AD-BD88-4FB1-8214-A6DA1CBD6CFE}" destId="{B9B4CF54-0651-4DFD-A571-84B49CA46725}" srcOrd="0" destOrd="0" presId="urn:microsoft.com/office/officeart/2011/layout/HexagonRadial"/>
    <dgm:cxn modelId="{CE93C790-A1B2-4054-85D4-E2E10D86674C}" type="presParOf" srcId="{4FA7B4A0-72A7-4B43-A768-DB962F8B56AF}" destId="{85077890-49EF-424B-8196-1BEEE2324A03}" srcOrd="10" destOrd="0" presId="urn:microsoft.com/office/officeart/2011/layout/HexagonRadial"/>
    <dgm:cxn modelId="{22815698-F377-42C5-8356-8FA86C9C2727}" type="presParOf" srcId="{4FA7B4A0-72A7-4B43-A768-DB962F8B56AF}" destId="{253B8718-318F-46F0-8C8E-B9EFF65A21AD}" srcOrd="11" destOrd="0" presId="urn:microsoft.com/office/officeart/2011/layout/HexagonRadial"/>
    <dgm:cxn modelId="{07093770-E449-4D49-8D0A-1B1806A943CA}" type="presParOf" srcId="{253B8718-318F-46F0-8C8E-B9EFF65A21AD}" destId="{0A988937-A80E-41F3-A325-20FEEF86E4F0}" srcOrd="0" destOrd="0" presId="urn:microsoft.com/office/officeart/2011/layout/HexagonRadial"/>
    <dgm:cxn modelId="{5F1B1DB9-351F-4285-B897-9D336172E837}" type="presParOf" srcId="{4FA7B4A0-72A7-4B43-A768-DB962F8B56AF}" destId="{563DDB6D-43D9-4BDD-AAD1-04EEA78DCA2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583A7-2703-4B6B-8E9B-E58CEBD219E6}">
      <dsp:nvSpPr>
        <dsp:cNvPr id="0" name=""/>
        <dsp:cNvSpPr/>
      </dsp:nvSpPr>
      <dsp:spPr>
        <a:xfrm>
          <a:off x="2346257" y="1626084"/>
          <a:ext cx="2066824" cy="1787886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75000"/>
                </a:schemeClr>
              </a:solidFill>
            </a:rPr>
            <a:t>ЗАНЯТИЯ </a:t>
          </a:r>
          <a:br>
            <a:rPr lang="ru-RU" sz="1600" b="1" kern="1200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ru-RU" sz="1600" b="1" kern="1200" dirty="0" smtClean="0">
              <a:solidFill>
                <a:schemeClr val="accent1">
                  <a:lumMod val="75000"/>
                </a:schemeClr>
              </a:solidFill>
            </a:rPr>
            <a:t>В КЛАССЕ</a:t>
          </a:r>
          <a:endParaRPr lang="ru-RU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688759" y="1922362"/>
        <a:ext cx="1381820" cy="1195330"/>
      </dsp:txXfrm>
    </dsp:sp>
    <dsp:sp modelId="{3FBCEAD6-8BB6-420E-8168-DF128EF27056}">
      <dsp:nvSpPr>
        <dsp:cNvPr id="0" name=""/>
        <dsp:cNvSpPr/>
      </dsp:nvSpPr>
      <dsp:spPr>
        <a:xfrm>
          <a:off x="3640486" y="770701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25251-B351-436B-BE58-32425DE0FA99}">
      <dsp:nvSpPr>
        <dsp:cNvPr id="0" name=""/>
        <dsp:cNvSpPr/>
      </dsp:nvSpPr>
      <dsp:spPr>
        <a:xfrm>
          <a:off x="2536641" y="0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Текстовые задания (кроссворды, анаграммы)</a:t>
          </a:r>
          <a:endParaRPr lang="ru-RU" sz="1100" kern="1200" dirty="0"/>
        </a:p>
      </dsp:txBody>
      <dsp:txXfrm>
        <a:off x="2817331" y="242830"/>
        <a:ext cx="1132367" cy="979630"/>
      </dsp:txXfrm>
    </dsp:sp>
    <dsp:sp modelId="{7CA51EAF-DAE7-4ACA-8791-B0714A636F67}">
      <dsp:nvSpPr>
        <dsp:cNvPr id="0" name=""/>
        <dsp:cNvSpPr/>
      </dsp:nvSpPr>
      <dsp:spPr>
        <a:xfrm>
          <a:off x="4550581" y="2026809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59769-C4C2-4F59-A200-9788D949EBE0}">
      <dsp:nvSpPr>
        <dsp:cNvPr id="0" name=""/>
        <dsp:cNvSpPr/>
      </dsp:nvSpPr>
      <dsp:spPr>
        <a:xfrm>
          <a:off x="4090005" y="901252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Творческая работа (поделки, сочинительство)</a:t>
          </a:r>
          <a:endParaRPr lang="ru-RU" sz="1100" kern="1200" dirty="0"/>
        </a:p>
      </dsp:txBody>
      <dsp:txXfrm>
        <a:off x="4370695" y="1144082"/>
        <a:ext cx="1132367" cy="979630"/>
      </dsp:txXfrm>
    </dsp:sp>
    <dsp:sp modelId="{A20F7C4A-86C7-4224-AD1D-ADA3148F56A2}">
      <dsp:nvSpPr>
        <dsp:cNvPr id="0" name=""/>
        <dsp:cNvSpPr/>
      </dsp:nvSpPr>
      <dsp:spPr>
        <a:xfrm>
          <a:off x="3918370" y="3444718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9C073-EA1E-4220-8DE6-C6E4BFE6E45A}">
      <dsp:nvSpPr>
        <dsp:cNvPr id="0" name=""/>
        <dsp:cNvSpPr/>
      </dsp:nvSpPr>
      <dsp:spPr>
        <a:xfrm>
          <a:off x="4057408" y="2673008"/>
          <a:ext cx="1758940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Самостоятельная работа с источниками информации (исследование)</a:t>
          </a:r>
          <a:endParaRPr lang="ru-RU" sz="1100" kern="1200" dirty="0"/>
        </a:p>
      </dsp:txBody>
      <dsp:txXfrm>
        <a:off x="4343531" y="2911363"/>
        <a:ext cx="1186694" cy="988580"/>
      </dsp:txXfrm>
    </dsp:sp>
    <dsp:sp modelId="{B9B4CF54-0651-4DFD-A571-84B49CA46725}">
      <dsp:nvSpPr>
        <dsp:cNvPr id="0" name=""/>
        <dsp:cNvSpPr/>
      </dsp:nvSpPr>
      <dsp:spPr>
        <a:xfrm>
          <a:off x="2350103" y="3591903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4C1AC-F28B-48CA-9049-701AF50F5400}">
      <dsp:nvSpPr>
        <dsp:cNvPr id="0" name=""/>
        <dsp:cNvSpPr/>
      </dsp:nvSpPr>
      <dsp:spPr>
        <a:xfrm>
          <a:off x="2536641" y="3575269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Графические изображения (ребусы, лабиринты, таблицы)</a:t>
          </a:r>
          <a:endParaRPr lang="ru-RU" sz="1100" kern="1200" dirty="0"/>
        </a:p>
      </dsp:txBody>
      <dsp:txXfrm>
        <a:off x="2817331" y="3818099"/>
        <a:ext cx="1132367" cy="979630"/>
      </dsp:txXfrm>
    </dsp:sp>
    <dsp:sp modelId="{0A988937-A80E-41F3-A325-20FEEF86E4F0}">
      <dsp:nvSpPr>
        <dsp:cNvPr id="0" name=""/>
        <dsp:cNvSpPr/>
      </dsp:nvSpPr>
      <dsp:spPr>
        <a:xfrm>
          <a:off x="1425104" y="2336299"/>
          <a:ext cx="779806" cy="67190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77890-49EF-424B-8196-1BEEE2324A03}">
      <dsp:nvSpPr>
        <dsp:cNvPr id="0" name=""/>
        <dsp:cNvSpPr/>
      </dsp:nvSpPr>
      <dsp:spPr>
        <a:xfrm>
          <a:off x="970545" y="2636490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Логические задачи </a:t>
          </a:r>
          <a:endParaRPr lang="ru-RU" sz="1100" kern="1200" dirty="0"/>
        </a:p>
      </dsp:txBody>
      <dsp:txXfrm>
        <a:off x="1251235" y="2879320"/>
        <a:ext cx="1132367" cy="979630"/>
      </dsp:txXfrm>
    </dsp:sp>
    <dsp:sp modelId="{563DDB6D-43D9-4BDD-AAD1-04EEA78DCA22}">
      <dsp:nvSpPr>
        <dsp:cNvPr id="0" name=""/>
        <dsp:cNvSpPr/>
      </dsp:nvSpPr>
      <dsp:spPr>
        <a:xfrm>
          <a:off x="976066" y="899235"/>
          <a:ext cx="1693747" cy="1465290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Опыты, эксперименты</a:t>
          </a:r>
          <a:endParaRPr lang="ru-RU" sz="1100" kern="1200" dirty="0"/>
        </a:p>
      </dsp:txBody>
      <dsp:txXfrm>
        <a:off x="1256756" y="1142065"/>
        <a:ext cx="1132367" cy="979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89A956B-051D-43B1-82BE-0C2029C3C838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74F53B-D8F6-4121-8ACA-A017BB8C5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2537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Заполняется</a:t>
            </a:r>
            <a:r>
              <a:rPr lang="ru-RU" baseline="0" smtClean="0"/>
              <a:t> 2 раза в год – декабрь, май</a:t>
            </a:r>
            <a:endParaRPr lang="ru-RU" smtClean="0"/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74F53B-D8F6-4121-8ACA-A017BB8C5D2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384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327489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09006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Далее необходимо наполнять слайды изображениями, комментариями,</a:t>
            </a:r>
            <a:r>
              <a:rPr lang="ru-RU" baseline="0" dirty="0" smtClean="0"/>
              <a:t> результатами диагностических исследований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2206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Заполняется в конце первого</a:t>
            </a:r>
            <a:r>
              <a:rPr lang="ru-RU" baseline="0" dirty="0" smtClean="0"/>
              <a:t> и второго полугодия (подведение итогов Программы).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22414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D1087-CB06-45F0-BAA9-ECBEE72A0ED7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91CE8-1E8D-474F-80D9-6FA5E084A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3ADF0-144E-4756-BDBA-DE84DC1F239A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4F5AC-A0F6-46B1-B21D-1216B6F02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F651D-C0A9-45E6-995A-41C01881E9CE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CAA7-EA69-4611-87CD-A06E887C2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B341-4E96-44A7-BA80-6E067E14BA9D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53115-9B22-4A36-ADC0-615996280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8EF4A-9902-41A9-A9CD-4572B417FD42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29491-B437-4C67-A250-EE29C833A9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C3744-3350-4A83-A229-09F70A6B22DF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74198-FA53-4A18-858A-2E3AA7930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83B56-0216-4412-A9B2-FC3BEB3EF47C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CE900-04B8-44B5-B1B2-AEA4D02F5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0A08A-7C64-4C7C-8E57-BC2A8D9409D0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6AEAF-56D5-4F20-AD28-69C01BDA5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14617-CBBC-4520-B624-FA6A3C6A1068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D11C0-CF3F-4873-99E3-234069D63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46C07-2487-4093-90EB-7BA2B2688899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C31C4-E45F-4543-BCB9-3DEC0B1295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A0E5F-F8B5-49CE-B5E8-8A95491D3C52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4E2BE-1DD1-468B-B16F-D24C7B9DD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58E0E1-A2C3-40C5-9825-90BFF38B1688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F32818-275C-4A34-855C-7F1CFBA03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1.xml"/><Relationship Id="rId15" Type="http://schemas.microsoft.com/office/2007/relationships/diagramDrawing" Target="../diagrams/drawing1.xml"/><Relationship Id="rId10" Type="http://schemas.openxmlformats.org/officeDocument/2006/relationships/image" Target="../media/image11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 txBox="1">
            <a:spLocks noChangeArrowheads="1"/>
          </p:cNvSpPr>
          <p:nvPr/>
        </p:nvSpPr>
        <p:spPr bwMode="auto">
          <a:xfrm>
            <a:off x="1258888" y="1124744"/>
            <a:ext cx="65532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28" y="1071546"/>
            <a:ext cx="600079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Применение современных дистанционных и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ИКТ-технологий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на уровне начального общего образования на примере реализации комплексной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образовательной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Мир моих интересов»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Аседулова Т.А., учитель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начальных классов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«СОШ №10»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5"/>
          <p:cNvSpPr>
            <a:spLocks noGrp="1"/>
          </p:cNvSpPr>
          <p:nvPr>
            <p:ph type="title" idx="4294967295"/>
          </p:nvPr>
        </p:nvSpPr>
        <p:spPr>
          <a:xfrm>
            <a:off x="107602" y="172716"/>
            <a:ext cx="6624638" cy="663996"/>
          </a:xfrm>
        </p:spPr>
        <p:txBody>
          <a:bodyPr anchor="t"/>
          <a:lstStyle/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ВИДЫ ДЕЯТЕЛЬНОСТИ 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при работе с программой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857224" y="857232"/>
            <a:ext cx="7215238" cy="6000768"/>
            <a:chOff x="1187624" y="860845"/>
            <a:chExt cx="6884838" cy="5592491"/>
          </a:xfrm>
        </p:grpSpPr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xmlns="" val="467327310"/>
                </p:ext>
              </p:extLst>
            </p:nvPr>
          </p:nvGraphicFramePr>
          <p:xfrm>
            <a:off x="1187624" y="1071546"/>
            <a:ext cx="6884838" cy="53817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6" name="Picture 2" descr="E:\Клипарт_вектор\Оригами\Origami animals vector 4\бабочка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127" y="1526620"/>
              <a:ext cx="643718" cy="539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E:\Клипарт_вектор\!Иконки\!!ПИНГ\designer-portfolios-icon-set\PNG\moleskin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625" y="860845"/>
              <a:ext cx="954334" cy="954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E:\Клипарт_вектор\!Иконки\!!ПИНГ\IE.VC_Objec.Peop.Indust\chess_piece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293" y="4389455"/>
              <a:ext cx="594870" cy="594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E:\Клипарт_вектор\!Иконки\!!ПИНГ\IE.VC_Objec.Peop.Indust\magnifying_glass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291" y="1726353"/>
              <a:ext cx="832122" cy="832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6" descr="E:\Клипарт_вектор\!Иконки\!!ПИНГ\IE.VC_Objec.Peop.Indust\scale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5419" y="3754459"/>
            <a:ext cx="1027446" cy="102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Иконки\Школа\academic-icons\Release Package\PNG\books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92" y="3929066"/>
            <a:ext cx="852696" cy="85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5" name="Picture 1" descr="E:\ДОКУМЕНТЫ  ТАНЮШИКА  для   ШКОЛЫ\Аседулова 1 класс\Для семинара\из 1 в 2 класс ММИ для родителей_3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40511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5878" t="14133" r="6003" b="32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8679" t="18400" r="6642" b="7458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8479" t="17867" r="6803" b="7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8471" t="29600" r="6124" b="6392"/>
          <a:stretch>
            <a:fillRect/>
          </a:stretch>
        </p:blipFill>
        <p:spPr bwMode="auto">
          <a:xfrm>
            <a:off x="0" y="285728"/>
            <a:ext cx="914400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КУМЕНТЫ  ТАНЮШИКА  для   ШКОЛЫ\Аседулова 1 класс\Для семинара\из 1 в 2 класс ММИ для родителей_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t="14400"/>
          <a:stretch>
            <a:fillRect/>
          </a:stretch>
        </p:blipFill>
        <p:spPr bwMode="auto">
          <a:xfrm>
            <a:off x="0" y="214290"/>
            <a:ext cx="914400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5"/>
          <p:cNvSpPr>
            <a:spLocks noGrp="1"/>
          </p:cNvSpPr>
          <p:nvPr>
            <p:ph type="title" idx="4294967295"/>
          </p:nvPr>
        </p:nvSpPr>
        <p:spPr>
          <a:xfrm>
            <a:off x="107504" y="305676"/>
            <a:ext cx="6624638" cy="360040"/>
          </a:xfrm>
        </p:spPr>
        <p:txBody>
          <a:bodyPr anchor="t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ИНФОРМАЦИОННАЯ  КУЛЬТУРА: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34" y="2000240"/>
            <a:ext cx="7000924" cy="1098633"/>
          </a:xfrm>
          <a:prstGeom prst="roundRect">
            <a:avLst>
              <a:gd name="adj" fmla="val 367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800" b="1" dirty="0" smtClean="0">
                <a:solidFill>
                  <a:schemeClr val="bg1"/>
                </a:solidFill>
              </a:rPr>
              <a:t>- информационная грамотность;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34" y="3500438"/>
            <a:ext cx="7000924" cy="1098633"/>
          </a:xfrm>
          <a:prstGeom prst="roundRect">
            <a:avLst>
              <a:gd name="adj" fmla="val 367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800" b="1" dirty="0" smtClean="0">
                <a:solidFill>
                  <a:schemeClr val="bg1"/>
                </a:solidFill>
              </a:rPr>
              <a:t>-  этика пребывания в виртуальной среде.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65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E:\ДОКУМЕНТЫ  ТАНЮШИКА  для   ШКОЛЫ\Аседулова 1 класс\Для семинара\из 1 в 2 класс ММИ для родителей_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813" y="-23058"/>
            <a:ext cx="9174745" cy="6881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4679" t="20000" r="1720" b="7458"/>
          <a:stretch>
            <a:fillRect/>
          </a:stretch>
        </p:blipFill>
        <p:spPr bwMode="auto">
          <a:xfrm>
            <a:off x="0" y="428604"/>
            <a:ext cx="914400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4878" t="21867" r="2643" b="7995"/>
          <a:stretch>
            <a:fillRect/>
          </a:stretch>
        </p:blipFill>
        <p:spPr bwMode="auto">
          <a:xfrm>
            <a:off x="0" y="0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5678" t="20801" r="13629" b="10125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5878" t="20267" r="13346" b="79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75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5878" t="18400" r="13407" b="11991"/>
          <a:stretch>
            <a:fillRect/>
          </a:stretch>
        </p:blipFill>
        <p:spPr bwMode="auto">
          <a:xfrm>
            <a:off x="0" y="0"/>
            <a:ext cx="9144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75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75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ДОКУМЕНТЫ  ТАНЮШИКА  для   ШКОЛЫ\Аседулова 1 класс\Для семинара\Презентация КОП ШУ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5478" t="19200" r="14207" b="10125"/>
          <a:stretch>
            <a:fillRect/>
          </a:stretch>
        </p:blipFill>
        <p:spPr bwMode="auto">
          <a:xfrm>
            <a:off x="0" y="0"/>
            <a:ext cx="9144000" cy="664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5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6840760" cy="720080"/>
          </a:xfrm>
        </p:spPr>
        <p:txBody>
          <a:bodyPr anchor="t"/>
          <a:lstStyle/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КАРТА ТЕМАТИЧЕСКИХ ПРЕДПОЧТЕНИЙ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обучающихся в Программе (сферы интересов)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2937" y="4077072"/>
            <a:ext cx="3913407" cy="2232248"/>
          </a:xfrm>
          <a:prstGeom prst="roundRect">
            <a:avLst>
              <a:gd name="adj" fmla="val 367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000" dirty="0" smtClean="0"/>
              <a:t>Новогодние </a:t>
            </a:r>
            <a:endParaRPr lang="en-US" sz="2000" dirty="0" smtClean="0"/>
          </a:p>
          <a:p>
            <a:r>
              <a:rPr lang="ru-RU" sz="2000" dirty="0" smtClean="0"/>
              <a:t>приключения,  </a:t>
            </a:r>
          </a:p>
          <a:p>
            <a:r>
              <a:rPr lang="ru-RU" sz="2000" dirty="0" smtClean="0"/>
              <a:t>Леший и Ко</a:t>
            </a:r>
            <a:endParaRPr lang="ru-RU" altLang="ru-R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628" y="4071942"/>
            <a:ext cx="3913407" cy="2232248"/>
          </a:xfrm>
          <a:prstGeom prst="roundRect">
            <a:avLst>
              <a:gd name="adj" fmla="val 302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altLang="ru-RU" sz="2400" dirty="0" smtClean="0">
                <a:solidFill>
                  <a:schemeClr val="tx1"/>
                </a:solidFill>
              </a:rPr>
              <a:t>Узоры</a:t>
            </a:r>
            <a:endParaRPr lang="ru-RU" altLang="ru-RU" sz="24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1340768"/>
            <a:ext cx="3913407" cy="2232248"/>
          </a:xfrm>
          <a:prstGeom prst="roundRect">
            <a:avLst>
              <a:gd name="adj" fmla="val 367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000" dirty="0" smtClean="0"/>
              <a:t>Мыши, Камни, Органы чувств, Собака</a:t>
            </a:r>
            <a:r>
              <a:rPr lang="en-US" sz="2000" dirty="0" smtClean="0"/>
              <a:t> </a:t>
            </a:r>
            <a:r>
              <a:rPr lang="ru-RU" sz="2000" dirty="0" smtClean="0"/>
              <a:t>— друг человека,</a:t>
            </a:r>
            <a:endParaRPr lang="en-US" sz="2000" dirty="0" smtClean="0"/>
          </a:p>
          <a:p>
            <a:r>
              <a:rPr lang="ru-RU" sz="2000" dirty="0" smtClean="0"/>
              <a:t> Пузыри</a:t>
            </a:r>
            <a:endParaRPr lang="ru-RU" altLang="ru-R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29190" y="1285860"/>
            <a:ext cx="3913407" cy="2232248"/>
          </a:xfrm>
          <a:prstGeom prst="roundRect">
            <a:avLst>
              <a:gd name="adj" fmla="val 367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altLang="ru-RU" sz="2400" dirty="0" smtClean="0">
                <a:solidFill>
                  <a:schemeClr val="tx1"/>
                </a:solidFill>
              </a:rPr>
              <a:t>Цифра 3</a:t>
            </a:r>
            <a:endParaRPr lang="ru-RU" altLang="ru-RU" sz="2400" dirty="0">
              <a:solidFill>
                <a:schemeClr val="tx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71736" y="1928802"/>
            <a:ext cx="3888432" cy="3888432"/>
            <a:chOff x="2627784" y="1484784"/>
            <a:chExt cx="3888432" cy="3888432"/>
          </a:xfrm>
        </p:grpSpPr>
        <p:sp>
          <p:nvSpPr>
            <p:cNvPr id="9" name="Пирог 8"/>
            <p:cNvSpPr/>
            <p:nvPr/>
          </p:nvSpPr>
          <p:spPr>
            <a:xfrm>
              <a:off x="2627784" y="1484784"/>
              <a:ext cx="3744416" cy="3744416"/>
            </a:xfrm>
            <a:prstGeom prst="pie">
              <a:avLst>
                <a:gd name="adj1" fmla="val 10800000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ирог 9"/>
            <p:cNvSpPr/>
            <p:nvPr/>
          </p:nvSpPr>
          <p:spPr>
            <a:xfrm>
              <a:off x="2770660" y="1627660"/>
              <a:ext cx="3744416" cy="3744416"/>
            </a:xfrm>
            <a:prstGeom prst="pie">
              <a:avLst>
                <a:gd name="adj1" fmla="val 21563736"/>
                <a:gd name="adj2" fmla="val 53762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                     </a:t>
              </a: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                 </a:t>
              </a: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                  </a:t>
              </a: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                  </a:t>
              </a:r>
            </a:p>
            <a:p>
              <a:pPr algn="r"/>
              <a:r>
                <a:rPr lang="ru-RU" sz="1600" dirty="0" smtClean="0">
                  <a:solidFill>
                    <a:schemeClr val="bg1"/>
                  </a:solidFill>
                </a:rPr>
                <a:t>                  </a:t>
              </a:r>
              <a:r>
                <a:rPr lang="ru-RU" b="1" dirty="0" smtClean="0">
                  <a:solidFill>
                    <a:schemeClr val="bg1"/>
                  </a:solidFill>
                </a:rPr>
                <a:t>ХУДОЖЕСТВЕННАЯ СФЕРА</a:t>
              </a:r>
              <a:endParaRPr lang="ru-RU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Пирог 10"/>
            <p:cNvSpPr/>
            <p:nvPr/>
          </p:nvSpPr>
          <p:spPr>
            <a:xfrm>
              <a:off x="2771800" y="1484784"/>
              <a:ext cx="3744416" cy="3744416"/>
            </a:xfrm>
            <a:prstGeom prst="pie">
              <a:avLst>
                <a:gd name="adj1" fmla="val 16177107"/>
                <a:gd name="adj2" fmla="val 2157404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Пирог 11"/>
            <p:cNvSpPr/>
            <p:nvPr/>
          </p:nvSpPr>
          <p:spPr>
            <a:xfrm>
              <a:off x="2627784" y="1628800"/>
              <a:ext cx="3744416" cy="3744416"/>
            </a:xfrm>
            <a:prstGeom prst="pie">
              <a:avLst>
                <a:gd name="adj1" fmla="val 5407530"/>
                <a:gd name="adj2" fmla="val 108085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714612" y="1857364"/>
            <a:ext cx="3647991" cy="3816424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536101"/>
              </a:avLst>
            </a:prstTxWarp>
            <a:spAutoFit/>
          </a:bodyPr>
          <a:lstStyle/>
          <a:p>
            <a:pPr lvl="0"/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ГУМАНИТАРНА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Я СФЕРА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2678608" y="2036244"/>
            <a:ext cx="3672408" cy="3600401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5855721"/>
              </a:avLst>
            </a:prstTxWarp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+mn-lt"/>
              </a:rPr>
              <a:t>ПРИРОДА И ЕСТЕСТВОЗАНИЕ    МАТЕМАТИКА И ТЕХНИКА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2" name="Picture 4" descr="E:\!!!\ШУ_2012\ММИ\1 класс\!Разное\Хелпик\Хэлпик фото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5" r="9284" b="15560"/>
          <a:stretch/>
        </p:blipFill>
        <p:spPr bwMode="auto">
          <a:xfrm>
            <a:off x="3500430" y="2143116"/>
            <a:ext cx="1872208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9145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6078" t="20800" r="13641" b="93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5878" t="21600" r="13807" b="7725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ДОКУМЕНТЫ  ТАНЮШИКА  для   ШКОЛЫ\Аседулова 1 класс\Для семинара\Сертификат ученика 1 кл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89"/>
            <a:ext cx="3940056" cy="5500727"/>
          </a:xfrm>
          <a:prstGeom prst="rect">
            <a:avLst/>
          </a:prstGeom>
          <a:noFill/>
        </p:spPr>
      </p:pic>
      <p:pic>
        <p:nvPicPr>
          <p:cNvPr id="2051" name="Picture 3" descr="E:\ДОКУМЕНТЫ  ТАНЮШИКА  для   ШКОЛЫ\Аседулова 1 класс\Для семинара\БП для активного родител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14951"/>
            <a:ext cx="4031742" cy="5628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88932" cy="388304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3575" y="3516630"/>
            <a:ext cx="5940425" cy="3341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КУМЕНТЫ  ТАНЮШИКА  для   ШКОЛЫ\Аседулова 1 класс\Для семинара\Презентация КОП Ш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5677" t="21600" r="14131" b="77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3074" name="PDF" r:id="rId3" imgW="1080000" imgH="1080000" progId="FoxitPhantom.Document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3075" name="PDF" r:id="rId4" imgW="1080000" imgH="1080000" progId="FoxitPhantom.Document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3076" name="PDF" r:id="rId5" imgW="1080000" imgH="1080000" progId="FoxitPhantom.Document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3077" name="PDF" r:id="rId6" imgW="1080000" imgH="1080000" progId="FoxitPhantom.Document">
              <p:embed/>
            </p:oleObj>
          </a:graphicData>
        </a:graphic>
      </p:graphicFrame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08242" y="571480"/>
            <a:ext cx="8881806" cy="555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6878" t="18667" r="14608" b="7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9953" t="26934" r="8714" b="7191"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4678" t="18667" r="2939" b="7418"/>
          <a:stretch>
            <a:fillRect/>
          </a:stretch>
        </p:blipFill>
        <p:spPr bwMode="auto">
          <a:xfrm>
            <a:off x="0" y="214290"/>
            <a:ext cx="91440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20478" t="19200" r="17785" b="22391"/>
          <a:stretch>
            <a:fillRect/>
          </a:stretch>
        </p:blipFill>
        <p:spPr bwMode="auto">
          <a:xfrm>
            <a:off x="0" y="0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21278" t="48533" r="21742" b="14395"/>
          <a:stretch>
            <a:fillRect/>
          </a:stretch>
        </p:blipFill>
        <p:spPr bwMode="auto">
          <a:xfrm>
            <a:off x="0" y="500042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9876" t="25867" r="18436" b="111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5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25470"/>
          </a:xfrm>
        </p:spPr>
        <p:txBody>
          <a:bodyPr anchor="t"/>
          <a:lstStyle/>
          <a:p>
            <a:pPr algn="l"/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развитие познавательного интереса учащихся через создание информационно-образовательной среды, предполагающей практико-ориентированный подход.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chemeClr val="bg1"/>
                </a:solidFill>
              </a:rPr>
              <a:t>ГАНИЗАЦИИ ЗАНЯТИЙ</a:t>
            </a:r>
          </a:p>
        </p:txBody>
      </p:sp>
      <p:sp>
        <p:nvSpPr>
          <p:cNvPr id="75" name="Содержимое 74"/>
          <p:cNvSpPr>
            <a:spLocks noGrp="1"/>
          </p:cNvSpPr>
          <p:nvPr>
            <p:ph idx="1"/>
          </p:nvPr>
        </p:nvSpPr>
        <p:spPr>
          <a:xfrm>
            <a:off x="914400" y="1500174"/>
            <a:ext cx="8229600" cy="452596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grpSp>
        <p:nvGrpSpPr>
          <p:cNvPr id="2" name="Группа 149"/>
          <p:cNvGrpSpPr/>
          <p:nvPr/>
        </p:nvGrpSpPr>
        <p:grpSpPr>
          <a:xfrm>
            <a:off x="2071670" y="1299254"/>
            <a:ext cx="4572032" cy="772424"/>
            <a:chOff x="467544" y="1383302"/>
            <a:chExt cx="3015267" cy="1079907"/>
          </a:xfrm>
        </p:grpSpPr>
        <p:sp>
          <p:nvSpPr>
            <p:cNvPr id="219" name="Скругленный прямоугольник 218"/>
            <p:cNvSpPr/>
            <p:nvPr/>
          </p:nvSpPr>
          <p:spPr>
            <a:xfrm>
              <a:off x="467544" y="1664203"/>
              <a:ext cx="2930269" cy="799006"/>
            </a:xfrm>
            <a:prstGeom prst="roundRect">
              <a:avLst>
                <a:gd name="adj" fmla="val 3679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u="sng" dirty="0" smtClean="0">
                  <a:solidFill>
                    <a:srgbClr val="0070C0"/>
                  </a:solidFill>
                </a:rPr>
                <a:t>Задачи:</a:t>
              </a:r>
              <a:endParaRPr lang="ru-RU" sz="2400" b="1" u="sng" dirty="0">
                <a:solidFill>
                  <a:srgbClr val="0070C0"/>
                </a:solidFill>
              </a:endParaRPr>
            </a:p>
          </p:txBody>
        </p:sp>
        <p:sp>
          <p:nvSpPr>
            <p:cNvPr id="220" name="Rectangle 19"/>
            <p:cNvSpPr>
              <a:spLocks noChangeArrowheads="1"/>
            </p:cNvSpPr>
            <p:nvPr/>
          </p:nvSpPr>
          <p:spPr bwMode="auto">
            <a:xfrm>
              <a:off x="467544" y="1383302"/>
              <a:ext cx="3015267" cy="107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ru-RU" altLang="ru-RU" sz="1600" b="1" u="sng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151" name="Скругленный прямоугольник 150"/>
          <p:cNvSpPr/>
          <p:nvPr/>
        </p:nvSpPr>
        <p:spPr>
          <a:xfrm>
            <a:off x="357158" y="2214554"/>
            <a:ext cx="2571768" cy="3786214"/>
          </a:xfrm>
          <a:prstGeom prst="roundRect">
            <a:avLst>
              <a:gd name="adj" fmla="val 367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повышение учебно-познавательной мотивации; </a:t>
            </a:r>
          </a:p>
          <a:p>
            <a:pPr marL="0" lvl="1"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ctr"/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улучшение динамики освоения функциональной грамотности;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52" name="Скругленный прямоугольник 151"/>
          <p:cNvSpPr/>
          <p:nvPr/>
        </p:nvSpPr>
        <p:spPr>
          <a:xfrm>
            <a:off x="3286116" y="2214554"/>
            <a:ext cx="2643206" cy="3849384"/>
          </a:xfrm>
          <a:prstGeom prst="roundRect">
            <a:avLst>
              <a:gd name="adj" fmla="val 367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углубление знаний по предмету и, как следствие, повышение информационной культуры;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Скругленный прямоугольник 152"/>
          <p:cNvSpPr/>
          <p:nvPr/>
        </p:nvSpPr>
        <p:spPr>
          <a:xfrm>
            <a:off x="6286512" y="2214554"/>
            <a:ext cx="2598624" cy="3849384"/>
          </a:xfrm>
          <a:prstGeom prst="roundRect">
            <a:avLst>
              <a:gd name="adj" fmla="val 367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формирование умений и навыков исследовательского поиска; 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приобретение коммуникативных навыков.</a:t>
            </a:r>
          </a:p>
          <a:p>
            <a:pPr lvl="0"/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400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76" name="Rectangle 20"/>
          <p:cNvSpPr>
            <a:spLocks noChangeArrowheads="1"/>
          </p:cNvSpPr>
          <p:nvPr/>
        </p:nvSpPr>
        <p:spPr bwMode="auto">
          <a:xfrm>
            <a:off x="1037314" y="6453336"/>
            <a:ext cx="7068561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ru-RU" alt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endParaRPr lang="ru-RU" altLang="ru-RU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256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ДОКУМЕНТЫ  ТАНЮШИКА  для   ШКОЛЫ\Аседулова 1 класс\Для семинара\Presentation_curators_and_educator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527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ДОКУМЕНТЫ  ТАНЮШИКА  для   ШКОЛЫ\Аседулова 1 класс\Для семинара\из 1 в 2 класс ММИ для родителей_2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4260"/>
            <a:ext cx="9144000" cy="6856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8879" t="17867" r="6524" b="7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11009</TotalTime>
  <Words>212</Words>
  <Application>Microsoft Office PowerPoint</Application>
  <PresentationFormat>Экран (4:3)</PresentationFormat>
  <Paragraphs>52</Paragraphs>
  <Slides>47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Тема Office</vt:lpstr>
      <vt:lpstr>PDF</vt:lpstr>
      <vt:lpstr>Слайд 1</vt:lpstr>
      <vt:lpstr>ИНФОРМАЦИОННАЯ  КУЛЬТУРА:</vt:lpstr>
      <vt:lpstr>Слайд 3</vt:lpstr>
      <vt:lpstr>Слайд 4</vt:lpstr>
      <vt:lpstr>Слайд 5</vt:lpstr>
      <vt:lpstr>Цель программы – развитие познавательного интереса учащихся через создание информационно-образовательной среды, предполагающей практико-ориентированный подход. ГАНИЗАЦИИ ЗАНЯТИЙ</vt:lpstr>
      <vt:lpstr>Слайд 7</vt:lpstr>
      <vt:lpstr>Слайд 8</vt:lpstr>
      <vt:lpstr>Слайд 9</vt:lpstr>
      <vt:lpstr>ВИДЫ ДЕЯТЕЛЬНОСТИ  при работе с программой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КАРТА ТЕМАТИЧЕСКИХ ПРЕДПОЧТЕНИЙ  обучающихся в Программе (сферы интересов)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taffy</dc:creator>
  <cp:lastModifiedBy>Admin</cp:lastModifiedBy>
  <cp:revision>603</cp:revision>
  <cp:lastPrinted>2013-12-10T07:42:35Z</cp:lastPrinted>
  <dcterms:created xsi:type="dcterms:W3CDTF">2013-09-26T04:27:15Z</dcterms:created>
  <dcterms:modified xsi:type="dcterms:W3CDTF">2017-11-28T20:11:30Z</dcterms:modified>
</cp:coreProperties>
</file>