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8" r:id="rId4"/>
    <p:sldId id="259" r:id="rId5"/>
    <p:sldId id="256" r:id="rId6"/>
    <p:sldId id="260" r:id="rId7"/>
    <p:sldId id="264" r:id="rId8"/>
    <p:sldId id="263" r:id="rId9"/>
    <p:sldId id="262" r:id="rId10"/>
    <p:sldId id="265" r:id="rId11"/>
    <p:sldId id="261" r:id="rId12"/>
    <p:sldId id="268" r:id="rId13"/>
    <p:sldId id="267" r:id="rId14"/>
    <p:sldId id="269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1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A7C1-F8FC-4ECB-A2C1-0C93A5FC2DA1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2BB5-4E6F-4759-8732-DA1758302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A7C1-F8FC-4ECB-A2C1-0C93A5FC2DA1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2BB5-4E6F-4759-8732-DA1758302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A7C1-F8FC-4ECB-A2C1-0C93A5FC2DA1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2BB5-4E6F-4759-8732-DA1758302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A7C1-F8FC-4ECB-A2C1-0C93A5FC2DA1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2BB5-4E6F-4759-8732-DA1758302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A7C1-F8FC-4ECB-A2C1-0C93A5FC2DA1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2BB5-4E6F-4759-8732-DA1758302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A7C1-F8FC-4ECB-A2C1-0C93A5FC2DA1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2BB5-4E6F-4759-8732-DA1758302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A7C1-F8FC-4ECB-A2C1-0C93A5FC2DA1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2BB5-4E6F-4759-8732-DA1758302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A7C1-F8FC-4ECB-A2C1-0C93A5FC2DA1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2BB5-4E6F-4759-8732-DA1758302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A7C1-F8FC-4ECB-A2C1-0C93A5FC2DA1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2BB5-4E6F-4759-8732-DA1758302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A7C1-F8FC-4ECB-A2C1-0C93A5FC2DA1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2BB5-4E6F-4759-8732-DA1758302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A7C1-F8FC-4ECB-A2C1-0C93A5FC2DA1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2BB5-4E6F-4759-8732-DA1758302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DA7C1-F8FC-4ECB-A2C1-0C93A5FC2DA1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F2BB5-4E6F-4759-8732-DA1758302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6590226_catherineasquithgallery-com-p-doska-zelenaya-fon-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7" y="0"/>
            <a:ext cx="957269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1785926"/>
            <a:ext cx="614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Активизация словаря у детей с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ЗПР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использованием тематических альбомов.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72198" y="3786190"/>
            <a:ext cx="24288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Учитель-дефектолог Соколова Т.В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43306" y="5286388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Рубцовск 2023г.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6590226_catherineasquithgallery-com-p-doska-zelenaya-fon-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7" y="0"/>
            <a:ext cx="9572693" cy="6858000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642918"/>
            <a:ext cx="4917533" cy="276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642918"/>
            <a:ext cx="32861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"Продолжи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ряд"  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логического мышления с помощью приёма «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сериация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»; внимания, зрительного и слухового восприятия, связной речи.</a:t>
            </a:r>
          </a:p>
        </p:txBody>
      </p:sp>
      <p:pic>
        <p:nvPicPr>
          <p:cNvPr id="6" name="Рисунок 5" descr="69644_html_7119d4b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613154"/>
            <a:ext cx="3429024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6590226_catherineasquithgallery-com-p-doska-zelenaya-fon-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7" y="0"/>
            <a:ext cx="9572693" cy="6858000"/>
          </a:xfrm>
          <a:prstGeom prst="rect">
            <a:avLst/>
          </a:prstGeom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714620"/>
            <a:ext cx="5935600" cy="344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428596" y="785794"/>
            <a:ext cx="371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 развитие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представлений о частях и целостности предметов,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логического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мышления, внимательности, наблюдательности</a:t>
            </a:r>
          </a:p>
        </p:txBody>
      </p:sp>
      <p:pic>
        <p:nvPicPr>
          <p:cNvPr id="17" name="Рисунок 16" descr="1643027728_73-adonius-club-p-klipart-deti-na-prozrachnom-fone-7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095994" y="500042"/>
            <a:ext cx="3048006" cy="3048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6590226_catherineasquithgallery-com-p-doska-zelenaya-fon-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7" y="0"/>
            <a:ext cx="9572693" cy="6858000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571480"/>
            <a:ext cx="4379943" cy="247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231683"/>
            <a:ext cx="4591053" cy="257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714356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«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Разложи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порядку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расширить словарный запас,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развить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внимание,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память, сенсорные эталоны.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614552582_31-p-detskie-kartinki-na-belom-fone-3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2143116"/>
            <a:ext cx="3029792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6590226_catherineasquithgallery-com-p-doska-zelenaya-fon-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7" y="0"/>
            <a:ext cx="9572693" cy="6858000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027113"/>
            <a:ext cx="84963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6590226_catherineasquithgallery-com-p-doska-zelenaya-fon-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7" y="0"/>
            <a:ext cx="9572693" cy="6858000"/>
          </a:xfrm>
          <a:prstGeom prst="rect">
            <a:avLst/>
          </a:prstGeo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5102149" cy="288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714488"/>
            <a:ext cx="4681541" cy="264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2786058"/>
            <a:ext cx="42728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4143380"/>
            <a:ext cx="368531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6590226_catherineasquithgallery-com-p-doska-zelenaya-fon-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57269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2428868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5140" y="35718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4572008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https://masterskaya-logo.ru/2022/january?utm_source=site_map&amp;utm_medium=home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1643027728_73-adonius-club-p-klipart-deti-na-prozrachnom-fone-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286512" y="2500306"/>
            <a:ext cx="3048006" cy="3048006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1071546"/>
            <a:ext cx="70009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Данные альбомы используются на индивидуальных занятиях  учителем - дефектологом так же воспитателем для закрепления материала.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6590226_catherineasquithgallery-com-p-doska-zelenaya-fon-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57269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571480"/>
            <a:ext cx="664373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Большинство детей </a:t>
            </a: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ЗПР</a:t>
            </a: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имеют ограниченный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словарный запас, у них наблюдается расхождение объема активного и пассивного словаря, неточное употребление экспрессивной лексики, нечеткие представления о родовых отношениях, трудности дифференциации таких понятий, как «овощи — фрукты», «дикие -домашние животные», различия в объяснении значения существительных, прилагательных и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глаголов.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Несформированность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грамматических представлений (трудности словоизменения, согласования прилагательного с существительным в косвенных падежах,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правильного употребления падежных и                         родовых окончаний и т.д.</a:t>
            </a:r>
          </a:p>
          <a:p>
            <a:pPr algn="ctr"/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69644_html_7119d4b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3714752"/>
            <a:ext cx="2827491" cy="28274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43570" y="5357826"/>
            <a:ext cx="3071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Дидактическое пособие изготовлено на основе дидактического материала учителя дефектолога </a:t>
            </a:r>
            <a:r>
              <a:rPr lang="ru-RU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Круогла</a:t>
            </a:r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Елены Константиновны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6590226_catherineasquithgallery-com-p-doska-zelenaya-fon-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7" y="0"/>
            <a:ext cx="9572693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143372" y="785794"/>
            <a:ext cx="4572032" cy="321471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429124" y="1000108"/>
            <a:ext cx="4071966" cy="2786082"/>
            <a:chOff x="0" y="0"/>
            <a:chExt cx="19200" cy="1080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388" cy="1080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Line 4"/>
            <p:cNvSpPr>
              <a:spLocks noChangeShapeType="1"/>
            </p:cNvSpPr>
            <p:nvPr/>
          </p:nvSpPr>
          <p:spPr bwMode="auto">
            <a:xfrm>
              <a:off x="1387" y="10800"/>
              <a:ext cx="0" cy="0"/>
            </a:xfrm>
            <a:prstGeom prst="line">
              <a:avLst/>
            </a:prstGeom>
            <a:noFill/>
            <a:ln w="12192">
              <a:solidFill>
                <a:srgbClr val="CC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17942" y="0"/>
              <a:ext cx="1258" cy="1080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97" y="0"/>
              <a:ext cx="16755" cy="1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3132" y="1310"/>
              <a:ext cx="4738" cy="1436"/>
            </a:xfrm>
            <a:custGeom>
              <a:avLst/>
              <a:gdLst/>
              <a:ahLst/>
              <a:cxnLst>
                <a:cxn ang="0">
                  <a:pos x="4498" y="0"/>
                </a:cxn>
                <a:cxn ang="0">
                  <a:pos x="239" y="0"/>
                </a:cxn>
                <a:cxn ang="0">
                  <a:pos x="163" y="13"/>
                </a:cxn>
                <a:cxn ang="0">
                  <a:pos x="98" y="47"/>
                </a:cxn>
                <a:cxn ang="0">
                  <a:pos x="46" y="98"/>
                </a:cxn>
                <a:cxn ang="0">
                  <a:pos x="12" y="164"/>
                </a:cxn>
                <a:cxn ang="0">
                  <a:pos x="0" y="240"/>
                </a:cxn>
                <a:cxn ang="0">
                  <a:pos x="0" y="1196"/>
                </a:cxn>
                <a:cxn ang="0">
                  <a:pos x="12" y="1272"/>
                </a:cxn>
                <a:cxn ang="0">
                  <a:pos x="46" y="1338"/>
                </a:cxn>
                <a:cxn ang="0">
                  <a:pos x="98" y="1389"/>
                </a:cxn>
                <a:cxn ang="0">
                  <a:pos x="163" y="1423"/>
                </a:cxn>
                <a:cxn ang="0">
                  <a:pos x="239" y="1436"/>
                </a:cxn>
                <a:cxn ang="0">
                  <a:pos x="4498" y="1436"/>
                </a:cxn>
                <a:cxn ang="0">
                  <a:pos x="4574" y="1423"/>
                </a:cxn>
                <a:cxn ang="0">
                  <a:pos x="4640" y="1389"/>
                </a:cxn>
                <a:cxn ang="0">
                  <a:pos x="4691" y="1338"/>
                </a:cxn>
                <a:cxn ang="0">
                  <a:pos x="4725" y="1272"/>
                </a:cxn>
                <a:cxn ang="0">
                  <a:pos x="4737" y="1196"/>
                </a:cxn>
                <a:cxn ang="0">
                  <a:pos x="4737" y="240"/>
                </a:cxn>
                <a:cxn ang="0">
                  <a:pos x="4725" y="164"/>
                </a:cxn>
                <a:cxn ang="0">
                  <a:pos x="4691" y="98"/>
                </a:cxn>
                <a:cxn ang="0">
                  <a:pos x="4640" y="47"/>
                </a:cxn>
                <a:cxn ang="0">
                  <a:pos x="4574" y="13"/>
                </a:cxn>
                <a:cxn ang="0">
                  <a:pos x="4498" y="0"/>
                </a:cxn>
              </a:cxnLst>
              <a:rect l="0" t="0" r="r" b="b"/>
              <a:pathLst>
                <a:path w="4738" h="1436">
                  <a:moveTo>
                    <a:pt x="4498" y="0"/>
                  </a:moveTo>
                  <a:lnTo>
                    <a:pt x="239" y="0"/>
                  </a:lnTo>
                  <a:lnTo>
                    <a:pt x="163" y="13"/>
                  </a:lnTo>
                  <a:lnTo>
                    <a:pt x="98" y="47"/>
                  </a:lnTo>
                  <a:lnTo>
                    <a:pt x="46" y="98"/>
                  </a:lnTo>
                  <a:lnTo>
                    <a:pt x="12" y="164"/>
                  </a:lnTo>
                  <a:lnTo>
                    <a:pt x="0" y="240"/>
                  </a:lnTo>
                  <a:lnTo>
                    <a:pt x="0" y="1196"/>
                  </a:lnTo>
                  <a:lnTo>
                    <a:pt x="12" y="1272"/>
                  </a:lnTo>
                  <a:lnTo>
                    <a:pt x="46" y="1338"/>
                  </a:lnTo>
                  <a:lnTo>
                    <a:pt x="98" y="1389"/>
                  </a:lnTo>
                  <a:lnTo>
                    <a:pt x="163" y="1423"/>
                  </a:lnTo>
                  <a:lnTo>
                    <a:pt x="239" y="1436"/>
                  </a:lnTo>
                  <a:lnTo>
                    <a:pt x="4498" y="1436"/>
                  </a:lnTo>
                  <a:lnTo>
                    <a:pt x="4574" y="1423"/>
                  </a:lnTo>
                  <a:lnTo>
                    <a:pt x="4640" y="1389"/>
                  </a:lnTo>
                  <a:lnTo>
                    <a:pt x="4691" y="1338"/>
                  </a:lnTo>
                  <a:lnTo>
                    <a:pt x="4725" y="1272"/>
                  </a:lnTo>
                  <a:lnTo>
                    <a:pt x="4737" y="1196"/>
                  </a:lnTo>
                  <a:lnTo>
                    <a:pt x="4737" y="240"/>
                  </a:lnTo>
                  <a:lnTo>
                    <a:pt x="4725" y="164"/>
                  </a:lnTo>
                  <a:lnTo>
                    <a:pt x="4691" y="98"/>
                  </a:lnTo>
                  <a:lnTo>
                    <a:pt x="4640" y="47"/>
                  </a:lnTo>
                  <a:lnTo>
                    <a:pt x="4574" y="13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rgbClr val="FFF1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13132" y="1310"/>
              <a:ext cx="4738" cy="1436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12" y="164"/>
                </a:cxn>
                <a:cxn ang="0">
                  <a:pos x="46" y="98"/>
                </a:cxn>
                <a:cxn ang="0">
                  <a:pos x="98" y="47"/>
                </a:cxn>
                <a:cxn ang="0">
                  <a:pos x="163" y="13"/>
                </a:cxn>
                <a:cxn ang="0">
                  <a:pos x="239" y="0"/>
                </a:cxn>
                <a:cxn ang="0">
                  <a:pos x="4498" y="0"/>
                </a:cxn>
                <a:cxn ang="0">
                  <a:pos x="4574" y="13"/>
                </a:cxn>
                <a:cxn ang="0">
                  <a:pos x="4640" y="47"/>
                </a:cxn>
                <a:cxn ang="0">
                  <a:pos x="4691" y="98"/>
                </a:cxn>
                <a:cxn ang="0">
                  <a:pos x="4725" y="164"/>
                </a:cxn>
                <a:cxn ang="0">
                  <a:pos x="4737" y="240"/>
                </a:cxn>
                <a:cxn ang="0">
                  <a:pos x="4737" y="1196"/>
                </a:cxn>
                <a:cxn ang="0">
                  <a:pos x="4725" y="1272"/>
                </a:cxn>
                <a:cxn ang="0">
                  <a:pos x="4691" y="1338"/>
                </a:cxn>
                <a:cxn ang="0">
                  <a:pos x="4640" y="1389"/>
                </a:cxn>
                <a:cxn ang="0">
                  <a:pos x="4574" y="1423"/>
                </a:cxn>
                <a:cxn ang="0">
                  <a:pos x="4498" y="1436"/>
                </a:cxn>
                <a:cxn ang="0">
                  <a:pos x="239" y="1436"/>
                </a:cxn>
                <a:cxn ang="0">
                  <a:pos x="163" y="1423"/>
                </a:cxn>
                <a:cxn ang="0">
                  <a:pos x="98" y="1389"/>
                </a:cxn>
                <a:cxn ang="0">
                  <a:pos x="46" y="1338"/>
                </a:cxn>
                <a:cxn ang="0">
                  <a:pos x="12" y="1272"/>
                </a:cxn>
                <a:cxn ang="0">
                  <a:pos x="0" y="1196"/>
                </a:cxn>
                <a:cxn ang="0">
                  <a:pos x="0" y="240"/>
                </a:cxn>
              </a:cxnLst>
              <a:rect l="0" t="0" r="r" b="b"/>
              <a:pathLst>
                <a:path w="4738" h="1436">
                  <a:moveTo>
                    <a:pt x="0" y="240"/>
                  </a:moveTo>
                  <a:lnTo>
                    <a:pt x="12" y="164"/>
                  </a:lnTo>
                  <a:lnTo>
                    <a:pt x="46" y="98"/>
                  </a:lnTo>
                  <a:lnTo>
                    <a:pt x="98" y="47"/>
                  </a:lnTo>
                  <a:lnTo>
                    <a:pt x="163" y="13"/>
                  </a:lnTo>
                  <a:lnTo>
                    <a:pt x="239" y="0"/>
                  </a:lnTo>
                  <a:lnTo>
                    <a:pt x="4498" y="0"/>
                  </a:lnTo>
                  <a:lnTo>
                    <a:pt x="4574" y="13"/>
                  </a:lnTo>
                  <a:lnTo>
                    <a:pt x="4640" y="47"/>
                  </a:lnTo>
                  <a:lnTo>
                    <a:pt x="4691" y="98"/>
                  </a:lnTo>
                  <a:lnTo>
                    <a:pt x="4725" y="164"/>
                  </a:lnTo>
                  <a:lnTo>
                    <a:pt x="4737" y="240"/>
                  </a:lnTo>
                  <a:lnTo>
                    <a:pt x="4737" y="1196"/>
                  </a:lnTo>
                  <a:lnTo>
                    <a:pt x="4725" y="1272"/>
                  </a:lnTo>
                  <a:lnTo>
                    <a:pt x="4691" y="1338"/>
                  </a:lnTo>
                  <a:lnTo>
                    <a:pt x="4640" y="1389"/>
                  </a:lnTo>
                  <a:lnTo>
                    <a:pt x="4574" y="1423"/>
                  </a:lnTo>
                  <a:lnTo>
                    <a:pt x="4498" y="1436"/>
                  </a:lnTo>
                  <a:lnTo>
                    <a:pt x="239" y="1436"/>
                  </a:lnTo>
                  <a:lnTo>
                    <a:pt x="163" y="1423"/>
                  </a:lnTo>
                  <a:lnTo>
                    <a:pt x="98" y="1389"/>
                  </a:lnTo>
                  <a:lnTo>
                    <a:pt x="46" y="1338"/>
                  </a:lnTo>
                  <a:lnTo>
                    <a:pt x="12" y="1272"/>
                  </a:lnTo>
                  <a:lnTo>
                    <a:pt x="0" y="1196"/>
                  </a:lnTo>
                  <a:lnTo>
                    <a:pt x="0" y="240"/>
                  </a:lnTo>
                  <a:close/>
                </a:path>
              </a:pathLst>
            </a:custGeom>
            <a:noFill/>
            <a:ln w="12192">
              <a:solidFill>
                <a:srgbClr val="A9D18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432" y="8640"/>
              <a:ext cx="622" cy="1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7143768" y="1357298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Транспорт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1428736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Лексическая тема Транспорт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1614552582_31-p-detskie-kartinki-na-belom-fone-3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6940" y="2285992"/>
            <a:ext cx="3086432" cy="4002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6590226_catherineasquithgallery-com-p-doska-zelenaya-fon-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7" y="0"/>
            <a:ext cx="9572693" cy="6858000"/>
          </a:xfrm>
          <a:prstGeom prst="rect">
            <a:avLst/>
          </a:prstGeom>
        </p:spPr>
      </p:pic>
      <p:pic>
        <p:nvPicPr>
          <p:cNvPr id="3" name="Рисунок 2" descr="2023-05-15_21-59-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736" y="714356"/>
            <a:ext cx="3858074" cy="2214578"/>
          </a:xfrm>
          <a:prstGeom prst="rect">
            <a:avLst/>
          </a:prstGeom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28596" y="642918"/>
            <a:ext cx="392909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Сортировка идентичных изображений (позволяют детям обнаружить значимые свойства)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формировать умения соотносить идентичные изображения.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Игровые действия: перед ребенком раскладываются  картинки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изображением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транспорта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Педагог предлагает найти  изображения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только самолёта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286124"/>
            <a:ext cx="3930220" cy="2214578"/>
          </a:xfrm>
          <a:prstGeom prst="rect">
            <a:avLst/>
          </a:prstGeom>
          <a:noFill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286124"/>
            <a:ext cx="3677904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6590226_catherineasquithgallery-com-p-doska-zelenaya-fon-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7" y="0"/>
            <a:ext cx="9572693" cy="6858000"/>
          </a:xfrm>
          <a:prstGeom prst="rect">
            <a:avLst/>
          </a:prstGeom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887986"/>
            <a:ext cx="4199915" cy="2401296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357562"/>
            <a:ext cx="4248150" cy="242411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642918"/>
            <a:ext cx="38576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«Воздушный транспорт»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 развитие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умения классифицировать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транспорт</a:t>
            </a:r>
          </a:p>
          <a:p>
            <a:pPr lvl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Игровые действия: перед ребенком раскладываются  картинки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изображением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транспорта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Педагог предлагает найти  изображения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только воздушного транспорта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вариант  «Что лишнее»</a:t>
            </a:r>
          </a:p>
          <a:p>
            <a:pPr lvl="0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 descr="69644_html_7119d4b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3286124"/>
            <a:ext cx="2827491" cy="2827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6590226_catherineasquithgallery-com-p-doska-zelenaya-fon-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572693" cy="6858000"/>
          </a:xfrm>
          <a:prstGeom prst="rect">
            <a:avLst/>
          </a:prstGeom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928934"/>
            <a:ext cx="459115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00034" y="1000108"/>
            <a:ext cx="435771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Дифференциация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существительных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именительного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падежа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единственного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множественного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исла, так же можно отработать родительный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падеж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единственное и множественное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число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643027613_25-adonius-club-p-klipart-deti-na-prozrachnom-fone-2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42852"/>
            <a:ext cx="3853253" cy="3258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6590226_catherineasquithgallery-com-p-doska-zelenaya-fon-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7" y="0"/>
            <a:ext cx="9572693" cy="6858000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785794"/>
            <a:ext cx="5867714" cy="333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642918"/>
            <a:ext cx="24288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Корректурные пробы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 развитие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усидчивости детей,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концентрации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устойчивости внимания</a:t>
            </a:r>
            <a:r>
              <a:rPr lang="ru-RU" dirty="0"/>
              <a:t>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357430"/>
            <a:ext cx="2428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Игровые действия: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ребёнку нужно обвести все легковые синие машины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Рисунок 6" descr="1660084014_55-beolin-club-p-begushchii-rebenok-risunok-krasivo-7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142976" y="3357562"/>
            <a:ext cx="3000396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6590226_catherineasquithgallery-com-p-doska-zelenaya-fon-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7" y="0"/>
            <a:ext cx="9572693" cy="6858000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571480"/>
            <a:ext cx="4384591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357562"/>
            <a:ext cx="4308944" cy="262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Части целого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Части целого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71480"/>
            <a:ext cx="36433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Части целого»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 обогащение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активного словаря, формирование грамматического строя речи, формирование мыслительной операции «обобщение»</a:t>
            </a:r>
          </a:p>
        </p:txBody>
      </p:sp>
      <p:pic>
        <p:nvPicPr>
          <p:cNvPr id="8" name="Рисунок 7" descr="1614587699_33-p-malchik-na-belom-fone-kartinka-4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89517">
            <a:off x="5500694" y="3429000"/>
            <a:ext cx="2500330" cy="253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6590226_catherineasquithgallery-com-p-doska-zelenaya-fon-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7" y="0"/>
            <a:ext cx="9572693" cy="6858000"/>
          </a:xfrm>
          <a:prstGeom prst="rect">
            <a:avLst/>
          </a:prstGeom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428868"/>
            <a:ext cx="6697727" cy="374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5714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Мнемотаблица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используется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работе в качестве дидактического материала по развитию связной речи детей с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целью развития памяти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afc49fa5b9461b4c2913f754aaa1c5f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357950" y="357166"/>
            <a:ext cx="2020762" cy="235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218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24</cp:revision>
  <dcterms:created xsi:type="dcterms:W3CDTF">2023-05-15T14:38:24Z</dcterms:created>
  <dcterms:modified xsi:type="dcterms:W3CDTF">2023-09-03T14:57:44Z</dcterms:modified>
</cp:coreProperties>
</file>