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63" r:id="rId3"/>
    <p:sldId id="269" r:id="rId4"/>
    <p:sldId id="286" r:id="rId5"/>
    <p:sldId id="272" r:id="rId6"/>
    <p:sldId id="273" r:id="rId7"/>
    <p:sldId id="262" r:id="rId8"/>
    <p:sldId id="280" r:id="rId9"/>
    <p:sldId id="285" r:id="rId10"/>
    <p:sldId id="276" r:id="rId11"/>
    <p:sldId id="256" r:id="rId12"/>
    <p:sldId id="257" r:id="rId13"/>
    <p:sldId id="258" r:id="rId14"/>
    <p:sldId id="281" r:id="rId15"/>
    <p:sldId id="259" r:id="rId16"/>
    <p:sldId id="261" r:id="rId17"/>
    <p:sldId id="260" r:id="rId18"/>
    <p:sldId id="268" r:id="rId19"/>
    <p:sldId id="270" r:id="rId20"/>
    <p:sldId id="287" r:id="rId21"/>
    <p:sldId id="283" r:id="rId22"/>
    <p:sldId id="271" r:id="rId23"/>
    <p:sldId id="267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5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962E-FE52-4E89-B2D3-760A4DBF36CA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B325-8F3C-46AE-BC54-B6420D6DC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3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CB325-8F3C-46AE-BC54-B6420D6DC1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58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dviser.ru/index.php/%D0%9A%D0%BE%D0%BC%D0%BF%D0%B0%D0%BD%D0%B8%D1%8F:%D0%9C%D0%B8%D0%BD%D0%B8%D1%81%D1%82%D0%B5%D1%80%D1%81%D1%82%D0%B2%D0%BE_%D0%BA%D1%83%D0%BB%D1%8C%D1%82%D1%83%D1%80%D1%8B_%D0%A0%D0%A4" TargetMode="External"/><Relationship Id="rId13" Type="http://schemas.openxmlformats.org/officeDocument/2006/relationships/hyperlink" Target="https://bookflow.ru/otsenivaem-rabotodatelya-i-kompaniyu-na-sobesedovanii/" TargetMode="External"/><Relationship Id="rId3" Type="http://schemas.openxmlformats.org/officeDocument/2006/relationships/hyperlink" Target="https://www.profguide.io/test/proftest-profguide.html" TargetMode="External"/><Relationship Id="rId7" Type="http://schemas.openxmlformats.org/officeDocument/2006/relationships/hyperlink" Target="https://leader-id.ru/en/events/379450" TargetMode="External"/><Relationship Id="rId12" Type="http://schemas.openxmlformats.org/officeDocument/2006/relationships/hyperlink" Target="https://dengodel.com/management/419-shablony-i-primery-rezyume.html" TargetMode="External"/><Relationship Id="rId2" Type="http://schemas.openxmlformats.org/officeDocument/2006/relationships/hyperlink" Target="https://vk.com/wall-166213058_1478?z=photo-166213058_457240723/album-166213058_00/re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-russia.ru/fond-skolkovo-vydelil-1-6-mlrd-rub-na-osobo-znachimye-it-proekty.html" TargetMode="External"/><Relationship Id="rId11" Type="http://schemas.openxmlformats.org/officeDocument/2006/relationships/hyperlink" Target="https://www.norma.uz/novoe_v_zakonodatelstve/utverjdena_koncepciya_obshchestvennoy_bezopasnosti_strany" TargetMode="External"/><Relationship Id="rId5" Type="http://schemas.openxmlformats.org/officeDocument/2006/relationships/hyperlink" Target="https://www.pro-personal.ru/news/1092119-22-m2-rossiyane-stali-bolshe-tsenit-v-rabotodatelyah-stabilnost" TargetMode="External"/><Relationship Id="rId15" Type="http://schemas.openxmlformats.org/officeDocument/2006/relationships/hyperlink" Target="https://www.rabota-ipoisk.ru/blog/kadrovyie-agentstva-komu-doveryat/" TargetMode="External"/><Relationship Id="rId10" Type="http://schemas.openxmlformats.org/officeDocument/2006/relationships/hyperlink" Target="https://www.prozdor.ru/category/novosti/page/7/" TargetMode="External"/><Relationship Id="rId4" Type="http://schemas.openxmlformats.org/officeDocument/2006/relationships/hyperlink" Target="https://www.pro-personal.ru/question/4292639268-qqqs-m6-21-06-2019-s-kakogo-vozrasta-dopuskaetsya-priem-na-rabotu" TargetMode="External"/><Relationship Id="rId9" Type="http://schemas.openxmlformats.org/officeDocument/2006/relationships/hyperlink" Target="http://stupinopmss.ru/psihologicheskij-likbez-temperament/" TargetMode="External"/><Relationship Id="rId14" Type="http://schemas.openxmlformats.org/officeDocument/2006/relationships/hyperlink" Target="https://kartinki.pibig.info/21266-kartinki-mir-professij-dlja-prezentaci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Выберите себе работу по душе, и вам не придется работать ни одного дня в своей жизни. Конфуций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Если увлеченно заниматься любимым делам, можно пропустить даже апокалипсис. Макс </a:t>
            </a:r>
            <a:r>
              <a:rPr lang="ru-RU" sz="3000" b="1" dirty="0" err="1" smtClean="0">
                <a:solidFill>
                  <a:schemeClr val="accent1"/>
                </a:solidFill>
                <a:latin typeface="+mj-lt"/>
              </a:rPr>
              <a:t>Фрай</a:t>
            </a:r>
            <a:endParaRPr lang="ru-RU" sz="3000" b="1" dirty="0" smtClean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Если ты хочешь построить корабль, не надо созывать людей, планировать, делить работу, доставать инструменты. Надо заразить людей стремлением к бесконечному морю. Тогда они сами построят корабли. А. де Сент-Экзюпери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Лучший путь к успеху - это влюбиться в то, что ты делаешь. Джеки Чан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9387589"/>
              </p:ext>
            </p:extLst>
          </p:nvPr>
        </p:nvGraphicFramePr>
        <p:xfrm>
          <a:off x="1547664" y="1772816"/>
          <a:ext cx="6096000" cy="334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2"/>
                          </a:solidFill>
                        </a:rPr>
                        <a:t>ФЛЕГМАТИК:</a:t>
                      </a:r>
                    </a:p>
                    <a:p>
                      <a:pPr algn="l"/>
                      <a:endParaRPr lang="ru-RU" sz="1600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РАБОТОСПОСОБНЫЙ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СЕРЬЕЗНЫЙ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НАДЕЖНЫЙ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СПОКОЙНЫЙ</a:t>
                      </a:r>
                      <a:endParaRPr lang="ru-RU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2"/>
                          </a:solidFill>
                        </a:rPr>
                        <a:t>ХОЛЕРИК:</a:t>
                      </a:r>
                    </a:p>
                    <a:p>
                      <a:pPr algn="l"/>
                      <a:endParaRPr lang="ru-RU" sz="1600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ЭНЕРГИЧНЫЙ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ЭМОЦИОНАЛЬНЫЙ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КОМУНИКАБЕЛЬНЫЙ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ИНИЦИАТИВНЫЙ</a:t>
                      </a:r>
                      <a:endParaRPr lang="ru-RU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4976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tx2"/>
                          </a:solidFill>
                        </a:rPr>
                        <a:t>САНГВИНИК:</a:t>
                      </a:r>
                    </a:p>
                    <a:p>
                      <a:pPr algn="l"/>
                      <a:endParaRPr lang="ru-RU" sz="1600" b="1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ОПТИМИСТИЧНЫЙ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СТРЕССОУСТОЙЧИВЫЙ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ЭНЕРГИЧНЫЙ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ОБЩИТЕЛЬНЫЙ</a:t>
                      </a:r>
                      <a:endParaRPr lang="ru-RU" sz="16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tx2"/>
                          </a:solidFill>
                        </a:rPr>
                        <a:t>МЕЛАНХОЛИК:</a:t>
                      </a:r>
                    </a:p>
                    <a:p>
                      <a:pPr algn="l"/>
                      <a:endParaRPr lang="ru-RU" sz="1600" b="1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ЧУТКИЙ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ОТЗЫВЧИВЫЙ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ДОБРОСОВЕСТНЫЙ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НЕКОНФЛИ</a:t>
                      </a:r>
                      <a:r>
                        <a:rPr lang="ru-RU" b="1" i="1" dirty="0" smtClean="0">
                          <a:solidFill>
                            <a:schemeClr val="tx2"/>
                          </a:solidFill>
                        </a:rPr>
                        <a:t>КТНЫЙ</a:t>
                      </a:r>
                      <a:endParaRPr lang="ru-RU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4"/>
          <p:cNvSpPr txBox="1">
            <a:spLocks/>
          </p:cNvSpPr>
          <p:nvPr/>
        </p:nvSpPr>
        <p:spPr>
          <a:xfrm>
            <a:off x="539552" y="764704"/>
            <a:ext cx="8305800" cy="792088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Темперамент </a:t>
            </a:r>
            <a:endParaRPr lang="ru-RU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Резюме:</a:t>
            </a:r>
            <a:endParaRPr lang="ru-RU" sz="50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628800"/>
            <a:ext cx="8276456" cy="2016125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ОПИСАНИЕ  ПРОФЕССИОНАЛЬНОГО  ОПЫТА</a:t>
            </a:r>
          </a:p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СВОЕОБРАЗНАЯ  ВИЗИТНАЯ  КАРТОЧКА</a:t>
            </a:r>
          </a:p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ПРИЗВАННАЯ ПРИВЛЕЧЬ ВНИМАНИЕ И СОЗДАТЬ У РАБОТОДАТЕЛЯ ХОРОШЕЕ МНЕНИЕ О ВАС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proftest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89040"/>
            <a:ext cx="5151909" cy="276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305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Шаг 1. Название резюме</a:t>
            </a:r>
            <a:endParaRPr lang="ru-RU" dirty="0"/>
          </a:p>
        </p:txBody>
      </p:sp>
      <p:pic>
        <p:nvPicPr>
          <p:cNvPr id="3074" name="Picture 2" descr="C:\Users\ivannatn\Desktop\иу биология\на 2 слайд резюме.png"/>
          <p:cNvPicPr>
            <a:picLocks noChangeAspect="1" noChangeArrowheads="1"/>
          </p:cNvPicPr>
          <p:nvPr/>
        </p:nvPicPr>
        <p:blipFill>
          <a:blip r:embed="rId2" cstate="print"/>
          <a:srcRect t="11610"/>
          <a:stretch>
            <a:fillRect/>
          </a:stretch>
        </p:blipFill>
        <p:spPr bwMode="auto">
          <a:xfrm>
            <a:off x="1619672" y="764704"/>
            <a:ext cx="5937250" cy="2485058"/>
          </a:xfrm>
          <a:prstGeom prst="rect">
            <a:avLst/>
          </a:prstGeom>
          <a:noFill/>
        </p:spPr>
      </p:pic>
      <p:pic>
        <p:nvPicPr>
          <p:cNvPr id="3075" name="Picture 3" descr="C:\Users\ivannatn\Desktop\иу биология\на 2-2 слайд резюме.png"/>
          <p:cNvPicPr>
            <a:picLocks noChangeAspect="1" noChangeArrowheads="1"/>
          </p:cNvPicPr>
          <p:nvPr/>
        </p:nvPicPr>
        <p:blipFill>
          <a:blip r:embed="rId3" cstate="print"/>
          <a:srcRect t="12148"/>
          <a:stretch>
            <a:fillRect/>
          </a:stretch>
        </p:blipFill>
        <p:spPr bwMode="auto">
          <a:xfrm>
            <a:off x="1619672" y="908720"/>
            <a:ext cx="5937250" cy="2603823"/>
          </a:xfrm>
          <a:prstGeom prst="rect">
            <a:avLst/>
          </a:prstGeom>
          <a:noFill/>
        </p:spPr>
      </p:pic>
      <p:pic>
        <p:nvPicPr>
          <p:cNvPr id="3076" name="Picture 4" descr="C:\Users\ivannatn\Desktop\иу биология\на 2-3 слайд резюме.png"/>
          <p:cNvPicPr>
            <a:picLocks noChangeAspect="1" noChangeArrowheads="1"/>
          </p:cNvPicPr>
          <p:nvPr/>
        </p:nvPicPr>
        <p:blipFill>
          <a:blip r:embed="rId4" cstate="print"/>
          <a:srcRect t="12982"/>
          <a:stretch>
            <a:fillRect/>
          </a:stretch>
        </p:blipFill>
        <p:spPr bwMode="auto">
          <a:xfrm>
            <a:off x="1619672" y="980728"/>
            <a:ext cx="5937250" cy="2413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365104"/>
            <a:ext cx="5832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2. Цель резюме</a:t>
            </a:r>
            <a:endParaRPr lang="ru-RU" sz="4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29200"/>
            <a:ext cx="81369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3. Соискатель и его данные</a:t>
            </a:r>
            <a:endParaRPr lang="ru-RU" sz="45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653136"/>
            <a:ext cx="6480720" cy="717624"/>
          </a:xfrm>
        </p:spPr>
        <p:txBody>
          <a:bodyPr>
            <a:normAutofit lnSpcReduction="10000"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4. Образование</a:t>
            </a:r>
            <a:endParaRPr lang="ru-RU" sz="4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8" name="Picture 2" descr="C:\Users\ivannatn\Desktop\иу биология\на 2-4 слайд резюме.png"/>
          <p:cNvPicPr>
            <a:picLocks noChangeAspect="1" noChangeArrowheads="1"/>
          </p:cNvPicPr>
          <p:nvPr/>
        </p:nvPicPr>
        <p:blipFill>
          <a:blip r:embed="rId2" cstate="print"/>
          <a:srcRect t="8549"/>
          <a:stretch>
            <a:fillRect/>
          </a:stretch>
        </p:blipFill>
        <p:spPr bwMode="auto">
          <a:xfrm>
            <a:off x="1619672" y="764704"/>
            <a:ext cx="5918200" cy="3851597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755576" y="5373216"/>
            <a:ext cx="7992888" cy="1077664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Шаг 4. Текущий балл по базовым для профессии предметам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58" y="332656"/>
            <a:ext cx="8343021" cy="744112"/>
          </a:xfrm>
          <a:solidFill>
            <a:srgbClr val="DBF5F9"/>
          </a:solidFill>
        </p:spPr>
        <p:txBody>
          <a:bodyPr/>
          <a:lstStyle/>
          <a:p>
            <a:r>
              <a:rPr lang="ru-RU" dirty="0" smtClean="0"/>
              <a:t>ПРЕДМЕТЫ и ПРОФЕССИИ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536" y="1223174"/>
            <a:ext cx="2867600" cy="1609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Языки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литература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Языкознание, литературоведение. Журналистика. Библиотековедение. Логопедия. Литературная критика. Редактор, корректор. Преподавание языка и литературы. Делопроизводство. Философия. Политология. Литературное художественное творчество: писатель, поэт, сценарист</a:t>
            </a:r>
            <a:r>
              <a:rPr lang="ru-RU" sz="800" dirty="0"/>
              <a:t>.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7853" y="5680307"/>
            <a:ext cx="2786608" cy="9901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Физкультура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Тренерская </a:t>
            </a:r>
            <a:r>
              <a:rPr lang="ru-RU" sz="1000" dirty="0">
                <a:solidFill>
                  <a:schemeClr val="tx1"/>
                </a:solidFill>
              </a:rPr>
              <a:t>и преподавательская работа. Спортивная медицина. Туризм. Хореография. Исполнители. Преподаватели. </a:t>
            </a:r>
          </a:p>
          <a:p>
            <a:pPr lvl="0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5141" y="3048123"/>
            <a:ext cx="2641416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</a:rPr>
              <a:t>Музыка</a:t>
            </a:r>
            <a:endParaRPr lang="ru-RU" sz="1600" dirty="0" smtClean="0">
              <a:solidFill>
                <a:srgbClr val="FF0000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Сочинительство</a:t>
            </a:r>
            <a:r>
              <a:rPr lang="ru-RU" sz="1000" dirty="0">
                <a:solidFill>
                  <a:schemeClr val="tx1"/>
                </a:solidFill>
              </a:rPr>
              <a:t>. Исполнительская работа. Преподавательская деятельность. Работа в кино, театре, на радио, на телевидении.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5635" y="1223174"/>
            <a:ext cx="2676525" cy="16324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Математика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Математика и её специализации. Программирование. Экономика. Бухгалтерский учёт. Статистика. Вычислительная техника. Астрономия. Инженерные специальности. Строительство. Смежные области физики, химии, биологии. Научная работа и </a:t>
            </a:r>
            <a:r>
              <a:rPr lang="ru-RU" sz="1000" dirty="0" smtClean="0">
                <a:solidFill>
                  <a:schemeClr val="tx1"/>
                </a:solidFill>
              </a:rPr>
              <a:t>преподавание</a:t>
            </a:r>
            <a:r>
              <a:rPr lang="ru-RU" sz="800" dirty="0" smtClean="0">
                <a:solidFill>
                  <a:schemeClr val="tx1"/>
                </a:solidFill>
              </a:rPr>
              <a:t>. </a:t>
            </a:r>
            <a:endParaRPr lang="ru-RU" sz="800" dirty="0">
              <a:solidFill>
                <a:schemeClr val="tx1"/>
              </a:solidFill>
            </a:endParaRP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7847" y="3070442"/>
            <a:ext cx="2532509" cy="11616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Физика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1000" dirty="0">
                <a:solidFill>
                  <a:schemeClr val="tx1"/>
                </a:solidFill>
              </a:rPr>
              <a:t>Специальности механики, электроники, радиоэлектроники. Связь. Энергетика. Авиация. Космонавтика. Научная работа и преподавание. Экология.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8201" y="4559707"/>
            <a:ext cx="2771800" cy="16156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Изобразительное </a:t>
            </a:r>
            <a:r>
              <a:rPr lang="ru-RU" b="1" dirty="0" smtClean="0">
                <a:solidFill>
                  <a:srgbClr val="FF0000"/>
                </a:solidFill>
              </a:rPr>
              <a:t>искусство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Художник</a:t>
            </a:r>
            <a:r>
              <a:rPr lang="ru-RU" sz="1000" dirty="0">
                <a:solidFill>
                  <a:schemeClr val="tx1"/>
                </a:solidFill>
              </a:rPr>
              <a:t>. Декоратор. Дизайнер. Архитектор. Ландшафтный архитектор. Фотограф. Парикмахер. Модельер. Преподавательская работа. Работа в театре и кино. Реклама. Полиграфия.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235" y="4554083"/>
            <a:ext cx="2448272" cy="16735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История и её специализация. Архивная работа. Правоведение. Экономика. Социология. Философия. Психология. Журналистика. Библиотековедение. Литературная работа. Научная работа и преподавание.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4177" y="3140968"/>
            <a:ext cx="2788959" cy="10911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География 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География и её специализации. Геология. Транспорт. Лесоводство. Краеведение. Туризм. Экскурсовод. Внешне-экономическая деятельность. Научная работа и преподавание</a:t>
            </a:r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5726" y="1223174"/>
            <a:ext cx="2716753" cy="15499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Химия</a:t>
            </a:r>
            <a:endParaRPr lang="ru-RU" sz="1200" dirty="0" smtClean="0"/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Химия и специальности химической промышленности. Технологии пищевой промышленности. Фармация. Бытовое обслуживание: оператор химчистки, парикмахер. Полиграфия. Медицина. Экология. Научная работа и преподавание.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7448" y="4151031"/>
            <a:ext cx="2667419" cy="13932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1000" dirty="0">
                <a:solidFill>
                  <a:schemeClr val="tx1"/>
                </a:solidFill>
              </a:rPr>
              <a:t>Биология и её специализации. Биохимия. Биофизика. Агрономия. Медицина. Ветеринария. Психофизиология. Экология. Ландшафтное проектирование. </a:t>
            </a:r>
            <a:r>
              <a:rPr lang="ru-RU" sz="1000" dirty="0" err="1">
                <a:solidFill>
                  <a:schemeClr val="tx1"/>
                </a:solidFill>
              </a:rPr>
              <a:t>Фитодизайн</a:t>
            </a:r>
            <a:r>
              <a:rPr lang="ru-RU" sz="1000" dirty="0">
                <a:solidFill>
                  <a:schemeClr val="tx1"/>
                </a:solidFill>
              </a:rPr>
              <a:t>. Научная работа и преподавание.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68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1979712" y="4437112"/>
            <a:ext cx="5265784" cy="868352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5. Опыт работы</a:t>
            </a:r>
            <a:endParaRPr lang="ru-RU" sz="4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C:\Users\ivannatn\Desktop\иу биология\на 2-5опыт работы слайд резюме.png"/>
          <p:cNvPicPr>
            <a:picLocks noChangeAspect="1" noChangeArrowheads="1"/>
          </p:cNvPicPr>
          <p:nvPr/>
        </p:nvPicPr>
        <p:blipFill>
          <a:blip r:embed="rId2" cstate="print"/>
          <a:srcRect t="6137"/>
          <a:stretch>
            <a:fillRect/>
          </a:stretch>
        </p:blipFill>
        <p:spPr bwMode="auto">
          <a:xfrm>
            <a:off x="2339752" y="476672"/>
            <a:ext cx="4732133" cy="4176464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51520" y="5085184"/>
            <a:ext cx="8784976" cy="158417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400" noProof="0" dirty="0" smtClean="0">
                <a:solidFill>
                  <a:schemeClr val="tx2"/>
                </a:solidFill>
                <a:latin typeface="+mj-lt"/>
              </a:rPr>
              <a:t>У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частие в конкурсах, олимпиадах, конференциях, научных секциях, выставках и т.п., подходящее к выбранной профессии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2267744" y="4581128"/>
            <a:ext cx="5121768" cy="10014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6. Достижения</a:t>
            </a:r>
            <a:endParaRPr lang="ru-RU" sz="4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ivannatn\Desktop\иу биология\на 2-6 достижения слайд резюме.png"/>
          <p:cNvPicPr>
            <a:picLocks noChangeAspect="1" noChangeArrowheads="1"/>
          </p:cNvPicPr>
          <p:nvPr/>
        </p:nvPicPr>
        <p:blipFill>
          <a:blip r:embed="rId2" cstate="print"/>
          <a:srcRect t="4851"/>
          <a:stretch>
            <a:fillRect/>
          </a:stretch>
        </p:blipFill>
        <p:spPr bwMode="auto">
          <a:xfrm>
            <a:off x="2555776" y="404664"/>
            <a:ext cx="4176463" cy="4371894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47564" y="5229200"/>
            <a:ext cx="7992888" cy="144016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Победы в конкурсах, олимпиадах, соревнованиях, дебатах.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Награды, дипломы, медали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941168"/>
            <a:ext cx="6840760" cy="857384"/>
          </a:xfrm>
        </p:spPr>
        <p:txBody>
          <a:bodyPr>
            <a:no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+mj-lt"/>
              </a:rPr>
              <a:t>Шаг 7. Личные качества</a:t>
            </a:r>
            <a:endParaRPr lang="ru-RU" sz="4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661118"/>
              </p:ext>
            </p:extLst>
          </p:nvPr>
        </p:nvGraphicFramePr>
        <p:xfrm>
          <a:off x="1547664" y="1321969"/>
          <a:ext cx="6096000" cy="334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2"/>
                          </a:solidFill>
                        </a:rPr>
                        <a:t>ФЛЕГМАТИК:</a:t>
                      </a:r>
                    </a:p>
                    <a:p>
                      <a:pPr algn="l"/>
                      <a:endParaRPr lang="ru-RU" sz="1600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РАБОТОСПОСОБНЫЙ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СЕРЬЕЗНЫЙ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НАДЕЖНЫЙ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СПОКОЙНЫЙ</a:t>
                      </a:r>
                      <a:endParaRPr lang="ru-RU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2"/>
                          </a:solidFill>
                        </a:rPr>
                        <a:t>ХОЛЕРИК:</a:t>
                      </a:r>
                    </a:p>
                    <a:p>
                      <a:pPr algn="l"/>
                      <a:endParaRPr lang="ru-RU" sz="1600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ЭНЕРГИЧНЫЙ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ЭМОЦИОНАЛЬНЫЙ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КОМУНИКАБЕЛЬНЫЙ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tx2"/>
                          </a:solidFill>
                        </a:rPr>
                        <a:t>ИНИЦИАТИВНЫЙ</a:t>
                      </a:r>
                      <a:endParaRPr lang="ru-RU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4976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tx2"/>
                          </a:solidFill>
                        </a:rPr>
                        <a:t>САНГВИНИК:</a:t>
                      </a:r>
                    </a:p>
                    <a:p>
                      <a:pPr algn="l"/>
                      <a:endParaRPr lang="ru-RU" sz="1600" b="1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ОПТИМИСТИЧНЫЙ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СТРЕССОУСТОЙЧИВЫЙ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ЭНЕРГИЧНЫЙ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ОБЩИТЕЛЬНЫЙ</a:t>
                      </a:r>
                      <a:endParaRPr lang="ru-RU" sz="16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tx2"/>
                          </a:solidFill>
                        </a:rPr>
                        <a:t>МЕЛАНХОЛИК:</a:t>
                      </a:r>
                    </a:p>
                    <a:p>
                      <a:pPr algn="l"/>
                      <a:endParaRPr lang="ru-RU" sz="1600" b="1" i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ЧУТКИЙ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ОТЗЫВЧИВЫЙ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ДОБРОСОВЕСТНЫЙ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2"/>
                          </a:solidFill>
                        </a:rPr>
                        <a:t>НЕКОНФЛИ</a:t>
                      </a:r>
                      <a:r>
                        <a:rPr lang="ru-RU" b="1" i="1" dirty="0" smtClean="0">
                          <a:solidFill>
                            <a:schemeClr val="tx2"/>
                          </a:solidFill>
                        </a:rPr>
                        <a:t>КТНЫЙ</a:t>
                      </a:r>
                      <a:endParaRPr lang="ru-RU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692696"/>
          </a:xfrm>
        </p:spPr>
        <p:txBody>
          <a:bodyPr/>
          <a:lstStyle/>
          <a:p>
            <a:r>
              <a:rPr lang="ru-RU" sz="3400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ПРОФЕССИОНАЛЬНЫЕ НАПРАВЛЕНИЯ</a:t>
            </a:r>
            <a:endParaRPr lang="ru-RU" sz="340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8" name="Picture 4" descr="http://900igr.net/up/datas/235884/008.jpg"/>
          <p:cNvPicPr>
            <a:picLocks noChangeAspect="1" noChangeArrowheads="1"/>
          </p:cNvPicPr>
          <p:nvPr/>
        </p:nvPicPr>
        <p:blipFill>
          <a:blip r:embed="rId2" cstate="print"/>
          <a:srcRect l="5512" t="37800" r="53538" b="7601"/>
          <a:stretch>
            <a:fillRect/>
          </a:stretch>
        </p:blipFill>
        <p:spPr bwMode="auto">
          <a:xfrm>
            <a:off x="2987824" y="2420888"/>
            <a:ext cx="2880320" cy="2880320"/>
          </a:xfrm>
          <a:prstGeom prst="rect">
            <a:avLst/>
          </a:prstGeom>
          <a:noFill/>
        </p:spPr>
      </p:pic>
      <p:sp>
        <p:nvSpPr>
          <p:cNvPr id="1030" name="AutoShape 6" descr="https://ds03.infourok.ru/uploads/ex/0f30/0005db8f-86c79200/2/640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75599" t="25200" r="5501" b="42513"/>
          <a:stretch>
            <a:fillRect/>
          </a:stretch>
        </p:blipFill>
        <p:spPr bwMode="auto">
          <a:xfrm>
            <a:off x="4355976" y="980728"/>
            <a:ext cx="1236431" cy="1584176"/>
          </a:xfrm>
          <a:prstGeom prst="rect">
            <a:avLst/>
          </a:prstGeom>
          <a:noFill/>
        </p:spPr>
      </p:pic>
      <p:pic>
        <p:nvPicPr>
          <p:cNvPr id="8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58463" t="25200" r="23819" b="22826"/>
          <a:stretch>
            <a:fillRect/>
          </a:stretch>
        </p:blipFill>
        <p:spPr bwMode="auto">
          <a:xfrm>
            <a:off x="1547664" y="3429000"/>
            <a:ext cx="1368152" cy="3009934"/>
          </a:xfrm>
          <a:prstGeom prst="rect">
            <a:avLst/>
          </a:prstGeom>
          <a:noFill/>
        </p:spPr>
      </p:pic>
      <p:pic>
        <p:nvPicPr>
          <p:cNvPr id="9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40162" t="25200" r="42120" b="49002"/>
          <a:stretch>
            <a:fillRect/>
          </a:stretch>
        </p:blipFill>
        <p:spPr bwMode="auto">
          <a:xfrm>
            <a:off x="3347864" y="5229200"/>
            <a:ext cx="1080120" cy="1179512"/>
          </a:xfrm>
          <a:prstGeom prst="rect">
            <a:avLst/>
          </a:prstGeom>
          <a:noFill/>
        </p:spPr>
      </p:pic>
      <p:pic>
        <p:nvPicPr>
          <p:cNvPr id="10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22031" t="26225" r="61432" b="17076"/>
          <a:stretch>
            <a:fillRect/>
          </a:stretch>
        </p:blipFill>
        <p:spPr bwMode="auto">
          <a:xfrm>
            <a:off x="5724128" y="3429000"/>
            <a:ext cx="1152128" cy="3190508"/>
          </a:xfrm>
          <a:prstGeom prst="rect">
            <a:avLst/>
          </a:prstGeom>
          <a:noFill/>
        </p:spPr>
      </p:pic>
      <p:pic>
        <p:nvPicPr>
          <p:cNvPr id="11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4175" t="51241" r="78107" b="20410"/>
          <a:stretch>
            <a:fillRect/>
          </a:stretch>
        </p:blipFill>
        <p:spPr bwMode="auto">
          <a:xfrm>
            <a:off x="2987824" y="1052736"/>
            <a:ext cx="1260140" cy="1512168"/>
          </a:xfrm>
          <a:prstGeom prst="rect">
            <a:avLst/>
          </a:prstGeom>
          <a:noFill/>
        </p:spPr>
      </p:pic>
      <p:pic>
        <p:nvPicPr>
          <p:cNvPr id="12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4175" t="26041" r="78107" b="48759"/>
          <a:stretch>
            <a:fillRect/>
          </a:stretch>
        </p:blipFill>
        <p:spPr bwMode="auto">
          <a:xfrm>
            <a:off x="1547664" y="1700808"/>
            <a:ext cx="1282643" cy="1368152"/>
          </a:xfrm>
          <a:prstGeom prst="rect">
            <a:avLst/>
          </a:prstGeom>
          <a:noFill/>
        </p:spPr>
      </p:pic>
      <p:pic>
        <p:nvPicPr>
          <p:cNvPr id="13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75599" t="57487" r="5501" b="10226"/>
          <a:stretch>
            <a:fillRect/>
          </a:stretch>
        </p:blipFill>
        <p:spPr bwMode="auto">
          <a:xfrm>
            <a:off x="5724128" y="1484784"/>
            <a:ext cx="1180229" cy="1512168"/>
          </a:xfrm>
          <a:prstGeom prst="rect">
            <a:avLst/>
          </a:prstGeom>
          <a:noFill/>
        </p:spPr>
      </p:pic>
      <p:pic>
        <p:nvPicPr>
          <p:cNvPr id="14" name="Picture 8" descr="https://ds03.infourok.ru/uploads/ex/0f30/0005db8f-86c79200/2/640/img5.jpg"/>
          <p:cNvPicPr>
            <a:picLocks noChangeAspect="1" noChangeArrowheads="1"/>
          </p:cNvPicPr>
          <p:nvPr/>
        </p:nvPicPr>
        <p:blipFill>
          <a:blip r:embed="rId3" cstate="print"/>
          <a:srcRect l="40162" t="50399" r="42120" b="24401"/>
          <a:stretch>
            <a:fillRect/>
          </a:stretch>
        </p:blipFill>
        <p:spPr bwMode="auto">
          <a:xfrm>
            <a:off x="4355976" y="5229200"/>
            <a:ext cx="108012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приглашают на работу:</a:t>
            </a:r>
            <a:endParaRPr lang="ru-RU" b="1" dirty="0">
              <a:ln>
                <a:solidFill>
                  <a:schemeClr val="accent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skolkov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633"/>
          <a:stretch>
            <a:fillRect/>
          </a:stretch>
        </p:blipFill>
        <p:spPr>
          <a:xfrm>
            <a:off x="395536" y="1556792"/>
            <a:ext cx="2592288" cy="201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6" descr="licenziya-ministerstva-kultury-log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2075"/>
          <a:stretch>
            <a:fillRect/>
          </a:stretch>
        </p:blipFill>
        <p:spPr>
          <a:xfrm>
            <a:off x="5220072" y="4797152"/>
            <a:ext cx="3655301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upravl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84784"/>
            <a:ext cx="2598270" cy="216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36450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Центр международных отношения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Рисунок 9" descr="slid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653136"/>
            <a:ext cx="3384376" cy="1203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Исследовательский  медицинский центр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 descr="Otsenivaem-rabotodatelya-i-kompaniyu-na-sobesedovani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708920"/>
            <a:ext cx="27651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32848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ПРИЕМ НА РАБОТУ</a:t>
            </a:r>
            <a:br>
              <a:rPr lang="ru-RU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ДЕЛОВАЯ </a:t>
            </a:r>
            <a:r>
              <a:rPr lang="ru-RU" sz="4400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ИГРА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ivannatn\Desktop\иу биология\ФОТ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282952" cy="393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Составляем резюме</a:t>
            </a:r>
            <a:endParaRPr lang="ru-RU" dirty="0"/>
          </a:p>
        </p:txBody>
      </p:sp>
      <p:pic>
        <p:nvPicPr>
          <p:cNvPr id="7" name="Содержимое 6" descr="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0136"/>
          </a:xfrm>
        </p:spPr>
        <p:txBody>
          <a:bodyPr/>
          <a:lstStyle/>
          <a:p>
            <a:pPr algn="ctr"/>
            <a:r>
              <a:rPr lang="ru-RU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СОБЕСЕДОВАНИЕ</a:t>
            </a:r>
            <a:endParaRPr lang="ru-RU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Рисунок 4" descr="Otsenivaem-rabotodatelya-i-kompaniyu-na-sobesedovan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4150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902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188224" cy="864096"/>
          </a:xfrm>
        </p:spPr>
        <p:txBody>
          <a:bodyPr/>
          <a:lstStyle/>
          <a:p>
            <a:r>
              <a:rPr lang="ru-RU" sz="5000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Подведение итогов</a:t>
            </a:r>
            <a:endParaRPr lang="ru-RU" sz="500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Рисунок 3" descr="5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479257" cy="486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Спасибо за игру!</a:t>
            </a:r>
            <a:endParaRPr lang="ru-RU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0" name="Picture 2" descr="C:\Users\ivannatn\Desktop\иу биология\ФОТО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300192" cy="40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8352928" cy="468052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https://vk.com/wall-166213058_1478?z=photo-166213058_457240723%2Falbum-166213058_00%2Frev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https://www.profguide.io/test/proftest-profguide.html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https://www.pro-personal.ru/question/4292639268-qqqs-m6-21-06-2019-s-kakogo-vozrasta-dopuskaetsya-priem-na-rabotu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https://www.pro-personal.ru/news/1092119-22-m2-rossiyane-stali-bolshe-tsenit-v-rabotodatelyah-stabilnost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https://d-russia.ru/fond-skolkovo-vydelil-1-6-mlrd-rub-na-osobo-znachimye-it-proekty.html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https://leader-id.ru/en/events/379450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https://www.tadviser.ru/index.php/%D0%9A%D0%BE%D0%BC%D0%BF%D0%B0%D0%BD%D0%B8%D1%8F:%D0%9C%D0%B8%D0%BD%D0%B8%D1%81%D1%82%D0%B5%D1%80%D1%81%D1%82%D0%B2%D0%BE_%D0%BA%D1%83%D0%BB%D1%8C%D1%82%D1%83%D1%80%D1%8B_%D0%A0%D0%A4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http://stupinopmss.ru/psihologicheskij-likbez-temperament/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https://www.prozdor.ru/category/novosti/page/7/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https://www.norma.uz/novoe_v_zakonodatelstve/utverjdena_koncepciya_obshchestvennoy_bezopasnosti_strany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https://dengodel.com/management/419-shablony-i-primery-rezyume.html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3"/>
              </a:rPr>
              <a:t>https://bookflow.ru/otsenivaem-rabotodatelya-i-kompaniyu-na-sobesedovanii/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4"/>
              </a:rPr>
              <a:t>https://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4"/>
              </a:rPr>
              <a:t>kartinki.pibig.info/21266-kartinki-mir-professij-dlja-prezentacii.html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5"/>
              </a:rPr>
              <a:t>https://www.rabota-ipoisk.ru/blog/kadrovyie-agentstva-komu-doveryat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5"/>
              </a:rPr>
              <a:t>/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3465584" cy="960136"/>
          </a:xfrm>
        </p:spPr>
        <p:txBody>
          <a:bodyPr/>
          <a:lstStyle/>
          <a:p>
            <a:r>
              <a:rPr lang="ru-RU" sz="5000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Цель игры:</a:t>
            </a:r>
            <a:endParaRPr lang="ru-RU" sz="5000" dirty="0">
              <a:ln w="635">
                <a:solidFill>
                  <a:schemeClr val="accent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920880" cy="288032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Осознание своих индивидуальных особенностей и применение их в практической жизненной ситуации – </a:t>
            </a:r>
            <a:r>
              <a:rPr lang="ru-RU" sz="3400" u="sng" dirty="0" smtClean="0">
                <a:solidFill>
                  <a:schemeClr val="tx2"/>
                </a:solidFill>
                <a:latin typeface="+mj-lt"/>
              </a:rPr>
              <a:t>создание резюме для собеседования   при приеме </a:t>
            </a: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на работу</a:t>
            </a:r>
            <a:endParaRPr lang="ru-RU" sz="3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r-ag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264696" cy="352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756176" cy="864096"/>
          </a:xfrm>
        </p:spPr>
        <p:txBody>
          <a:bodyPr/>
          <a:lstStyle/>
          <a:p>
            <a:r>
              <a:rPr lang="ru-RU" sz="5000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Правила игры:</a:t>
            </a:r>
            <a:endParaRPr lang="ru-RU" sz="5000" dirty="0">
              <a:ln w="635">
                <a:solidFill>
                  <a:schemeClr val="accent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7772400" cy="29523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Активность.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Запрет на оценочные суждения.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Честное заполнение резюме.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Внимательность.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tx2"/>
                </a:solidFill>
                <a:latin typeface="+mj-lt"/>
              </a:rPr>
              <a:t>Контроль времени!</a:t>
            </a:r>
            <a:endParaRPr lang="ru-RU" sz="3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 descr="image00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89040"/>
            <a:ext cx="3451358" cy="258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5396136" cy="744112"/>
          </a:xfrm>
        </p:spPr>
        <p:txBody>
          <a:bodyPr/>
          <a:lstStyle/>
          <a:p>
            <a:r>
              <a:rPr lang="ru-RU" sz="5000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Этапы игры:</a:t>
            </a:r>
            <a:endParaRPr lang="ru-RU" sz="5000" dirty="0">
              <a:ln w="635">
                <a:solidFill>
                  <a:schemeClr val="accent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8136904" cy="47525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Подготовка соискателей.</a:t>
            </a:r>
            <a:endParaRPr lang="ru-RU" sz="28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Ознакомление с правилами составления резюме.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Написание резюме.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Собеседование соискателей. Экспертная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оценка.</a:t>
            </a:r>
            <a:endParaRPr lang="ru-RU" sz="28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Обсуждение результатов.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Подведение итогов игры.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ivannatn\Desktop\иу биология\ФОТ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211630" cy="2495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64488" cy="1008112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Критерии </a:t>
            </a:r>
            <a:r>
              <a:rPr lang="ru-RU" dirty="0" smtClean="0">
                <a:ln w="635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оценивания соискателей на должность</a:t>
            </a:r>
            <a:endParaRPr lang="ru-RU" dirty="0">
              <a:ln w="635">
                <a:solidFill>
                  <a:schemeClr val="accent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8208912" cy="31726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1 балл  - совпадение содержимого резюме с требованиями вакансии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1 балл – совпадение результатов учебы с выбранной профессией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Максимальное количество баллов - 2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Темперамент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 descr="Карикатура Х. Бидструпа &quot;Темперамент&quot;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53100" cy="57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RnxHLjnU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</TotalTime>
  <Words>636</Words>
  <Application>Microsoft Office PowerPoint</Application>
  <PresentationFormat>Экран (4:3)</PresentationFormat>
  <Paragraphs>146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ПРИЕМ НА РАБОТУ ДЕЛОВАЯ ИГРА</vt:lpstr>
      <vt:lpstr>Цель игры:</vt:lpstr>
      <vt:lpstr>Слайд 4</vt:lpstr>
      <vt:lpstr>Правила игры:</vt:lpstr>
      <vt:lpstr>Этапы игры:</vt:lpstr>
      <vt:lpstr>Критерии оценивания соискателей на должность</vt:lpstr>
      <vt:lpstr>Темперамент </vt:lpstr>
      <vt:lpstr>Слайд 9</vt:lpstr>
      <vt:lpstr>Слайд 10</vt:lpstr>
      <vt:lpstr>Резюме:</vt:lpstr>
      <vt:lpstr>           Шаг 1. Название резюме</vt:lpstr>
      <vt:lpstr>Слайд 13</vt:lpstr>
      <vt:lpstr>ПРЕДМЕТЫ и ПРОФЕССИИ</vt:lpstr>
      <vt:lpstr>Слайд 15</vt:lpstr>
      <vt:lpstr>Слайд 16</vt:lpstr>
      <vt:lpstr> </vt:lpstr>
      <vt:lpstr>ПРОФЕССИОНАЛЬНЫЕ НАПРАВЛЕНИЯ</vt:lpstr>
      <vt:lpstr>Вас приглашают на работу:</vt:lpstr>
      <vt:lpstr>Составляем резюме</vt:lpstr>
      <vt:lpstr>СОБЕСЕДОВАНИЕ</vt:lpstr>
      <vt:lpstr>Подведение итогов</vt:lpstr>
      <vt:lpstr>Спасибо за игру!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Наталья Николаевна</dc:creator>
  <cp:lastModifiedBy>1</cp:lastModifiedBy>
  <cp:revision>99</cp:revision>
  <dcterms:created xsi:type="dcterms:W3CDTF">2018-05-07T09:02:07Z</dcterms:created>
  <dcterms:modified xsi:type="dcterms:W3CDTF">2023-07-28T16:00:31Z</dcterms:modified>
</cp:coreProperties>
</file>