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2" r:id="rId7"/>
    <p:sldId id="260" r:id="rId8"/>
    <p:sldId id="266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лава Печенкин" initials="СП" lastIdx="1" clrIdx="0">
    <p:extLst>
      <p:ext uri="{19B8F6BF-5375-455C-9EA6-DF929625EA0E}">
        <p15:presenceInfo xmlns:p15="http://schemas.microsoft.com/office/powerpoint/2012/main" userId="997da41d5958f9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User\Desktop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Гистограмма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000513522766174E-2"/>
          <c:y val="0.1285225372057974"/>
          <c:w val="0.95812992125984253"/>
          <c:h val="0.7104541177908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0-4068-A81E-095EDA8CC3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0-4068-A81E-095EDA8CC3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0-4068-A81E-095EDA8CC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976863"/>
        <c:axId val="402090671"/>
      </c:barChart>
      <c:catAx>
        <c:axId val="39897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090671"/>
        <c:crosses val="autoZero"/>
        <c:auto val="1"/>
        <c:lblAlgn val="ctr"/>
        <c:lblOffset val="100"/>
        <c:noMultiLvlLbl val="0"/>
      </c:catAx>
      <c:valAx>
        <c:axId val="40209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97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Круговая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3-445B-B0AC-8ADBDCC888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3-445B-B0AC-8ADBDCC888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3-445B-B0AC-8ADBDCC888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43-445B-B0AC-8ADBDCC8882F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8-4776-8DD4-5A4ECD009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 dir="row">Лист1!$A$1:$C$1</cx:f>
        <cx:lvl ptCount="3" formatCode="Основной">
          <cx:pt idx="0">1</cx:pt>
          <cx:pt idx="1">2</cx:pt>
          <cx:pt idx="2">3</cx:pt>
        </cx:lvl>
      </cx:numDim>
    </cx:data>
    <cx:data id="1">
      <cx:numDim type="size">
        <cx:f dir="row">Лист1!$A$2:$C$2</cx:f>
        <cx:lvl ptCount="3" formatCode="Основной">
          <cx:pt idx="0">15</cx:pt>
          <cx:pt idx="1">10</cx:pt>
          <cx:pt idx="2">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dirty="0" smtClean="0"/>
              <a:t>Кольцевая</a:t>
            </a:r>
            <a:endParaRPr lang="ru-RU" dirty="0"/>
          </a:p>
        </cx:rich>
      </cx:tx>
    </cx:title>
    <cx:plotArea>
      <cx:plotAreaRegion>
        <cx:series layoutId="sunburst" uniqueId="{3DC4AAF1-937F-4708-8CE6-B56A6416E26B}" formatIdx="0">
          <cx:dataLabels pos="ctr">
            <cx:visibility seriesName="0" categoryName="1" value="0"/>
          </cx:dataLabels>
          <cx:dataId val="0"/>
        </cx:series>
        <cx:series layoutId="sunburst" hidden="1" uniqueId="{949DB283-ED7C-4666-B4AC-97AD0B349685}" formatIdx="1">
          <cx:dataLabels pos="ctr">
            <cx:visibility seriesName="0" categoryName="1" value="0"/>
          </cx:dataLabels>
          <cx:dataId val="1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ABED1-A037-14D8-64EC-D09C04A97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793C24-26E9-8BBC-4001-0476C4D48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C4E2C-4739-3147-AC9E-E7745A18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67494-CFF7-1E66-8EA1-B5BB05F8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C95A6-B03C-55FF-B97D-F58F6E14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7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B2139-D440-1F42-F706-FECC96CB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E65077-D8EF-5608-C91A-1B4F37E4C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81654-DE89-34EF-CE5A-E9AFB407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A532E-4640-184D-F6DE-611E57D2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BEF08-D320-513B-A5FE-E8B31F6A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0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64ACBE-3232-5A9C-6CD4-F4EB612D7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E090C5-4012-3859-D833-1992A50A8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8C9C5-CFF3-A8D9-7D7A-9B8908A0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3C9CA-C6AF-46EE-8FAB-1FEB63C9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02FF8-DD77-0221-1D4B-524E3341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2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3BB56-79E5-3946-FE69-55721336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D48BE-CC14-3D87-5D82-7AC2BFA49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BF032-93D0-9CB0-2325-A6709A92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FC97B-DB2E-318D-E573-4997B358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C5793-CAF8-FD28-CFA5-7DAC1197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6B60-382D-9B33-1B45-FBD8AB47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1996C3-73FD-BB11-B4EA-DACC2F73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60551-BC14-EBA0-F991-903792F7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33737A-BDF9-D7EA-7A51-432455F3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8A7CB6-CCF2-0217-E0AB-0EA2EAE7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4AABA-484F-1BDB-8F70-D6EA86BB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F5350-177B-3C2C-2EED-ADA2119ED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A5326-7286-37A5-4826-738F56FAA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116A96-D5DA-1E27-8986-B4DDF679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10D3E8-D696-8C38-3FED-8785169B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1A6C5E-6CF3-8083-3FF3-1BE42623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F24B0-900E-FF10-FB60-81B9CE2C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9E5BF1-C3CA-95DB-B9FD-5380651DD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1DA76-E87C-CB69-8AA9-6ADF6C0B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E15E35-5197-9DD5-AE61-7C7073950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C803BC-331A-05D6-BAF5-EA706F962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FB6007-D6E5-C802-D352-3EC72735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7C7ABF-681B-AB11-FA01-308705FA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1DDAB7-1465-C544-4281-5BF168D9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8AE45-FE72-47EB-EB84-805A4010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98A376-5A18-FD1F-522E-842F78C2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66113-770A-AF57-E2FD-A6C9B7AF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43446C-93EB-F2D7-6747-1F2C7C16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1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69ED70-4C24-B185-78D8-747E4C69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ED0CCE-CB76-F8B3-E647-BB621ACB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F4FA45-C439-4AD3-E3EC-D9A0BF29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8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2437A-7039-96FB-9BD0-C8C9D771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57D96-ADFF-DE74-CF91-FAAED78A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4B32EC-11EA-CF25-A306-DEEF23ECF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CE63C-90BD-A02E-5976-08C656CE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E34208-1F53-DE98-C0E2-C2FD88B6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87C505-2ADD-934E-7759-0B949678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6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EFF8A-81F7-B51E-F816-C53315CC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9CA1E6-D150-5F19-D687-9660DB59E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F2F0C2-0286-B007-92C9-D64CCD8B1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876FE-98D1-CE7E-7A8D-0FBC1C17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75A0A2-EAC5-F550-D9F3-6E484809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EBF41-67FE-C6A8-5CDE-2AC8556A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838CD-0442-0012-0035-54F7A784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A194EE-2CAD-B55D-A957-6134E669E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91E8E-F3CA-2341-8705-82C9C10D1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B04C-DFBF-468E-B764-A996D0AC060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99BF3-43C3-BB3E-CCEF-CDE170BCB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1CA84-D4D3-572A-7FC2-307E3CDB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1B9E-24B6-46B4-B33F-E152294D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mForth%20&#1041;&#1077;&#1079;%20&#1085;&#1072;&#1079;&#1074;&#1072;&#1085;&#1080;&#1103;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D00A7-5503-9EB3-8440-22058894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255"/>
            <a:ext cx="5541488" cy="219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ABC2F6-CC51-1C3A-7EB5-2E20B24AF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189"/>
            <a:ext cx="5188031" cy="204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690A2-35AB-708D-780B-4F8455DEC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" y="3602038"/>
            <a:ext cx="4395908" cy="161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E1982B-B75F-B8B0-F708-7EA8FAEBD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27" y="3602038"/>
            <a:ext cx="1609608" cy="1288659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321570-248B-7691-081B-5261AE0E7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8" y="5043710"/>
            <a:ext cx="4820974" cy="17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008B205-318F-95FC-D2FD-8CA3EC0D77F4}"/>
              </a:ext>
            </a:extLst>
          </p:cNvPr>
          <p:cNvSpPr/>
          <p:nvPr/>
        </p:nvSpPr>
        <p:spPr>
          <a:xfrm>
            <a:off x="6316740" y="3602038"/>
            <a:ext cx="5541488" cy="12386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ОБОБЩЕНИЕ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7B3A64E-0BDB-949A-29E5-94FFCC9825F2}"/>
              </a:ext>
            </a:extLst>
          </p:cNvPr>
          <p:cNvSpPr/>
          <p:nvPr/>
        </p:nvSpPr>
        <p:spPr>
          <a:xfrm>
            <a:off x="6316740" y="1978543"/>
            <a:ext cx="5541488" cy="12386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НАБЛЮДЕНИЕ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567E67B-73A3-7EFC-96E0-CEEC6F104F65}"/>
              </a:ext>
            </a:extLst>
          </p:cNvPr>
          <p:cNvSpPr/>
          <p:nvPr/>
        </p:nvSpPr>
        <p:spPr>
          <a:xfrm>
            <a:off x="6316740" y="191042"/>
            <a:ext cx="5541488" cy="12386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ОПРОС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6506965-5421-0976-B999-F437B6BEB5F1}"/>
              </a:ext>
            </a:extLst>
          </p:cNvPr>
          <p:cNvSpPr/>
          <p:nvPr/>
        </p:nvSpPr>
        <p:spPr>
          <a:xfrm>
            <a:off x="6316740" y="5228404"/>
            <a:ext cx="5541488" cy="12386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СИНТЕЗ</a:t>
            </a:r>
          </a:p>
        </p:txBody>
      </p:sp>
    </p:spTree>
    <p:extLst>
      <p:ext uri="{BB962C8B-B14F-4D97-AF65-F5344CB8AC3E}">
        <p14:creationId xmlns:p14="http://schemas.microsoft.com/office/powerpoint/2010/main" val="27327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0" y="0"/>
            <a:ext cx="6183449" cy="69321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7" y="230909"/>
            <a:ext cx="4686682" cy="62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72368"/>
              </p:ext>
            </p:extLst>
          </p:nvPr>
        </p:nvGraphicFramePr>
        <p:xfrm>
          <a:off x="80818" y="163081"/>
          <a:ext cx="5922818" cy="24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39568978"/>
              </p:ext>
            </p:extLst>
          </p:nvPr>
        </p:nvGraphicFramePr>
        <p:xfrm>
          <a:off x="317499" y="3047999"/>
          <a:ext cx="5449455" cy="345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400" y="3380509"/>
            <a:ext cx="7533082" cy="3118041"/>
          </a:xfrm>
          <a:prstGeom prst="rect">
            <a:avLst/>
          </a:prstGeom>
        </p:spPr>
      </p:pic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4" name="Диаграмма 13"/>
              <p:cNvGraphicFramePr/>
              <p:nvPr>
                <p:extLst>
                  <p:ext uri="{D42A27DB-BD31-4B8C-83A1-F6EECF244321}">
                    <p14:modId xmlns:p14="http://schemas.microsoft.com/office/powerpoint/2010/main" val="4177184177"/>
                  </p:ext>
                </p:extLst>
              </p:nvPr>
            </p:nvGraphicFramePr>
            <p:xfrm>
              <a:off x="6830291" y="230909"/>
              <a:ext cx="4572000" cy="281709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4" name="Диаграмма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0291" y="230909"/>
                <a:ext cx="4572000" cy="28170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60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DE028-C4A8-BE63-2C39-62DFF7665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0" y="-66195"/>
            <a:ext cx="5971340" cy="192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C85EE1-345A-D3A1-FAD6-C269B4557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" y="1327742"/>
            <a:ext cx="6624696" cy="23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310F9D-FCAB-4115-81CF-7F70A6E42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7" y="4960322"/>
            <a:ext cx="4960934" cy="189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3081B3-1007-FF80-0E48-64EF7A913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7" y="3234432"/>
            <a:ext cx="4142713" cy="18362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B43834D-B65E-BA3A-54B9-180CF90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96" y="256423"/>
            <a:ext cx="4953000" cy="132556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ИНДУКЦИЯ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BF95CFB-44BB-3F17-BAE1-9005F0176155}"/>
              </a:ext>
            </a:extLst>
          </p:cNvPr>
          <p:cNvSpPr/>
          <p:nvPr/>
        </p:nvSpPr>
        <p:spPr>
          <a:xfrm>
            <a:off x="5821680" y="5272829"/>
            <a:ext cx="6248400" cy="12386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ФОТОГРАФИРОВАНИЕ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3A10D94-4C24-C31C-D37C-497CBE977715}"/>
              </a:ext>
            </a:extLst>
          </p:cNvPr>
          <p:cNvSpPr/>
          <p:nvPr/>
        </p:nvSpPr>
        <p:spPr>
          <a:xfrm>
            <a:off x="6594217" y="3460174"/>
            <a:ext cx="4983480" cy="12386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АНАЛИЗ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C09EF20-8128-9E77-5297-87F05932C453}"/>
              </a:ext>
            </a:extLst>
          </p:cNvPr>
          <p:cNvSpPr/>
          <p:nvPr/>
        </p:nvSpPr>
        <p:spPr>
          <a:xfrm>
            <a:off x="6624696" y="1901763"/>
            <a:ext cx="4953000" cy="12386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БЕСЕДА</a:t>
            </a:r>
          </a:p>
        </p:txBody>
      </p:sp>
    </p:spTree>
    <p:extLst>
      <p:ext uri="{BB962C8B-B14F-4D97-AF65-F5344CB8AC3E}">
        <p14:creationId xmlns:p14="http://schemas.microsoft.com/office/powerpoint/2010/main" val="720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FFE4E-B077-FF7D-54B8-A2479356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0"/>
            <a:ext cx="10515600" cy="115294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Методы проектной деятельности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2100" y="1362146"/>
            <a:ext cx="3805382" cy="1006763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ЭМПИРИЧЕСКИЕ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03745" y="1362147"/>
            <a:ext cx="3805382" cy="1006763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ТЕОРЕТИЧЕСКИЕ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96000" y="2687711"/>
            <a:ext cx="5063836" cy="3103489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чувственное восприятие и ощущение </a:t>
            </a:r>
            <a:endParaRPr lang="ru-RU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474518" y="2687711"/>
            <a:ext cx="5063836" cy="3075277"/>
          </a:xfrm>
          <a:prstGeom prst="roundRect">
            <a:avLst/>
          </a:prstGeom>
          <a:solidFill>
            <a:schemeClr val="bg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рациональное познание, мыслительные операции</a:t>
            </a:r>
            <a:endParaRPr lang="ru-RU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50" y="365125"/>
            <a:ext cx="10274300" cy="5779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5273" y="1856509"/>
            <a:ext cx="4424218" cy="905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3" action="ppaction://hlinkfile"/>
              </a:rPr>
              <a:t>Основы эффективного общения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62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F3FEB6-69F7-A127-AA30-5BE2CC1D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2720"/>
            <a:ext cx="11897360" cy="707136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Техники активного слушания 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Активное слушание – это процесс, в ходе которого слушающий не просто воспринимает информацию от собеседника, но и активно показывает понимание этой информации. Виды активного слушания.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Подтверждающие высказывания (жесты). Это самый простой прием активного слушания. Любой человек им пользуется почти интуитивно. Во время разговора рекомендуется периодически кивать головой, говорить «да», «здорово», «я тебя понимаю» и т.п. Этим вы даете собеседнику понять, что вы его слушаете и заинтересованы в нём. Например, когда вы о чём-то рассказываете по телефону, то использование таких приёмов собеседником дают вам понять, что вас слушают. Молчание же, на протяжении всего рассказа, вызвали бы у вас сомнения в заинтересованности партнера вашей информацией.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Эхо-техника — это повторение отдельных слов или слово­сочетаний собеседника. Как правило, это </a:t>
            </a:r>
            <a:r>
              <a:rPr lang="ru-RU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повторение (эхо)+эмоция. Пример: «Петя уронил мой телефон!» - «Петя уронил твой телефон. Ты разозлился на него за это».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Уточняющие вопросы — не всегда в рассказе человек описывает все детали событий или переживаний. Попросите уточнить все, даже самые мелкие подробности. Задавайте открытые вопросы, которые требуют развёрнутого ответа.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Перефразирование – краткий пересказ мысли собеседника «Если я правильно тебя понял, ты имел ввиду…»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Паузы – когда человек заканчивает говорить — выдержите паузу. Она дает возможность подумать, осмыслить, осознать, добавить что-то к рассказу.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>
              <a:lnSpc>
                <a:spcPct val="107000"/>
              </a:lnSpc>
              <a:spcBef>
                <a:spcPts val="0"/>
              </a:spcBef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Резюмирование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– проведение промежуточных итогов сказанного собеседником в процессе его монолога «Итак, мы с тобой обсудили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следущее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…»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807F12-6AE8-25A5-C5C5-928DC296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32080"/>
            <a:ext cx="11785600" cy="7406640"/>
          </a:xfrm>
        </p:spPr>
        <p:txBody>
          <a:bodyPr>
            <a:normAutofit fontScale="62500" lnSpcReduction="20000"/>
          </a:bodyPr>
          <a:lstStyle/>
          <a:p>
            <a:pPr marL="0" algn="ctr" fontAlgn="base">
              <a:lnSpc>
                <a:spcPts val="295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«Основные правила коммуникации» 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Чтобы после диалога у вашего собеседника осталось приятное чувство взаимопонимания, придерживайтесь следующих правил.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ts val="24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Активное слушание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Будьте внимательны к собеседнику, не стесняйтесь уточнять, проговаривать то, что слышали. Активное слушание включает в себя задавание вопросов, а также сосредоточенное усилие, которое требуется, чтобы понять ответы вашего партнера – и в то же время отказаться от их оценки. Когда вы регулярно и умело слушаете других, то поддерживаете связь с их реальностью. 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 Эмпатия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Когда другие рассказывают вам свою историю, постарайтесь понять их мыслительный процесс и увидеть мир с их точки зрения Эмпатия – нечто большее, чем просто внимательно слушать. Это умение еще и понимать, не только смысл слов, но и мотивы, эмоции, мысли другого человека. Конечно, это не просто. Но сознательное усилие уже лучше, чем обдумывание своего ответа, пока говорит собеседник.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ts val="24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Позитивное мышление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Жить в негативе – это верный способ «отвернуть» от себя собеседника. Он не станет слушать вас с полным придыханием, потому что ваше появление в его жизни будет связано с жалобами, стенаниями и пессимизмом. Поэтому сосредоточьтесь на положительном. Находите общую точку зрения, даже если вы не согласны. Старайтесь радовать собеседника своим настроением, даже если ситуация к этому не располагает.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ts val="24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Искренность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Когда хвалите собеседника, не нужно льстить или слагать оды в честь его поверхностных качеств. Будьте искренними.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Во время критики или обратной связи не зацикливайтесь на одном негативе, помните, что вы, прежде всего, хотите помочь. Если нужно, извинитесь. Избегайте сарказма и резких замечаний, которые вызывают негативные эмоциональные реакции. Говорите с другими так, как вы хотите, чтобы они говорили с вами.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Интонация. Конкретность. </a:t>
            </a:r>
            <a:r>
              <a:rPr lang="ru-RU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Следите за интонацией своего голоса. Будьте доброжелательны.  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algn="just" fontAlgn="base">
              <a:lnSpc>
                <a:spcPct val="107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Невербальное общение.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Поддерживайте контакт глаз, улыбайтесь, находитесь в открытой позе, жестикулируйте</a:t>
            </a:r>
            <a:endParaRPr lang="ru-RU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A99A4-D641-29B2-CBB6-0F3A7FE1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4AAE8-7701-5CE2-8FF9-7F01DAB9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76C04-337C-7F52-2F72-D985F9E9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8" y="-143595"/>
            <a:ext cx="8854688" cy="66364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03F55C-3A01-095F-E052-4378A575CA3A}"/>
              </a:ext>
            </a:extLst>
          </p:cNvPr>
          <p:cNvSpPr/>
          <p:nvPr/>
        </p:nvSpPr>
        <p:spPr>
          <a:xfrm>
            <a:off x="1630837" y="238967"/>
            <a:ext cx="6400799" cy="1036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C238E1-70B9-1DD8-3BE9-185D0681CECB}"/>
              </a:ext>
            </a:extLst>
          </p:cNvPr>
          <p:cNvSpPr/>
          <p:nvPr/>
        </p:nvSpPr>
        <p:spPr>
          <a:xfrm>
            <a:off x="5288437" y="3429001"/>
            <a:ext cx="3855563" cy="1981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>
            <a:extLst>
              <a:ext uri="{FF2B5EF4-FFF2-40B4-BE49-F238E27FC236}">
                <a16:creationId xmlns:a16="http://schemas.microsoft.com/office/drawing/2014/main" id="{E22AA358-8C9B-34D1-8651-B6C0CB14C0EF}"/>
              </a:ext>
            </a:extLst>
          </p:cNvPr>
          <p:cNvSpPr/>
          <p:nvPr/>
        </p:nvSpPr>
        <p:spPr>
          <a:xfrm>
            <a:off x="1291472" y="1038992"/>
            <a:ext cx="3996965" cy="68958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Линейная </a:t>
            </a:r>
            <a:r>
              <a:rPr lang="ru-RU" sz="2800" dirty="0"/>
              <a:t>форма</a:t>
            </a:r>
          </a:p>
        </p:txBody>
      </p:sp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id="{DF3F6796-5210-DD98-EB96-C611899A4400}"/>
              </a:ext>
            </a:extLst>
          </p:cNvPr>
          <p:cNvSpPr/>
          <p:nvPr/>
        </p:nvSpPr>
        <p:spPr>
          <a:xfrm>
            <a:off x="6311064" y="992564"/>
            <a:ext cx="3996965" cy="68958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Столбчатая форма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E672EC-02CE-E2DB-C77A-AE68C09D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65" y="1787740"/>
            <a:ext cx="4762500" cy="369367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43084-AF26-9719-CCFA-16ECF7537539}"/>
              </a:ext>
            </a:extLst>
          </p:cNvPr>
          <p:cNvSpPr/>
          <p:nvPr/>
        </p:nvSpPr>
        <p:spPr>
          <a:xfrm>
            <a:off x="6096000" y="1788279"/>
            <a:ext cx="4412529" cy="55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E335801-8F45-8401-B7AF-3AF41FA5B2BC}"/>
              </a:ext>
            </a:extLst>
          </p:cNvPr>
          <p:cNvSpPr/>
          <p:nvPr/>
        </p:nvSpPr>
        <p:spPr>
          <a:xfrm>
            <a:off x="3234808" y="120297"/>
            <a:ext cx="5577840" cy="62743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Классификация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0847" y="5578471"/>
            <a:ext cx="10575636" cy="11360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плюсы метода классификации?</a:t>
            </a:r>
            <a:endParaRPr lang="ru-RU" sz="1400" u="sng" dirty="0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DengXian"/>
              <a:cs typeface="Cordia New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1. Высокая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информационная насыщенность, обзорность;</a:t>
            </a:r>
            <a:endParaRPr lang="ru-RU" sz="1400" b="1" dirty="0">
              <a:latin typeface="Calibri" panose="020F0502020204030204" pitchFamily="34" charset="0"/>
              <a:ea typeface="DengXian"/>
              <a:cs typeface="Cordia New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2. Логичность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и структурированность информации;</a:t>
            </a:r>
            <a:endParaRPr lang="ru-RU" sz="1400" b="1" dirty="0">
              <a:latin typeface="Calibri" panose="020F0502020204030204" pitchFamily="34" charset="0"/>
              <a:ea typeface="DengXian"/>
              <a:cs typeface="Cordia New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3. Возможность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выделения общности и сходства признаков объектов на одной и разных ступенях</a:t>
            </a:r>
            <a:endParaRPr lang="ru-RU" sz="1400" b="1" dirty="0">
              <a:latin typeface="Calibri" panose="020F0502020204030204" pitchFamily="34" charset="0"/>
              <a:ea typeface="DengXian"/>
              <a:cs typeface="Cordia New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4. Простота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построения.</a:t>
            </a:r>
            <a:endParaRPr lang="ru-RU" sz="1400" b="1" dirty="0">
              <a:latin typeface="Calibri" panose="020F0502020204030204" pitchFamily="34" charset="0"/>
              <a:ea typeface="DengXian"/>
              <a:cs typeface="Cordia New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DengXian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3927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lnSpc>
                <a:spcPct val="107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Преимущества метода классификации</a:t>
            </a:r>
            <a:r>
              <a:rPr lang="ru-RU" sz="20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DengXian"/>
                <a:cs typeface="Cordia New"/>
              </a:rPr>
              <a:t/>
            </a:r>
            <a:br>
              <a:rPr lang="ru-RU" sz="20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DengXian"/>
                <a:cs typeface="Cordia New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Высокая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информационная насыщенность, обзорность;</a:t>
            </a:r>
            <a:endParaRPr lang="ru-RU" sz="2000" dirty="0">
              <a:latin typeface="Calibri" panose="020F0502020204030204" pitchFamily="34" charset="0"/>
              <a:ea typeface="DengXian"/>
              <a:cs typeface="Cordia New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Логичность и структурированность информации;</a:t>
            </a:r>
            <a:endParaRPr lang="ru-RU" sz="2000" dirty="0">
              <a:latin typeface="Calibri" panose="020F0502020204030204" pitchFamily="34" charset="0"/>
              <a:ea typeface="DengXian"/>
              <a:cs typeface="Cordia New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Возможность выделения общности и сходства признаков объектов на одной и разных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ступенях;</a:t>
            </a:r>
            <a:endParaRPr lang="ru-RU" sz="2000" dirty="0">
              <a:latin typeface="Calibri" panose="020F0502020204030204" pitchFamily="34" charset="0"/>
              <a:ea typeface="DengXian"/>
              <a:cs typeface="Cordia New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Простота построения.</a:t>
            </a:r>
            <a:endParaRPr lang="ru-RU" sz="2000" dirty="0">
              <a:latin typeface="Calibri" panose="020F0502020204030204" pitchFamily="34" charset="0"/>
              <a:ea typeface="DengXian"/>
              <a:cs typeface="Cordia New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83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528" y="418262"/>
            <a:ext cx="8327700" cy="6047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384" y="258618"/>
            <a:ext cx="738908" cy="62068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Й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46511" y="418262"/>
            <a:ext cx="738908" cy="62068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6618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380</Words>
  <Application>Microsoft Office PowerPoint</Application>
  <PresentationFormat>Широкоэкранный</PresentationFormat>
  <Paragraphs>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DengXian</vt:lpstr>
      <vt:lpstr>Georgia</vt:lpstr>
      <vt:lpstr>Times New Roman</vt:lpstr>
      <vt:lpstr>Тема Office</vt:lpstr>
      <vt:lpstr>Презентация PowerPoint</vt:lpstr>
      <vt:lpstr>ИНДУКЦИЯ</vt:lpstr>
      <vt:lpstr>Методы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метода классификации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 Печенкин</dc:creator>
  <cp:lastModifiedBy>User</cp:lastModifiedBy>
  <cp:revision>48</cp:revision>
  <dcterms:created xsi:type="dcterms:W3CDTF">2022-11-14T03:17:09Z</dcterms:created>
  <dcterms:modified xsi:type="dcterms:W3CDTF">2023-07-21T21:50:19Z</dcterms:modified>
</cp:coreProperties>
</file>