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sldIdLst>
    <p:sldId id="375" r:id="rId3"/>
    <p:sldId id="256" r:id="rId4"/>
    <p:sldId id="311" r:id="rId5"/>
    <p:sldId id="273" r:id="rId6"/>
    <p:sldId id="365" r:id="rId7"/>
    <p:sldId id="361" r:id="rId8"/>
    <p:sldId id="338" r:id="rId9"/>
    <p:sldId id="310" r:id="rId10"/>
    <p:sldId id="308" r:id="rId11"/>
    <p:sldId id="309" r:id="rId12"/>
    <p:sldId id="363" r:id="rId13"/>
    <p:sldId id="364" r:id="rId14"/>
    <p:sldId id="318" r:id="rId15"/>
    <p:sldId id="350" r:id="rId16"/>
    <p:sldId id="360" r:id="rId17"/>
    <p:sldId id="351" r:id="rId18"/>
    <p:sldId id="352" r:id="rId19"/>
    <p:sldId id="282" r:id="rId20"/>
    <p:sldId id="353" r:id="rId21"/>
    <p:sldId id="354" r:id="rId22"/>
    <p:sldId id="355" r:id="rId23"/>
    <p:sldId id="356" r:id="rId24"/>
    <p:sldId id="321" r:id="rId25"/>
    <p:sldId id="306" r:id="rId26"/>
    <p:sldId id="337" r:id="rId27"/>
    <p:sldId id="336" r:id="rId28"/>
    <p:sldId id="34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50" d="100"/>
          <a:sy n="50" d="100"/>
        </p:scale>
        <p:origin x="-2088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E89A3-CFA2-4BDF-BEB8-6EC07643CC74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75B4B-2253-4C4B-83A0-AC8ED71C2B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5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358D5-4158-4FCC-89D9-ED369C5E97E2}" type="slidenum">
              <a:rPr lang="ru-RU"/>
              <a:pPr/>
              <a:t>8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68A16-932B-4006-9C67-A37D95939D06}" type="slidenum">
              <a:rPr lang="ru-RU">
                <a:solidFill>
                  <a:srgbClr val="000000"/>
                </a:solidFill>
              </a:rPr>
              <a:pPr/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59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r="20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r="58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r="4" b="132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r="20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r="58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612" y="1772816"/>
            <a:ext cx="60299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Приемы развития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смыслового чтения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8291" y="616652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2018г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004048" y="2626566"/>
            <a:ext cx="3778899" cy="2136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Процессы: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Ассоциации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Антиципация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Обращение к жизненному опыту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Гипотеза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966" y="1556792"/>
            <a:ext cx="5191611" cy="6235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Gabriola" panose="04040605051002020D02" pitchFamily="82" charset="0"/>
              </a:rPr>
              <a:t>Д</a:t>
            </a:r>
            <a:r>
              <a:rPr lang="ru-RU" sz="5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о   чтения</a:t>
            </a:r>
            <a:endParaRPr lang="nl-NL" sz="54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96040" y="2598192"/>
            <a:ext cx="2789853" cy="2136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Объекты: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Название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Эпиграф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Предисловие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Содержание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Автор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Источник</a:t>
            </a:r>
          </a:p>
        </p:txBody>
      </p:sp>
      <p:sp>
        <p:nvSpPr>
          <p:cNvPr id="8" name="Овал 7"/>
          <p:cNvSpPr/>
          <p:nvPr/>
        </p:nvSpPr>
        <p:spPr>
          <a:xfrm>
            <a:off x="2051720" y="5229200"/>
            <a:ext cx="5327778" cy="11849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Повышение мотивации чтения текста</a:t>
            </a:r>
            <a:endParaRPr lang="ru-RU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785892" y="3409729"/>
            <a:ext cx="1218155" cy="1819469"/>
          </a:xfrm>
          <a:prstGeom prst="leftRightUpArrow">
            <a:avLst>
              <a:gd name="adj1" fmla="val 25000"/>
              <a:gd name="adj2" fmla="val 34302"/>
              <a:gd name="adj3" fmla="val 11047"/>
            </a:avLst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1400" b="1" dirty="0"/>
              <a:t>1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    Первичное чтение текста.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Самостоятельное чтение в классе или чтение-слушание, или комбинированное чтение (на выбор учителя) в соответствии с особенностями текста, возрастными и индивидуальными возможностями учащихся.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 Выявление первичного восприятия (с помощью беседы, фиксации первичных впечатлений, смежных видов искусств – на выбор учителя). 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     2.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Перечитывание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текста.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Медленное «вдумчивое» повторное чтение (всего текста или его отдельных фрагментов). Анализ текста 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Постановка уточняющего вопроса к каждой смысловой части. </a:t>
            </a:r>
          </a:p>
          <a:p>
            <a:pPr>
              <a:buFont typeface="Wingdings" pitchFamily="2" charset="2"/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      3. Беседа по содержанию текста.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Обобщение прочитанного. Выявление скрытого смысла произведения, если таковой имеется. Постановка к тексту обобщающих вопросов, как учителем, так и детьми.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Обращение (в случае нео</a:t>
            </a:r>
            <a:r>
              <a:rPr lang="ru-RU" sz="2000" dirty="0"/>
              <a:t>бходимости) </a:t>
            </a:r>
            <a:r>
              <a:rPr lang="ru-RU" sz="2000" dirty="0" smtClean="0"/>
              <a:t> </a:t>
            </a:r>
            <a:r>
              <a:rPr lang="ru-RU" sz="2000" dirty="0"/>
              <a:t>к отдельным фрагментам текста. 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</a:t>
            </a:r>
            <a:r>
              <a:rPr lang="ru-RU" sz="2000" b="1" dirty="0"/>
              <a:t>4. Выразительное чтение.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0032" y="116632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2этап</a:t>
            </a:r>
            <a:b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текстом во время чтения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Концептуальная (смысловая) беседа по тексту.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Коллективное обсуждение прочитанного, дискуссия. Соотнесение читательских интерпретаций (истолкований, оценок) произведения с авторской позицией. Выявление и формулирование основной идеи текста или совокупности его главных смыслов.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2. Знакомство с писателем.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Рассказ о писателе. Беседа о личности писателя. Работа с материалами учебника, дополнительными источниками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Работа с заглавием, иллюстрациями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Обсуждение смысла заглавия. Обращение учащихся к готовым иллюстрациям. Соотнесение видения художника с читательским представлением.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Творческие задания,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опирающиеся на какую-либо сферу читательской    деятельности учащихся (эмоции, воображение, осмысление содержания, художественной восприятие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этап. </a:t>
            </a:r>
            <a:b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текстом после чтения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Ассоциативный куст</a:t>
            </a:r>
            <a:endParaRPr lang="ru-RU" dirty="0"/>
          </a:p>
        </p:txBody>
      </p:sp>
      <p:pic>
        <p:nvPicPr>
          <p:cNvPr id="5" name="Рисунок 4" descr="assoc.jpg"/>
          <p:cNvPicPr/>
          <p:nvPr/>
        </p:nvPicPr>
        <p:blipFill rotWithShape="1">
          <a:blip r:embed="rId2" cstate="print"/>
          <a:srcRect r="53719"/>
          <a:stretch/>
        </p:blipFill>
        <p:spPr bwMode="auto">
          <a:xfrm>
            <a:off x="2267744" y="1556792"/>
            <a:ext cx="5400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91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soc.jpg"/>
          <p:cNvPicPr/>
          <p:nvPr/>
        </p:nvPicPr>
        <p:blipFill rotWithShape="1">
          <a:blip r:embed="rId2" cstate="print"/>
          <a:srcRect l="45455"/>
          <a:stretch/>
        </p:blipFill>
        <p:spPr bwMode="auto">
          <a:xfrm>
            <a:off x="755576" y="1628800"/>
            <a:ext cx="73448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5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сформировать умение самостоятельно работать с печатной   информацией, формулировать вопросы, работать в парах.</a:t>
            </a:r>
          </a:p>
          <a:p>
            <a:pPr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1.Ученики про себя читают предложенный текст или часть текста, выбранные учителем.</a:t>
            </a:r>
          </a:p>
          <a:p>
            <a:pPr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2.Ученики объединяются в пары. </a:t>
            </a:r>
          </a:p>
          <a:p>
            <a:pPr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3.Один из учеников формулирует вопрос, другой – отвечает на него.</a:t>
            </a:r>
          </a:p>
          <a:p>
            <a:pPr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4.Обсуждение вопросов и ответов                          в классе.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32656"/>
            <a:ext cx="5275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Читаем и спрашиваем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dirty="0" smtClean="0">
                <a:latin typeface="Arial" pitchFamily="34" charset="0"/>
                <a:cs typeface="Arial" pitchFamily="34" charset="0"/>
              </a:rPr>
              <a:t>Одним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из основных приёмов осмысления информации является 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постановка вопросов к тексту и поиск ответов на них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ru-RU" sz="3200" dirty="0">
                <a:latin typeface="Arial" pitchFamily="34" charset="0"/>
                <a:cs typeface="Arial" pitchFamily="34" charset="0"/>
              </a:rPr>
              <a:t>Наиболее удачная классификация вопросов была предложена американским психологом и педагогом Бенджамином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Блумом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88640"/>
            <a:ext cx="52168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sz="5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628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latin typeface="Arial" pitchFamily="34" charset="0"/>
                <a:cs typeface="Arial" pitchFamily="34" charset="0"/>
              </a:rPr>
              <a:t>Учащиеся с удовольствием изготавливают ромашку, на каждом из шести лепестков которой записываются вопросы разных типов. Работа может быть индивидуальной, парной или групповой. </a:t>
            </a:r>
            <a:r>
              <a:rPr lang="ru-RU" sz="2400" b="1" u="sng" dirty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с помощью 6 вопросов выйти на понимание содержащейся в тексте информации, на осмысление авторской позиции (в художественных и публицистических текстах).</a:t>
            </a:r>
          </a:p>
          <a:p>
            <a:pPr fontAlgn="base"/>
            <a:r>
              <a:rPr lang="ru-RU" sz="2400" dirty="0">
                <a:latin typeface="Arial" pitchFamily="34" charset="0"/>
                <a:cs typeface="Arial" pitchFamily="34" charset="0"/>
              </a:rPr>
              <a:t>При отработке приёма необходимо указывать учащимся на качество вопросов, отсеивая неинформативные, случайные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1338" y="260648"/>
            <a:ext cx="428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971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fontAlgn="base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4291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>
                <a:latin typeface="Arial" pitchFamily="34" charset="0"/>
                <a:cs typeface="Arial" pitchFamily="34" charset="0"/>
              </a:rPr>
              <a:t>Простые вопросы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. Проверяют знание текста. Ответом на них должно быть краткое и точное воспроизведение содержащейся в тексте информации. 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Как звали главного героя? Куда впадает Волга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32656"/>
            <a:ext cx="7456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вопросов </a:t>
            </a:r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Б.Блума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488832" cy="38061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Смысловое чтение и работа с текстом как одно из направлений работы </a:t>
            </a:r>
          </a:p>
          <a:p>
            <a:pPr>
              <a:defRPr/>
            </a:pPr>
            <a:r>
              <a:rPr lang="ru-RU" sz="4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начальной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latin typeface="Arial" pitchFamily="34" charset="0"/>
                <a:cs typeface="Arial" pitchFamily="34" charset="0"/>
              </a:rPr>
              <a:t>Уточняющие вопросы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Выводят на уровень понимания текста. Это провокационные вопросы, требующие ответов "да" - "нет" и проверяющие подлинность текстовой информации. 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Правда ли, что... Если я правильно понял, то...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800" dirty="0">
                <a:latin typeface="Arial" pitchFamily="34" charset="0"/>
                <a:cs typeface="Arial" pitchFamily="34" charset="0"/>
              </a:rPr>
              <a:t>Такие вопросы вносят ощутимый вклад в формирование навыка ведения дискуссии. Важно научить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задавать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их без негативной окраски.</a:t>
            </a:r>
          </a:p>
        </p:txBody>
      </p:sp>
    </p:spTree>
    <p:extLst>
      <p:ext uri="{BB962C8B-B14F-4D97-AF65-F5344CB8AC3E}">
        <p14:creationId xmlns:p14="http://schemas.microsoft.com/office/powerpoint/2010/main" val="9890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340768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latin typeface="Arial" pitchFamily="34" charset="0"/>
                <a:cs typeface="Arial" pitchFamily="34" charset="0"/>
              </a:rPr>
              <a:t>Творческие вопросы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Подразумевают синтез полученной информации. В них всегда есть частица БЫ или будущее время, а формулировка содержит элемент прогноза, фантазии или предположения. 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Что бы произошло, если... Что бы изменилось, если бы у человека было 4 руки? Как, вы думаете, сложилась бы судьба героя, если бы он остался жив?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16832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latin typeface="Arial" pitchFamily="34" charset="0"/>
                <a:cs typeface="Arial" pitchFamily="34" charset="0"/>
              </a:rPr>
              <a:t>Оценочные вопросы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Направлены на выяснение критериев оценки явлений, событий, фактов. 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Как вы относитесь к ... ? Что лучше? Правильно ли поступил ...?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7850"/>
            <a:ext cx="8136904" cy="467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8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2" y="3449"/>
            <a:ext cx="84582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Приём: «Тонкие» и «толстые» вопросы </a:t>
            </a:r>
            <a:r>
              <a:rPr lang="ru-RU" sz="3600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(форма таблицы)</a:t>
            </a:r>
            <a:endParaRPr lang="ru-RU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91444"/>
              </p:ext>
            </p:extLst>
          </p:nvPr>
        </p:nvGraphicFramePr>
        <p:xfrm>
          <a:off x="457200" y="1600200"/>
          <a:ext cx="8229600" cy="556348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9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«Тонкие» вопросы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«Толстые» вопросы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5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Согласны ли Вы…?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Дайте несколько объяснений, почему...?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Вы считаете…?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чем различие…?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Предположите, что будет, если…?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Что, если…?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Толстые вопросы требуют     неоднозначных ответов.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Picture 6" descr="C:\Users\Галина\Downloads\shutterstock_101211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757" y="692697"/>
            <a:ext cx="1320147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РИСУНКИ\ФОНЫ\��������� ��� �����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0" y="2743199"/>
            <a:ext cx="9144000" cy="4094163"/>
          </a:xfrm>
          <a:prstGeom prst="rect">
            <a:avLst/>
          </a:prstGeom>
          <a:noFill/>
        </p:spPr>
      </p:pic>
      <p:pic>
        <p:nvPicPr>
          <p:cNvPr id="3" name="Picture 9" descr="C:\Users\User\Desktop\deng8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86600" y="4876800"/>
            <a:ext cx="1752600" cy="1557170"/>
          </a:xfrm>
          <a:prstGeom prst="rect">
            <a:avLst/>
          </a:prstGeom>
          <a:noFill/>
        </p:spPr>
      </p:pic>
      <p:pic>
        <p:nvPicPr>
          <p:cNvPr id="4" name="Picture 5" descr="D:\РИСУНКИ\НЕБО ДОЖДЬ\p074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85"/>
          <a:stretch>
            <a:fillRect/>
          </a:stretch>
        </p:blipFill>
        <p:spPr bwMode="auto">
          <a:xfrm>
            <a:off x="0" y="0"/>
            <a:ext cx="9144000" cy="2743200"/>
          </a:xfrm>
          <a:prstGeom prst="rect">
            <a:avLst/>
          </a:prstGeom>
          <a:noFill/>
        </p:spPr>
      </p:pic>
      <p:pic>
        <p:nvPicPr>
          <p:cNvPr id="5" name="Picture 2" descr="C:\Users\User\Desktop\217d65581af8.png"/>
          <p:cNvPicPr>
            <a:picLocks noChangeAspect="1" noChangeArrowheads="1"/>
          </p:cNvPicPr>
          <p:nvPr/>
        </p:nvPicPr>
        <p:blipFill>
          <a:blip r:embed="rId5" cstate="print">
            <a:lum contrast="-20000"/>
          </a:blip>
          <a:srcRect/>
          <a:stretch>
            <a:fillRect/>
          </a:stretch>
        </p:blipFill>
        <p:spPr bwMode="auto">
          <a:xfrm>
            <a:off x="0" y="762000"/>
            <a:ext cx="3276600" cy="34655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4600" y="152400"/>
            <a:ext cx="6400800" cy="5217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МОРЕ ВОПРОСОВ</a:t>
            </a:r>
            <a:endParaRPr lang="ru-RU" b="1" spc="150" dirty="0">
              <a:ln w="11430"/>
              <a:solidFill>
                <a:srgbClr val="F8F8F8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990600"/>
            <a:ext cx="642919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ПОВЕРХНОСТНЫЕ – ПРОСТЫЕ ВОПРОСЫ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</a:t>
            </a:r>
            <a:r>
              <a:rPr lang="ru-RU" sz="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ответ ищи в тексте</a:t>
            </a:r>
            <a:endParaRPr lang="ru-RU" sz="2800" b="1" i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3429000"/>
            <a:ext cx="4071949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ПОДВОДНЫЕ ВОПРОСЫ</a:t>
            </a:r>
          </a:p>
          <a:p>
            <a:pPr algn="ctr"/>
            <a:r>
              <a:rPr lang="ru-RU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</a:t>
            </a:r>
            <a:r>
              <a:rPr lang="ru-RU" sz="28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 </a:t>
            </a:r>
            <a:r>
              <a:rPr lang="ru-RU" sz="28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</a:t>
            </a:r>
            <a:r>
              <a:rPr lang="ru-RU" sz="20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Ответ читай между строк</a:t>
            </a:r>
            <a:endParaRPr lang="ru-RU" sz="2800" b="1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5008101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ГЛУБИННЫЕ ВОПРОСЫ</a:t>
            </a:r>
          </a:p>
          <a:p>
            <a:pPr algn="ctr"/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</a:t>
            </a:r>
            <a:r>
              <a:rPr lang="ru-RU" sz="28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sym typeface="Wingdings" pitchFamily="2" charset="2"/>
              </a:rPr>
              <a:t> </a:t>
            </a:r>
            <a:r>
              <a:rPr lang="ru-RU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Связанные со своим жизненным опытом</a:t>
            </a:r>
            <a:endParaRPr lang="ru-RU" b="1" i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pic>
        <p:nvPicPr>
          <p:cNvPr id="16389" name="Picture 5" descr="D:\РИСУНКИ\ЖИВОТНЫЕ ВСЕ\РЫБЫ\22[3]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01025" y="3886200"/>
            <a:ext cx="942975" cy="2590800"/>
          </a:xfrm>
          <a:prstGeom prst="rect">
            <a:avLst/>
          </a:prstGeom>
          <a:noFill/>
        </p:spPr>
      </p:pic>
      <p:pic>
        <p:nvPicPr>
          <p:cNvPr id="16390" name="Picture 6" descr="D:\РИСУНКИ\ЖИВОТНЫЕ ВСЕ\РЫБЫ\fish4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209800"/>
            <a:ext cx="1219200" cy="9429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00800" y="3429000"/>
            <a:ext cx="1447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Почему…?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91000"/>
            <a:ext cx="157927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Что, если…?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3886200"/>
            <a:ext cx="94288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Как…?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5943600"/>
            <a:ext cx="222048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Если бы я…, то…?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248400"/>
            <a:ext cx="433804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Как текст связан с реальной жизнью?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0" y="1828800"/>
            <a:ext cx="10054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Кто…?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2133600"/>
            <a:ext cx="87235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Где…?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2362200"/>
            <a:ext cx="11689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Когда…?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2057400"/>
            <a:ext cx="10102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Что…?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27" name="Picture 5" descr="D:\РИСУНКИ\ЖИВОТНЫЕ ВСЕ\РЫБЫ\22[3]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4267200"/>
            <a:ext cx="942975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52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О чём? (1 слово)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Особенности</a:t>
            </a:r>
            <a:r>
              <a:rPr lang="ru-RU" sz="2800" dirty="0"/>
              <a:t>, </a:t>
            </a:r>
            <a:r>
              <a:rPr lang="ru-RU" sz="2800" dirty="0" smtClean="0"/>
              <a:t>отличия (2 слова).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Место и время </a:t>
            </a:r>
            <a:r>
              <a:rPr lang="ru-RU" sz="2800" dirty="0" smtClean="0"/>
              <a:t>действия (3 слова).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Главные </a:t>
            </a:r>
            <a:r>
              <a:rPr lang="ru-RU" sz="2800" dirty="0" smtClean="0"/>
              <a:t>события (4 слова).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Главные герои, их </a:t>
            </a:r>
            <a:r>
              <a:rPr lang="ru-RU" sz="2800" dirty="0" smtClean="0"/>
              <a:t>особенности (5 слов).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Ваши чувства в ходе </a:t>
            </a:r>
            <a:r>
              <a:rPr lang="ru-RU" sz="2800" dirty="0" smtClean="0"/>
              <a:t>мероприятия (6 слов).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Попытайтесь дополнить первую </a:t>
            </a:r>
            <a:r>
              <a:rPr lang="ru-RU" sz="2800" dirty="0" smtClean="0"/>
              <a:t>строку (7 слов).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Ваше личное </a:t>
            </a:r>
            <a:r>
              <a:rPr lang="ru-RU" sz="2800" dirty="0" smtClean="0"/>
              <a:t>мнение, рекомендации (8 слов).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10334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Garamond" pitchFamily="18" charset="0"/>
              </a:rPr>
              <a:t>Пирамида-отзыв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000" dirty="0"/>
              <a:t>Читать – это еще ничего не значит; что читать и как понимать читаемое – вот в чем главное дело. К. Д. Ушинский</a:t>
            </a:r>
          </a:p>
        </p:txBody>
      </p:sp>
    </p:spTree>
    <p:extLst>
      <p:ext uri="{BB962C8B-B14F-4D97-AF65-F5344CB8AC3E}">
        <p14:creationId xmlns:p14="http://schemas.microsoft.com/office/powerpoint/2010/main" val="39069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9036496" cy="114300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effectLst/>
              </a:rPr>
              <a:t>«Люди перестают мыслить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, когда </a:t>
            </a:r>
            <a:r>
              <a:rPr lang="ru-RU" sz="2400" dirty="0">
                <a:solidFill>
                  <a:schemeClr val="tx1"/>
                </a:solidFill>
                <a:effectLst/>
              </a:rPr>
              <a:t>перестают читать»</a:t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i="1" dirty="0">
                <a:solidFill>
                  <a:schemeClr val="tx1"/>
                </a:solidFill>
                <a:effectLst/>
              </a:rPr>
              <a:t>(Д. Дидро)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C:\Users\ион\Desktop\Pictures\чтение против т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49488"/>
            <a:ext cx="7560839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88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Смысловое чтение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78539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7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В Примерной основной образовательной программе начального общего образования под смысловым чтением понимается </a:t>
            </a:r>
            <a:endParaRPr lang="ru-RU" sz="7400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осмысление цели чтения и выбор вида чтения в зависимости от цели; </a:t>
            </a:r>
          </a:p>
          <a:p>
            <a:pPr>
              <a:lnSpc>
                <a:spcPct val="120000"/>
              </a:lnSpc>
            </a:pP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извлечение необходимой информации из прослушанных текстов различных жанров; </a:t>
            </a:r>
          </a:p>
          <a:p>
            <a:pPr>
              <a:lnSpc>
                <a:spcPct val="120000"/>
              </a:lnSpc>
            </a:pP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определение основной и второстепенной информации; </a:t>
            </a:r>
          </a:p>
          <a:p>
            <a:pPr>
              <a:lnSpc>
                <a:spcPct val="120000"/>
              </a:lnSpc>
            </a:pP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свободная ориентация и восприятие текстов художественного, научного, публицистического и официально - делового стилей;</a:t>
            </a:r>
          </a:p>
          <a:p>
            <a:pPr>
              <a:lnSpc>
                <a:spcPct val="120000"/>
              </a:lnSpc>
            </a:pPr>
            <a:r>
              <a:rPr lang="ru-RU" sz="9600" dirty="0" smtClean="0">
                <a:latin typeface="Arial Narrow" panose="020B0606020202030204" pitchFamily="34" charset="0"/>
                <a:cs typeface="Times New Roman" pitchFamily="18" charset="0"/>
              </a:rPr>
              <a:t>понимание и адекватная оценка языка средств массовой информации </a:t>
            </a:r>
            <a:r>
              <a:rPr lang="ru-RU" sz="8800" dirty="0" smtClean="0">
                <a:latin typeface="Arial Narrow" panose="020B0606020202030204" pitchFamily="34" charset="0"/>
                <a:cs typeface="Times New Roman" pitchFamily="18" charset="0"/>
              </a:rPr>
              <a:t>(стр. 106 ПООП НОО – познавательные универсальные учебные действия)</a:t>
            </a:r>
            <a:endParaRPr lang="ru-RU" sz="8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6084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>
                <a:latin typeface="Arial" pitchFamily="34" charset="0"/>
              </a:rPr>
              <a:t>умение воспринимать текст как </a:t>
            </a:r>
            <a:r>
              <a:rPr lang="ru-RU" sz="3200" b="1" i="1" dirty="0">
                <a:latin typeface="Arial" pitchFamily="34" charset="0"/>
              </a:rPr>
              <a:t>единое смысловое целое (точно и полно понять </a:t>
            </a:r>
            <a:r>
              <a:rPr lang="ru-RU" sz="3200" dirty="0">
                <a:latin typeface="Arial" pitchFamily="34" charset="0"/>
              </a:rPr>
              <a:t>содержание текста и практически осмыслить извлеченную информацию)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0648"/>
            <a:ext cx="5084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Смысловое чтение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00808"/>
            <a:ext cx="9036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представляет собой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комплексное УУД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состоящее из: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осмысления цели чтения (для чего?),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умения выбирать вид чтения в зависимости от его цели (как? каким образом?),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умения определять основную и второстепенную информацию.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умения свободно ориентироваться и воспринимать тексты различных стилей,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умения адекватно оценивать информацию, полученную из текста.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6450" y="188640"/>
            <a:ext cx="55751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Смысловое чтение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5739"/>
            <a:ext cx="9028654" cy="626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7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866578" y="1084095"/>
            <a:ext cx="7315200" cy="5454352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175348" y="1484784"/>
            <a:ext cx="3124200" cy="1126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Навык чтения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624336" y="261176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436096" y="261176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436096" y="3513218"/>
            <a:ext cx="2736304" cy="92389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Смысловая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сторона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87624" y="3445402"/>
            <a:ext cx="2808312" cy="9917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Техническая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сторона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187624" y="4869160"/>
            <a:ext cx="2808312" cy="163832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способ чтения,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темп чтения,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правильность,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выразительность 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436096" y="4941168"/>
            <a:ext cx="2736304" cy="15663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понимание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содержания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и смысла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прочитанного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483768" y="443711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04248" y="444518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29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12477" y="3954496"/>
            <a:ext cx="2241309" cy="991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28675" y="0"/>
            <a:ext cx="9139938" cy="6858000"/>
            <a:chOff x="-28675" y="0"/>
            <a:chExt cx="9139938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675" y="0"/>
              <a:ext cx="9139938" cy="6858000"/>
            </a:xfrm>
            <a:prstGeom prst="rect">
              <a:avLst/>
            </a:prstGeom>
          </p:spPr>
        </p:pic>
        <p:sp>
          <p:nvSpPr>
            <p:cNvPr id="2" name="Скругленный прямоугольник 1"/>
            <p:cNvSpPr/>
            <p:nvPr/>
          </p:nvSpPr>
          <p:spPr>
            <a:xfrm>
              <a:off x="2550017" y="864881"/>
              <a:ext cx="4146997" cy="131364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latin typeface="Comic Sans MS" panose="030F0702030302020204" pitchFamily="66" charset="0"/>
                </a:rPr>
                <a:t>Приемы работы с текстом</a:t>
              </a:r>
              <a:endParaRPr lang="ru-RU" sz="36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896112" y="2601532"/>
              <a:ext cx="3199370" cy="178295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5098943" y="2704563"/>
              <a:ext cx="3120679" cy="1679920"/>
            </a:xfrm>
            <a:prstGeom prst="ellipse">
              <a:avLst/>
            </a:prstGeom>
            <a:solidFill>
              <a:srgbClr val="BC8F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2833352" y="4384483"/>
              <a:ext cx="3658888" cy="16871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9780007">
              <a:off x="7026072" y="1509499"/>
              <a:ext cx="577145" cy="135648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2543413">
              <a:off x="1590446" y="1495517"/>
              <a:ext cx="573903" cy="136601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4587536" y="2178524"/>
              <a:ext cx="32590" cy="2205959"/>
            </a:xfrm>
            <a:prstGeom prst="straightConnector1">
              <a:avLst/>
            </a:prstGeom>
            <a:ln w="130175">
              <a:solidFill>
                <a:schemeClr val="accent1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302405" y="3408118"/>
              <a:ext cx="23753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0099"/>
                  </a:solidFill>
                  <a:latin typeface="Comic Sans MS" panose="030F0702030302020204" pitchFamily="66" charset="0"/>
                </a:rPr>
                <a:t>Цель: </a:t>
              </a:r>
              <a:r>
                <a:rPr lang="ru-RU" dirty="0" smtClean="0">
                  <a:solidFill>
                    <a:srgbClr val="CC0099"/>
                  </a:solidFill>
                  <a:latin typeface="Comic Sans MS" panose="030F0702030302020204" pitchFamily="66" charset="0"/>
                </a:rPr>
                <a:t>Подготовка к восприятию текста</a:t>
              </a:r>
              <a:endParaRPr lang="ru-RU" dirty="0">
                <a:solidFill>
                  <a:srgbClr val="CC00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02405" y="2876427"/>
              <a:ext cx="258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До чтения текста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04655" y="3513781"/>
              <a:ext cx="27632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0099"/>
                  </a:solidFill>
                  <a:latin typeface="Comic Sans MS" panose="030F0702030302020204" pitchFamily="66" charset="0"/>
                </a:rPr>
                <a:t>Цель: </a:t>
              </a:r>
              <a:r>
                <a:rPr lang="ru-RU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Осмысление прочитанного текста</a:t>
              </a:r>
              <a:endParaRPr lang="ru-RU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10398" y="2779412"/>
              <a:ext cx="2602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После чтения текста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25340" y="5380817"/>
              <a:ext cx="3050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0099"/>
                  </a:solidFill>
                  <a:latin typeface="Comic Sans MS" panose="030F0702030302020204" pitchFamily="66" charset="0"/>
                </a:rPr>
                <a:t>Цель</a:t>
              </a:r>
              <a:r>
                <a:rPr lang="ru-RU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: Восприятие текста</a:t>
              </a:r>
              <a:endParaRPr lang="ru-RU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10651" y="4533106"/>
              <a:ext cx="25862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Во время чтения текста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8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книги</Template>
  <TotalTime>1703</TotalTime>
  <Words>723</Words>
  <Application>Microsoft Office PowerPoint</Application>
  <PresentationFormat>Экран (4:3)</PresentationFormat>
  <Paragraphs>131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книги</vt:lpstr>
      <vt:lpstr>Презентация PowerPoint</vt:lpstr>
      <vt:lpstr>Презентация PowerPoint</vt:lpstr>
      <vt:lpstr>«Люди перестают мыслить, когда перестают читать» (Д. Дидро)</vt:lpstr>
      <vt:lpstr>Смысловое чтение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До   чтения</vt:lpstr>
      <vt:lpstr>Презентация PowerPoint</vt:lpstr>
      <vt:lpstr>Презентация PowerPoint</vt:lpstr>
      <vt:lpstr>Ассоциативный куст</vt:lpstr>
      <vt:lpstr>Презентация PowerPoint</vt:lpstr>
      <vt:lpstr>Презентация PowerPoint</vt:lpstr>
      <vt:lpstr>Презентация PowerPoint</vt:lpstr>
      <vt:lpstr>Презентация PowerPoint</vt:lpstr>
      <vt:lpstr>Ромашка Блума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Приём: «Тонкие» и «толстые» вопросы (форма таблицы)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зоя павловна</dc:creator>
  <cp:lastModifiedBy>Администратор</cp:lastModifiedBy>
  <cp:revision>113</cp:revision>
  <dcterms:created xsi:type="dcterms:W3CDTF">2015-11-08T05:25:26Z</dcterms:created>
  <dcterms:modified xsi:type="dcterms:W3CDTF">2018-10-25T03:24:18Z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1081241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_TemplateID">
    <vt:lpwstr>TC030007630</vt:lpwstr>
  </property>
</Properties>
</file>