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1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0" r:id="rId20"/>
    <p:sldId id="275" r:id="rId21"/>
    <p:sldId id="280" r:id="rId22"/>
    <p:sldId id="276" r:id="rId23"/>
    <p:sldId id="278" r:id="rId24"/>
    <p:sldId id="277" r:id="rId25"/>
    <p:sldId id="279" r:id="rId26"/>
    <p:sldId id="26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488F5-F644-4A81-8AA9-22212654450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EDE1F-AAF2-42F2-B697-640DA785A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10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EDE1F-AAF2-42F2-B697-640DA785ADB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67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jp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microsoft.com/office/2007/relationships/hdphoto" Target="../media/hdphoto7.wdp"/><Relationship Id="rId4" Type="http://schemas.openxmlformats.org/officeDocument/2006/relationships/image" Target="../media/image26.jpe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slide" Target="slide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1711" y="491188"/>
            <a:ext cx="75874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учреждение </a:t>
            </a:r>
          </a:p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Ахинская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школа им. Л.Х.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Шобоева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(669513 Иркутская область,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Эхирит-Булагатский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село Ахины, ул. Ленина 29А)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7639" y="3606115"/>
            <a:ext cx="5628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«Нации и межнациональные отношения»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5860" y="5085184"/>
            <a:ext cx="64204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Кривошеина Елена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Демидовна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учитель истории и обществознания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3CEC6D-3EDC-1A38-1AC0-F44C52E5CFC1}"/>
              </a:ext>
            </a:extLst>
          </p:cNvPr>
          <p:cNvSpPr txBox="1"/>
          <p:nvPr/>
        </p:nvSpPr>
        <p:spPr>
          <a:xfrm>
            <a:off x="2086477" y="2463279"/>
            <a:ext cx="4423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«Презентация к уроку»</a:t>
            </a:r>
          </a:p>
        </p:txBody>
      </p:sp>
    </p:spTree>
    <p:extLst>
      <p:ext uri="{BB962C8B-B14F-4D97-AF65-F5344CB8AC3E}">
        <p14:creationId xmlns:p14="http://schemas.microsoft.com/office/powerpoint/2010/main" val="3501518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user\YandexDisk\Скриншоты\2015-04-09 22-49-22 Скриншот экрана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t="1297" b="8288"/>
          <a:stretch/>
        </p:blipFill>
        <p:spPr bwMode="auto">
          <a:xfrm>
            <a:off x="21502" y="198393"/>
            <a:ext cx="4181899" cy="229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96" y="2996952"/>
            <a:ext cx="47525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В Российской Федерации, согласно переписи населения 2010 г. проживают представители более 180 народов. Из определивших свою национальность более 111 миллионов человек относят себя к русским, более 5 миллионов – к татарам, почти 2 миллиона – к украинцам. Но кроме больших этнических общностей в нашей стране есть и малые. Так, например, 64 человека отнесли себя к финно-угорскому народу </a:t>
            </a:r>
            <a:r>
              <a:rPr lang="ru-RU" dirty="0" err="1"/>
              <a:t>водь</a:t>
            </a:r>
            <a:r>
              <a:rPr lang="ru-RU" dirty="0"/>
              <a:t>, и только один человек назвал себя носителем языка </a:t>
            </a:r>
            <a:r>
              <a:rPr lang="ru-RU" dirty="0" err="1"/>
              <a:t>югов</a:t>
            </a:r>
            <a:r>
              <a:rPr lang="ru-RU" dirty="0"/>
              <a:t>, проживавшего в среднем течении реки Енисей.</a:t>
            </a:r>
          </a:p>
          <a:p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9" t="9468" r="3842" b="9774"/>
          <a:stretch/>
        </p:blipFill>
        <p:spPr bwMode="auto">
          <a:xfrm>
            <a:off x="7456299" y="4653136"/>
            <a:ext cx="1644073" cy="207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C:\Users\ruser\YandexDisk\Скриншоты\2015-04-09 22-56-10 Скриншот экра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84" y="2636"/>
            <a:ext cx="4986591" cy="257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ruser\YandexDisk\Скриншоты\2015-04-09 22-56-59 Скриншот экран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776" y="2573969"/>
            <a:ext cx="1577536" cy="216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ruser\YandexDisk\Скриншоты\2015-04-09 22-57-37 Скриншот экран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497891"/>
            <a:ext cx="1651133" cy="217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ruser\YandexDisk\Скриншоты\2015-04-09 22-58-12 Скриншот экран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200" y="4662092"/>
            <a:ext cx="1598112" cy="21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ruser\YandexDisk\Скриншоты\2015-04-09 22-58-41 Скриншот экран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69047"/>
            <a:ext cx="994176" cy="233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182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solidFill>
                  <a:srgbClr val="FF0000"/>
                </a:solidFill>
              </a:rPr>
              <a:t>Этнос</a:t>
            </a:r>
            <a:r>
              <a:rPr lang="ru-RU" dirty="0"/>
              <a:t> (от гр.</a:t>
            </a:r>
            <a:r>
              <a:rPr lang="en-US" dirty="0"/>
              <a:t>ethnos - </a:t>
            </a:r>
            <a:r>
              <a:rPr lang="ru-RU" dirty="0"/>
              <a:t>народ) – это исторически сложившаяся на определенной территории устойчивая совокупность людей, обладающих общими чертами и стабильными особенностями культуры, языка, психического склада, исторической памятью, а также осознанием своих интересов и целей, своего единства, отличия от других подобных организаций.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7504" y="1593961"/>
            <a:ext cx="4248472" cy="42113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FF0000"/>
                </a:solidFill>
              </a:rPr>
              <a:t>Черты этноса:</a:t>
            </a:r>
          </a:p>
          <a:p>
            <a:r>
              <a:rPr lang="ru-RU" sz="2400" dirty="0"/>
              <a:t>Общность языка;</a:t>
            </a:r>
          </a:p>
          <a:p>
            <a:r>
              <a:rPr lang="ru-RU" sz="2400" dirty="0"/>
              <a:t>Общая историческая судьба;</a:t>
            </a:r>
          </a:p>
          <a:p>
            <a:r>
              <a:rPr lang="ru-RU" sz="2400" dirty="0"/>
              <a:t>Специфическая материальная и духовная культура;</a:t>
            </a:r>
          </a:p>
          <a:p>
            <a:r>
              <a:rPr lang="ru-RU" sz="2400" dirty="0"/>
              <a:t>Семейно-бытовое поведение;</a:t>
            </a:r>
          </a:p>
          <a:p>
            <a:r>
              <a:rPr lang="ru-RU" sz="2400" dirty="0"/>
              <a:t>Нормы повседневного поведения, этикет.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9512" y="5916913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Род предшествовал этносу. Род </a:t>
            </a:r>
            <a:r>
              <a:rPr lang="ru-RU" dirty="0" err="1"/>
              <a:t>немногочисленен</a:t>
            </a:r>
            <a:r>
              <a:rPr lang="ru-RU" dirty="0"/>
              <a:t>, у него нет самостоятельной культуры, а главное – он входит в состав более крупного целого – в состав племени.</a:t>
            </a:r>
          </a:p>
        </p:txBody>
      </p:sp>
      <p:pic>
        <p:nvPicPr>
          <p:cNvPr id="2050" name="Picture 2" descr="C:\Users\ruser\YandexDisk\Скриншоты\2015-04-12 22-11-35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475" y="1574423"/>
            <a:ext cx="4297707" cy="41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60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055"/>
            <a:ext cx="4629615" cy="3384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3816646"/>
            <a:ext cx="4140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00163D"/>
                </a:solidFill>
              </a:rPr>
              <a:t>Род</a:t>
            </a:r>
            <a:r>
              <a:rPr lang="ru-RU" sz="2200" dirty="0">
                <a:solidFill>
                  <a:srgbClr val="00163D"/>
                </a:solidFill>
              </a:rPr>
              <a:t> </a:t>
            </a:r>
            <a:r>
              <a:rPr lang="ru-RU" sz="2200" dirty="0"/>
              <a:t>– коллектив родственников по материнской или отцовской линии.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590" y="44624"/>
            <a:ext cx="3466889" cy="47134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20072" y="4758076"/>
            <a:ext cx="39239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163D"/>
                </a:solidFill>
              </a:rPr>
              <a:t>Племя </a:t>
            </a:r>
            <a:r>
              <a:rPr lang="ru-RU" sz="2200" dirty="0"/>
              <a:t>– несколько родов, связанных между собой общностью происхождения, общими чертами культуры, едиными религиозными взглядами.</a:t>
            </a:r>
          </a:p>
        </p:txBody>
      </p:sp>
    </p:spTree>
    <p:extLst>
      <p:ext uri="{BB962C8B-B14F-4D97-AF65-F5344CB8AC3E}">
        <p14:creationId xmlns:p14="http://schemas.microsoft.com/office/powerpoint/2010/main" val="2571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7" t="1297" r="1693" b="21667"/>
          <a:stretch/>
        </p:blipFill>
        <p:spPr>
          <a:xfrm>
            <a:off x="179512" y="141535"/>
            <a:ext cx="3960440" cy="46072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4931" y="4941168"/>
            <a:ext cx="39406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163D"/>
                </a:solidFill>
              </a:rPr>
              <a:t>Народность</a:t>
            </a:r>
            <a:r>
              <a:rPr lang="ru-RU" dirty="0">
                <a:solidFill>
                  <a:srgbClr val="00163D"/>
                </a:solidFill>
              </a:rPr>
              <a:t> </a:t>
            </a:r>
            <a:r>
              <a:rPr lang="ru-RU" dirty="0"/>
              <a:t>– большая группа людей, которую объединяет общая территория проживания, язык, хозяйственная и культурная жизнь, психический склад.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/>
          <a:stretch/>
        </p:blipFill>
        <p:spPr>
          <a:xfrm>
            <a:off x="5238516" y="141535"/>
            <a:ext cx="3734148" cy="46072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57167" y="4955588"/>
            <a:ext cx="37154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163D"/>
                </a:solidFill>
              </a:rPr>
              <a:t>Нация </a:t>
            </a:r>
            <a:r>
              <a:rPr lang="ru-RU" dirty="0"/>
              <a:t>– общность людей, для которой характерно культурное, хозяйственное и политическое единство.</a:t>
            </a:r>
          </a:p>
        </p:txBody>
      </p:sp>
    </p:spTree>
    <p:extLst>
      <p:ext uri="{BB962C8B-B14F-4D97-AF65-F5344CB8AC3E}">
        <p14:creationId xmlns:p14="http://schemas.microsoft.com/office/powerpoint/2010/main" val="414366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65" y="179348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Нация</a:t>
            </a:r>
            <a:r>
              <a:rPr lang="ru-RU" dirty="0"/>
              <a:t> (от лат.</a:t>
            </a:r>
            <a:r>
              <a:rPr lang="en-US" dirty="0" err="1"/>
              <a:t>natio</a:t>
            </a:r>
            <a:r>
              <a:rPr lang="ru-RU" dirty="0"/>
              <a:t> – народ, племя) – исторически устойчивая социально-экономическая и духовная общность людей.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895841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Условия существования: 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Общность территории.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Общность языка.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Общность экономического уклада.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Общность культуры.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Общность психического склада.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5976" y="895841"/>
            <a:ext cx="46805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Возникновение связано с началом Нового времени: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dirty="0"/>
              <a:t>переход к капитализму;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dirty="0"/>
              <a:t>усиление экономических связей;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dirty="0"/>
              <a:t>Образование внутреннего рынка;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dirty="0"/>
              <a:t>Распространение грамотности и литературного языка.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7504" y="548680"/>
            <a:ext cx="0" cy="2664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964488" y="485964"/>
            <a:ext cx="0" cy="2727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07504" y="3212976"/>
            <a:ext cx="23042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6228184" y="3212976"/>
            <a:ext cx="27363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11760" y="2982143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Национальное государство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5569" y="3356992"/>
            <a:ext cx="892899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	В отличие от народности, нация – более устойчивая общность людей, причем устойчивость ей придает общность экономической жизни.</a:t>
            </a:r>
          </a:p>
          <a:p>
            <a:r>
              <a:rPr lang="ru-RU" dirty="0"/>
              <a:t>	Каждая сложившаяся нация поднимается до осознания своих национальных интересов.</a:t>
            </a:r>
          </a:p>
          <a:p>
            <a:r>
              <a:rPr lang="ru-RU" sz="2400" dirty="0">
                <a:solidFill>
                  <a:srgbClr val="FF0000"/>
                </a:solidFill>
              </a:rPr>
              <a:t>	</a:t>
            </a:r>
            <a:r>
              <a:rPr lang="ru-RU" sz="2400" u="sng" dirty="0">
                <a:solidFill>
                  <a:srgbClr val="FF0000"/>
                </a:solidFill>
              </a:rPr>
              <a:t>Национальные интересы - </a:t>
            </a:r>
            <a:r>
              <a:rPr lang="ru-RU" b="1" dirty="0"/>
              <a:t>интересы нации или иного этноса как выражение их потребностей в экономической, социальной и духовной жизни.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5103674"/>
            <a:ext cx="4464496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Необходимо сохранять свою особенность, неповторимость в потоке человеческой истории, уникальность своей культуры, языка, стремиться к росту населения, обеспечивая достаточный уровень экономического развития.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00065" y="5103674"/>
            <a:ext cx="4464496" cy="17543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Необходимо психологически не отгораживаться от других наций и народов, не превращать государственные границы в «железный занавес», следует обогащать свою культуру контактами, заимствованиями из других культур.</a:t>
            </a:r>
          </a:p>
        </p:txBody>
      </p:sp>
    </p:spTree>
    <p:extLst>
      <p:ext uri="{BB962C8B-B14F-4D97-AF65-F5344CB8AC3E}">
        <p14:creationId xmlns:p14="http://schemas.microsoft.com/office/powerpoint/2010/main" val="381336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962919"/>
            <a:ext cx="2448272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/>
              <a:t>этническая принадлежность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92" y="2388096"/>
            <a:ext cx="990600" cy="190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1600" y="4611325"/>
            <a:ext cx="2448272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/>
              <a:t>определяется происхождением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4128" y="962919"/>
            <a:ext cx="2448272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/>
              <a:t>национальная принадлежность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24128" y="4611325"/>
            <a:ext cx="2448272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???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36" y="2375892"/>
            <a:ext cx="9906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10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46455"/>
            <a:ext cx="4248472" cy="61650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88"/>
          <a:stretch/>
        </p:blipFill>
        <p:spPr>
          <a:xfrm>
            <a:off x="7052932" y="698499"/>
            <a:ext cx="1767540" cy="24383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4"/>
          <a:stretch/>
        </p:blipFill>
        <p:spPr>
          <a:xfrm>
            <a:off x="7052932" y="3434590"/>
            <a:ext cx="1767540" cy="24455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9081">
            <a:off x="4982683" y="1316332"/>
            <a:ext cx="1273871" cy="27139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335650">
            <a:off x="4117487" y="1252556"/>
            <a:ext cx="2883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Абрам Ганнибал – прадед, сын эфиопского князя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0919" flipV="1">
            <a:off x="5013245" y="2826882"/>
            <a:ext cx="1273871" cy="27139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264350" flipH="1">
            <a:off x="4267579" y="4967277"/>
            <a:ext cx="2883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Христина </a:t>
            </a:r>
            <a:r>
              <a:rPr lang="ru-RU" dirty="0" err="1"/>
              <a:t>Шеберг</a:t>
            </a:r>
            <a:r>
              <a:rPr lang="ru-RU" dirty="0"/>
              <a:t> – прабабка, немка</a:t>
            </a:r>
          </a:p>
        </p:txBody>
      </p:sp>
    </p:spTree>
    <p:extLst>
      <p:ext uri="{BB962C8B-B14F-4D97-AF65-F5344CB8AC3E}">
        <p14:creationId xmlns:p14="http://schemas.microsoft.com/office/powerpoint/2010/main" val="6420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180" y="817431"/>
            <a:ext cx="1619292" cy="243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9" descr="Мать Даля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180" y="3597655"/>
            <a:ext cx="1619292" cy="238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615089"/>
            <a:ext cx="3888433" cy="56278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9081">
            <a:off x="4941237" y="1267784"/>
            <a:ext cx="1273871" cy="2713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0919" flipV="1">
            <a:off x="4945118" y="2861410"/>
            <a:ext cx="1273871" cy="27139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335650">
            <a:off x="4015701" y="1244393"/>
            <a:ext cx="2883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Иван Матвеевич Даль – обрусевший датчанин</a:t>
            </a:r>
          </a:p>
        </p:txBody>
      </p:sp>
      <p:sp>
        <p:nvSpPr>
          <p:cNvPr id="8" name="TextBox 7"/>
          <p:cNvSpPr txBox="1"/>
          <p:nvPr/>
        </p:nvSpPr>
        <p:spPr>
          <a:xfrm rot="1264350" flipH="1">
            <a:off x="3738863" y="4810521"/>
            <a:ext cx="3498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Мария Христофоровна </a:t>
            </a:r>
            <a:r>
              <a:rPr lang="ru-RU" dirty="0" err="1"/>
              <a:t>Фрейтаг</a:t>
            </a:r>
            <a:r>
              <a:rPr lang="ru-RU" dirty="0"/>
              <a:t>, из семьи французских гугенотов</a:t>
            </a:r>
          </a:p>
        </p:txBody>
      </p:sp>
    </p:spTree>
    <p:extLst>
      <p:ext uri="{BB962C8B-B14F-4D97-AF65-F5344CB8AC3E}">
        <p14:creationId xmlns:p14="http://schemas.microsoft.com/office/powerpoint/2010/main" val="262435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962919"/>
            <a:ext cx="2448272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/>
              <a:t>этническая принадлежность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92" y="2388096"/>
            <a:ext cx="990600" cy="190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1600" y="4611325"/>
            <a:ext cx="2448272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/>
              <a:t>определяется происхождением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4128" y="962919"/>
            <a:ext cx="2448272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/>
              <a:t>национальная принадлежность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24128" y="4611325"/>
            <a:ext cx="2448272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???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36" y="2375892"/>
            <a:ext cx="9906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00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760" y="4149080"/>
            <a:ext cx="9144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Ученые используют слово </a:t>
            </a:r>
            <a:r>
              <a:rPr lang="ru-RU" sz="2400" dirty="0">
                <a:solidFill>
                  <a:srgbClr val="FF0000"/>
                </a:solidFill>
              </a:rPr>
              <a:t>«НАЦИЯ» </a:t>
            </a:r>
            <a:r>
              <a:rPr lang="ru-RU" sz="2400" dirty="0"/>
              <a:t>для обозначения этнической общности людей. А в другом смысле: </a:t>
            </a:r>
            <a:r>
              <a:rPr lang="ru-RU" sz="2400" dirty="0">
                <a:solidFill>
                  <a:srgbClr val="FF0000"/>
                </a:solidFill>
              </a:rPr>
              <a:t>НАЦИЯ</a:t>
            </a:r>
            <a:r>
              <a:rPr lang="ru-RU" sz="2400" dirty="0"/>
              <a:t> – это все граждане определенной страны, независимо от этнических различий.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517232"/>
            <a:ext cx="914400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Нация – </a:t>
            </a:r>
            <a:r>
              <a:rPr lang="ru-RU" dirty="0"/>
              <a:t>исторически сложившаяся социально – экономическая и духовная общность людей.</a:t>
            </a:r>
          </a:p>
          <a:p>
            <a:r>
              <a:rPr lang="ru-RU" b="1" dirty="0"/>
              <a:t>Национальность</a:t>
            </a:r>
            <a:r>
              <a:rPr lang="ru-RU" dirty="0"/>
              <a:t> – принадлежность к определенной нации или народности.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3063"/>
            <a:ext cx="6984450" cy="392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730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00" y="332656"/>
            <a:ext cx="9180513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28812"/>
            <a:ext cx="7291387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hlinkClick r:id="rId6" action="ppaction://hlinksldjump"/>
          </p:cNvPr>
          <p:cNvSpPr txBox="1"/>
          <p:nvPr/>
        </p:nvSpPr>
        <p:spPr>
          <a:xfrm>
            <a:off x="2627784" y="5589240"/>
            <a:ext cx="6156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>
                <a:solidFill>
                  <a:srgbClr val="FF0000"/>
                </a:solidFill>
              </a:rPr>
              <a:t>«Нации – это богатство человечества, это обобщение личности его; самая малая из них несет свои особые краски, таит в себе особую грань Божьего промысла».</a:t>
            </a:r>
          </a:p>
          <a:p>
            <a:pPr algn="r"/>
            <a:r>
              <a:rPr lang="ru-RU" b="1" i="1" dirty="0" err="1">
                <a:solidFill>
                  <a:srgbClr val="FF0000"/>
                </a:solidFill>
              </a:rPr>
              <a:t>А.И.Солженицын</a:t>
            </a:r>
            <a:r>
              <a:rPr lang="ru-RU" b="1" i="1" dirty="0">
                <a:solidFill>
                  <a:srgbClr val="FF0000"/>
                </a:solidFill>
              </a:rPr>
              <a:t> (1918-2008), русский писатель.</a:t>
            </a: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8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Работа с текстом параграфа 25: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496" y="548680"/>
            <a:ext cx="4536504" cy="92333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I. </a:t>
            </a:r>
            <a:r>
              <a:rPr lang="ru-RU" dirty="0"/>
              <a:t>Прочтите текст параграфа 25 на с. 202-203 и выделите причины межнациональных конфликтов.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16016" y="548680"/>
            <a:ext cx="432048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II. </a:t>
            </a:r>
            <a:r>
              <a:rPr lang="ru-RU" dirty="0"/>
              <a:t>Прочтите текст параграфа 25 на с. 203-204 и скажите как можно предотвратить межнациональные конфликты?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1556792"/>
            <a:ext cx="9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Национализм </a:t>
            </a:r>
            <a:r>
              <a:rPr lang="ru-RU" dirty="0"/>
              <a:t>(фр. </a:t>
            </a:r>
            <a:r>
              <a:rPr lang="en-US" dirty="0" err="1"/>
              <a:t>Natiolizme</a:t>
            </a:r>
            <a:r>
              <a:rPr lang="en-US" dirty="0"/>
              <a:t> </a:t>
            </a:r>
            <a:r>
              <a:rPr lang="ru-RU" dirty="0"/>
              <a:t>от лат. </a:t>
            </a:r>
            <a:r>
              <a:rPr lang="en-US" dirty="0" err="1"/>
              <a:t>Natio</a:t>
            </a:r>
            <a:r>
              <a:rPr lang="ru-RU" dirty="0"/>
              <a:t> - народ) – идеология и политика, ставящая интересы нации превыше любых других экономических, социальных, политических интересов;</a:t>
            </a:r>
          </a:p>
          <a:p>
            <a:r>
              <a:rPr lang="ru-RU" dirty="0"/>
              <a:t>стремление к национальной замкнутости, местничеству; недоверие к другим нациям, нередко перерастающее в межнациональную вражду.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6106" y="4653136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Шовинизм</a:t>
            </a:r>
            <a:r>
              <a:rPr lang="ru-RU" sz="2200" dirty="0">
                <a:solidFill>
                  <a:srgbClr val="00163D"/>
                </a:solidFill>
              </a:rPr>
              <a:t> </a:t>
            </a:r>
            <a:r>
              <a:rPr lang="ru-RU" sz="2200" dirty="0"/>
              <a:t>– </a:t>
            </a:r>
            <a:r>
              <a:rPr lang="ru-RU" dirty="0"/>
              <a:t>крайне агрессивная форма национализма, убеждение в превосходстве своей нации, стремление к захвату чужих территорий.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121" y="5589239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Геноцид</a:t>
            </a:r>
            <a:r>
              <a:rPr lang="ru-RU" sz="2200" b="1" dirty="0">
                <a:solidFill>
                  <a:srgbClr val="00163D"/>
                </a:solidFill>
              </a:rPr>
              <a:t> </a:t>
            </a:r>
            <a:r>
              <a:rPr lang="ru-RU" sz="2200" dirty="0"/>
              <a:t>– </a:t>
            </a:r>
            <a:r>
              <a:rPr lang="ru-RU" dirty="0"/>
              <a:t>физическое истребление групп населения по расовому,</a:t>
            </a:r>
          </a:p>
          <a:p>
            <a:r>
              <a:rPr lang="ru-RU" dirty="0"/>
              <a:t>национальному или религиозному признаку</a:t>
            </a:r>
            <a:r>
              <a:rPr lang="ru-RU" sz="2200" dirty="0"/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496" y="3212976"/>
            <a:ext cx="898038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Расизм </a:t>
            </a:r>
            <a:r>
              <a:rPr lang="ru-RU" sz="2400" dirty="0"/>
              <a:t>(</a:t>
            </a:r>
            <a:r>
              <a:rPr lang="ru-RU" dirty="0"/>
              <a:t>лат. </a:t>
            </a:r>
            <a:r>
              <a:rPr lang="en-US" dirty="0"/>
              <a:t>ratio</a:t>
            </a:r>
            <a:r>
              <a:rPr lang="ru-RU" dirty="0"/>
              <a:t> категория, разряд</a:t>
            </a:r>
            <a:r>
              <a:rPr lang="ru-RU" sz="2400" dirty="0"/>
              <a:t>)</a:t>
            </a:r>
            <a:r>
              <a:rPr lang="ru-RU" sz="2400" b="1" dirty="0"/>
              <a:t> </a:t>
            </a:r>
            <a:r>
              <a:rPr lang="ru-RU" dirty="0"/>
              <a:t>– теория и политика господства так называемых «высших» рас над «низшими». Исходит их антинаучных представлений о физической и психической неравноценности человеческих рас, подразделении их на высшие и низшие, отстаивании права первых главенствовать над вторыми. </a:t>
            </a:r>
          </a:p>
        </p:txBody>
      </p:sp>
    </p:spTree>
    <p:extLst>
      <p:ext uri="{BB962C8B-B14F-4D97-AF65-F5344CB8AC3E}">
        <p14:creationId xmlns:p14="http://schemas.microsoft.com/office/powerpoint/2010/main" val="4033166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56895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Причины межнациональных конфликтов</a:t>
            </a:r>
            <a:r>
              <a:rPr lang="ru-RU" dirty="0">
                <a:solidFill>
                  <a:srgbClr val="FF0000"/>
                </a:solidFill>
              </a:rPr>
              <a:t>:</a:t>
            </a:r>
          </a:p>
          <a:p>
            <a:pPr marL="342900" indent="-342900">
              <a:buBlip>
                <a:blip r:embed="rId2"/>
              </a:buBlip>
            </a:pPr>
            <a:r>
              <a:rPr lang="ru-RU" u="sng" dirty="0"/>
              <a:t>территориальные</a:t>
            </a:r>
            <a:r>
              <a:rPr lang="ru-RU" dirty="0"/>
              <a:t>: борьба за «спорные» территории, за создание независимого государства;</a:t>
            </a:r>
          </a:p>
          <a:p>
            <a:endParaRPr lang="ru-RU" sz="200" dirty="0"/>
          </a:p>
          <a:p>
            <a:pPr marL="342900" indent="-342900">
              <a:buBlip>
                <a:blip r:embed="rId2"/>
              </a:buBlip>
            </a:pPr>
            <a:r>
              <a:rPr lang="ru-RU" u="sng" dirty="0"/>
              <a:t>экономические</a:t>
            </a:r>
            <a:r>
              <a:rPr lang="ru-RU" dirty="0"/>
              <a:t>: борьба за ресурсы;</a:t>
            </a:r>
          </a:p>
          <a:p>
            <a:endParaRPr lang="ru-RU" sz="200" dirty="0"/>
          </a:p>
          <a:p>
            <a:pPr marL="342900" indent="-342900">
              <a:buBlip>
                <a:blip r:embed="rId2"/>
              </a:buBlip>
            </a:pPr>
            <a:r>
              <a:rPr lang="ru-RU" u="sng" dirty="0"/>
              <a:t>социальные</a:t>
            </a:r>
            <a:r>
              <a:rPr lang="ru-RU" dirty="0"/>
              <a:t>: борьба за равноправие;</a:t>
            </a:r>
          </a:p>
          <a:p>
            <a:endParaRPr lang="ru-RU" sz="200" dirty="0"/>
          </a:p>
          <a:p>
            <a:pPr marL="342900" indent="-342900">
              <a:buBlip>
                <a:blip r:embed="rId2"/>
              </a:buBlip>
            </a:pPr>
            <a:r>
              <a:rPr lang="ru-RU" u="sng" dirty="0"/>
              <a:t>культурно-языковые</a:t>
            </a:r>
            <a:r>
              <a:rPr lang="ru-RU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0274" y="2141886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Принципы разрешения межнациональных конфликтов: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061679"/>
              </p:ext>
            </p:extLst>
          </p:nvPr>
        </p:nvGraphicFramePr>
        <p:xfrm>
          <a:off x="35496" y="2708919"/>
          <a:ext cx="9001000" cy="221626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50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61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Соединение принципов территориальной, национально- территориальной и персональной автономии.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Недопущение правовых норм и законов, закрепляющих национальное неравноправие.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443">
                <a:tc>
                  <a:txBody>
                    <a:bodyPr/>
                    <a:lstStyle/>
                    <a:p>
                      <a:r>
                        <a:rPr lang="ru-RU" dirty="0"/>
                        <a:t>Уважение культурных традиций и интересов всех национальных групп.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Осуждение насилия в решении национальных вопросов.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443">
                <a:tc gridSpan="2">
                  <a:txBody>
                    <a:bodyPr/>
                    <a:lstStyle/>
                    <a:p>
                      <a:r>
                        <a:rPr lang="ru-RU" dirty="0"/>
                        <a:t>Неприятие шовинизма, особая чуткость и осмотрительность во всем, что касается межэтнического общения, затрагивающего национальные чувства людей.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54452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От решения проблем межнациональных отношений в значительной мере зависит спокойствие и благополучие людей, судьба страны.</a:t>
            </a:r>
          </a:p>
        </p:txBody>
      </p:sp>
    </p:spTree>
    <p:extLst>
      <p:ext uri="{BB962C8B-B14F-4D97-AF65-F5344CB8AC3E}">
        <p14:creationId xmlns:p14="http://schemas.microsoft.com/office/powerpoint/2010/main" val="2567962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7248" y="116632"/>
            <a:ext cx="892899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b="1"/>
              <a:t>Конституция Российской Федерации</a:t>
            </a:r>
            <a:br>
              <a:rPr lang="x-none" b="1"/>
            </a:br>
            <a:r>
              <a:rPr lang="x-none" b="1" i="1"/>
              <a:t>(фрагменты)</a:t>
            </a:r>
            <a:endParaRPr lang="ru-RU" b="1" i="1" dirty="0"/>
          </a:p>
          <a:p>
            <a:r>
              <a:rPr lang="x-none" b="1"/>
              <a:t>Статья 3. </a:t>
            </a:r>
            <a:endParaRPr lang="ru-RU" dirty="0"/>
          </a:p>
          <a:p>
            <a:r>
              <a:rPr lang="x-none"/>
              <a:t>1. Носителем суверенитета и единственным источником власти в Российской Федерации является ее многонациональный народ. &lt;…&gt;</a:t>
            </a:r>
            <a:endParaRPr lang="ru-RU" dirty="0"/>
          </a:p>
          <a:p>
            <a:r>
              <a:rPr lang="x-none" b="1"/>
              <a:t>Статья 14. </a:t>
            </a:r>
            <a:endParaRPr lang="ru-RU" dirty="0"/>
          </a:p>
          <a:p>
            <a:r>
              <a:rPr lang="x-none"/>
              <a:t>1. Российская Федерация – светское государство. Никакая религия не может устанавливаться в качестве государственной или обязательной.</a:t>
            </a:r>
            <a:endParaRPr lang="ru-RU" dirty="0"/>
          </a:p>
          <a:p>
            <a:r>
              <a:rPr lang="x-none"/>
              <a:t>2. Религиозные объединения отделены от государства и равны перед законом. &lt;…&gt;</a:t>
            </a:r>
            <a:endParaRPr lang="ru-RU" dirty="0"/>
          </a:p>
          <a:p>
            <a:r>
              <a:rPr lang="x-none" b="1"/>
              <a:t>Статья 19. </a:t>
            </a:r>
            <a:endParaRPr lang="ru-RU" dirty="0"/>
          </a:p>
          <a:p>
            <a:r>
              <a:rPr lang="x-none"/>
              <a:t>1. Все равны перед законом и судом.</a:t>
            </a:r>
            <a:endParaRPr lang="ru-RU" dirty="0"/>
          </a:p>
          <a:p>
            <a:r>
              <a:rPr lang="x-none"/>
              <a:t>2. Государство гарантирует равенство прав и свобод человека и гражданина независимо от пола, расы, национальности, языка, происхождения, имущественного и должностного положения, места жительства, отношения к религии, убеждений, принадлежности к общественным объединениям, а также других обстоятельств. Запрещаются любые формы ограничения прав граждан по признакам социальной, расовой, национальной, языковой или религиозной принадлежности. &lt;…&gt;</a:t>
            </a:r>
            <a:endParaRPr lang="ru-RU" dirty="0"/>
          </a:p>
          <a:p>
            <a:r>
              <a:rPr lang="ru-RU" b="1" dirty="0"/>
              <a:t>Статья 26</a:t>
            </a:r>
            <a:endParaRPr lang="ru-RU" dirty="0"/>
          </a:p>
          <a:p>
            <a:r>
              <a:rPr lang="ru-RU" dirty="0"/>
              <a:t>1. Каждый вправе определять и указывать свою национальную принадлежность. Никто не может быть принужден к определению и указанию своей национальной принадлежности.</a:t>
            </a:r>
          </a:p>
          <a:p>
            <a:r>
              <a:rPr lang="ru-RU" dirty="0"/>
              <a:t>2. Каждый имеет право на пользование родным языком, на свободный выбор языка общения, воспитания, обучения и творчества.</a:t>
            </a:r>
          </a:p>
        </p:txBody>
      </p:sp>
    </p:spTree>
    <p:extLst>
      <p:ext uri="{BB962C8B-B14F-4D97-AF65-F5344CB8AC3E}">
        <p14:creationId xmlns:p14="http://schemas.microsoft.com/office/powerpoint/2010/main" val="3975028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54868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163D"/>
                </a:solidFill>
              </a:rPr>
              <a:t>Национальная политика РФ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1412777"/>
            <a:ext cx="8352928" cy="7694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200" b="1" dirty="0"/>
              <a:t>Главная задача</a:t>
            </a:r>
            <a:r>
              <a:rPr lang="ru-RU" sz="2200" dirty="0"/>
              <a:t>: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2200" dirty="0"/>
              <a:t>согласование интересов всех проживающих в стране народов.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0420" y="2438698"/>
            <a:ext cx="8352928" cy="34218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95536" y="2454447"/>
            <a:ext cx="8352928" cy="255454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/>
              <a:t>Основные принципы:</a:t>
            </a:r>
          </a:p>
          <a:p>
            <a:pPr marL="285750" indent="-285750">
              <a:buBlip>
                <a:blip r:embed="rId2"/>
              </a:buBlip>
            </a:pPr>
            <a:r>
              <a:rPr lang="ru-RU" sz="2000" dirty="0"/>
              <a:t>равенство прав и свобод человека, независимо от его национальности;</a:t>
            </a:r>
          </a:p>
          <a:p>
            <a:pPr marL="285750" indent="-285750">
              <a:buBlip>
                <a:blip r:embed="rId2"/>
              </a:buBlip>
            </a:pPr>
            <a:r>
              <a:rPr lang="ru-RU" sz="2000" dirty="0"/>
              <a:t>право гражданина определять свою национальную принадлежность;</a:t>
            </a:r>
          </a:p>
          <a:p>
            <a:pPr marL="285750" indent="-285750">
              <a:buBlip>
                <a:blip r:embed="rId2"/>
              </a:buBlip>
            </a:pPr>
            <a:r>
              <a:rPr lang="ru-RU" sz="2000" dirty="0"/>
              <a:t>равноправие всех субъектов Российской Федерации;</a:t>
            </a:r>
          </a:p>
          <a:p>
            <a:pPr marL="285750" indent="-285750">
              <a:buBlip>
                <a:blip r:embed="rId2"/>
              </a:buBlip>
            </a:pPr>
            <a:r>
              <a:rPr lang="ru-RU" sz="2000" dirty="0"/>
              <a:t>гарантия прав коренных малых народов;</a:t>
            </a:r>
          </a:p>
          <a:p>
            <a:pPr marL="285750" indent="-285750">
              <a:buBlip>
                <a:blip r:embed="rId2"/>
              </a:buBlip>
            </a:pPr>
            <a:r>
              <a:rPr lang="ru-RU" sz="2000" dirty="0"/>
              <a:t>содействие развитию национальных культур и языков народов России;</a:t>
            </a:r>
          </a:p>
          <a:p>
            <a:pPr marL="285750" indent="-285750">
              <a:buBlip>
                <a:blip r:embed="rId2"/>
              </a:buBlip>
            </a:pPr>
            <a:r>
              <a:rPr lang="ru-RU" sz="2000" dirty="0"/>
              <a:t>запрещение деятельности, направленной на возбуждение  расовой, национальной или религиозной розни, ненависти или вражды.</a:t>
            </a:r>
          </a:p>
        </p:txBody>
      </p:sp>
    </p:spTree>
    <p:extLst>
      <p:ext uri="{BB962C8B-B14F-4D97-AF65-F5344CB8AC3E}">
        <p14:creationId xmlns:p14="http://schemas.microsoft.com/office/powerpoint/2010/main" val="48039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Закрепление изученного материала:</a:t>
            </a:r>
          </a:p>
        </p:txBody>
      </p:sp>
      <p:pic>
        <p:nvPicPr>
          <p:cNvPr id="1029" name="Picture 5" descr="C:\Users\ruser\YandexDisk\Скриншоты\2015-04-12 21-02-00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5231723" cy="647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450035" y="5331490"/>
            <a:ext cx="2664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Ключи к ответам:</a:t>
            </a:r>
          </a:p>
          <a:p>
            <a:pPr marL="342900" indent="-342900">
              <a:buAutoNum type="arabicParenR"/>
            </a:pPr>
            <a:r>
              <a:rPr lang="ru-RU" dirty="0"/>
              <a:t>122112</a:t>
            </a:r>
          </a:p>
          <a:p>
            <a:pPr marL="342900" indent="-342900">
              <a:buAutoNum type="arabicParenR"/>
            </a:pPr>
            <a:r>
              <a:rPr lang="ru-RU" dirty="0"/>
              <a:t>52314</a:t>
            </a:r>
          </a:p>
          <a:p>
            <a:pPr marL="342900" indent="-342900">
              <a:buAutoNum type="arabicParenR"/>
            </a:pPr>
            <a:r>
              <a:rPr lang="ru-RU" dirty="0"/>
              <a:t>2</a:t>
            </a:r>
          </a:p>
          <a:p>
            <a:pPr marL="342900" indent="-342900">
              <a:buAutoNum type="arabicParenR"/>
            </a:pPr>
            <a:r>
              <a:rPr lang="ru-RU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3016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11663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Оценивание: (аргументированное </a:t>
            </a:r>
            <a:r>
              <a:rPr lang="ru-RU" dirty="0" err="1"/>
              <a:t>самооценивание</a:t>
            </a:r>
            <a:r>
              <a:rPr lang="ru-RU" dirty="0"/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052736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Домашнее задание:</a:t>
            </a:r>
          </a:p>
          <a:p>
            <a:pPr marL="342900" indent="-342900">
              <a:buAutoNum type="arabicPeriod"/>
            </a:pPr>
            <a:r>
              <a:rPr lang="ru-RU" dirty="0"/>
              <a:t>Параграф 25 прочитать, </a:t>
            </a:r>
          </a:p>
          <a:p>
            <a:pPr marL="342900" indent="-342900">
              <a:buAutoNum type="arabicPeriod"/>
            </a:pPr>
            <a:r>
              <a:rPr lang="ru-RU" dirty="0"/>
              <a:t>выполнить задания рубрик: «Проверь себя» с. 205 (устно), «В классе и дома» с. 205-206 (устно), </a:t>
            </a:r>
          </a:p>
          <a:p>
            <a:pPr marL="342900" indent="-342900">
              <a:buAutoNum type="arabicPeriod"/>
            </a:pPr>
            <a:r>
              <a:rPr lang="ru-RU" dirty="0"/>
              <a:t>«Говорят мудрые» с.206 – записать смысл высказывания и ваше отношение к поднятой проблеме.</a:t>
            </a:r>
          </a:p>
          <a:p>
            <a:pPr marL="342900" indent="-342900">
              <a:buAutoNum type="arabicPeriod"/>
            </a:pPr>
            <a:r>
              <a:rPr lang="ru-RU" dirty="0"/>
              <a:t>Составить развернутый план раскрытия темы «Нация и межнациональные отношения».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196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3" y="1"/>
            <a:ext cx="3243133" cy="344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610" y="4075"/>
            <a:ext cx="3065389" cy="342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5976"/>
            <a:ext cx="3275856" cy="272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-22550"/>
            <a:ext cx="3234802" cy="124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hlinkClick r:id="rId7" action="ppaction://hlinksldjump"/>
          </p:cNvPr>
          <p:cNvSpPr txBox="1"/>
          <p:nvPr/>
        </p:nvSpPr>
        <p:spPr>
          <a:xfrm>
            <a:off x="3183439" y="4131695"/>
            <a:ext cx="59528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dirty="0">
                <a:solidFill>
                  <a:schemeClr val="bg1"/>
                </a:solidFill>
              </a:rPr>
              <a:t>«Нации – это богатство человечества, это обобщение личности его; самая малая из них несет свои особые краски, таит в себе особую грань Божьего промысла».</a:t>
            </a:r>
          </a:p>
          <a:p>
            <a:pPr algn="r"/>
            <a:r>
              <a:rPr lang="ru-RU" sz="2400" b="1" i="1" dirty="0" err="1">
                <a:solidFill>
                  <a:schemeClr val="bg1"/>
                </a:solidFill>
              </a:rPr>
              <a:t>А.И.Солженицын</a:t>
            </a:r>
            <a:r>
              <a:rPr lang="ru-RU" sz="2400" b="1" i="1" dirty="0">
                <a:solidFill>
                  <a:schemeClr val="bg1"/>
                </a:solidFill>
              </a:rPr>
              <a:t> (1918-2008), русский писатель</a:t>
            </a:r>
            <a:r>
              <a:rPr lang="ru-RU" b="1" i="1" dirty="0">
                <a:solidFill>
                  <a:srgbClr val="FF0000"/>
                </a:solidFill>
              </a:rPr>
              <a:t>.</a:t>
            </a: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66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3671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Социально – экономическая ситуация, при которой часть трудоспособного населения, желающего трудиться, не может найти работу - ___________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63888" y="188639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Разминка: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70080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2. Денежная единица какой-либо страны, находящаяся в обращении внутри страны-____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488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3. Человечность, признание достоинства и </a:t>
            </a:r>
            <a:r>
              <a:rPr lang="ru-RU" dirty="0" err="1"/>
              <a:t>самоценности</a:t>
            </a:r>
            <a:r>
              <a:rPr lang="ru-RU" dirty="0"/>
              <a:t> личности, ее свободы и права на счастье и вместе с тем обязанность их соблюдать - _____________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2129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4. Совокупность способов взаимодействия и форм объединения людей, в которых выражается их всесторонняя взаимосвязь - ________________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00506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5. Моральная ценность, в которой выражено чувство любви к Отечеству, забота о интересах и готовность защищать от врагов - _______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931876"/>
            <a:ext cx="9108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6. Сколько лет Нашей Эре? __________</a:t>
            </a:r>
          </a:p>
        </p:txBody>
      </p:sp>
    </p:spTree>
    <p:extLst>
      <p:ext uri="{BB962C8B-B14F-4D97-AF65-F5344CB8AC3E}">
        <p14:creationId xmlns:p14="http://schemas.microsoft.com/office/powerpoint/2010/main" val="300292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27448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Ответы на вопросы разминки: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1640" y="1000813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1. Безработица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1880" y="155679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2. Валюта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08104" y="220486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3. Гуманизм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1640" y="29969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4. Общество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9872" y="371703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5. Патриотизм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8104" y="458112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6. 2022</a:t>
            </a:r>
          </a:p>
        </p:txBody>
      </p:sp>
    </p:spTree>
    <p:extLst>
      <p:ext uri="{BB962C8B-B14F-4D97-AF65-F5344CB8AC3E}">
        <p14:creationId xmlns:p14="http://schemas.microsoft.com/office/powerpoint/2010/main" val="2460377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Актуализация знаний по теме «Социальные статусы и роли».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369332"/>
            <a:ext cx="9144000" cy="6237312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1. Что такое социальный статус?</a:t>
            </a:r>
          </a:p>
          <a:p>
            <a:r>
              <a:rPr lang="ru-RU" sz="1800" dirty="0">
                <a:solidFill>
                  <a:srgbClr val="FF0000"/>
                </a:solidFill>
              </a:rPr>
              <a:t>Социальная позиция человека в обществе с вытекающими из нее правами и обязанностями.</a:t>
            </a:r>
          </a:p>
          <a:p>
            <a:pPr marL="0" indent="0">
              <a:buNone/>
            </a:pPr>
            <a:r>
              <a:rPr lang="ru-RU" sz="2400" dirty="0"/>
              <a:t>2. Какие различают статусы?</a:t>
            </a:r>
          </a:p>
          <a:p>
            <a:r>
              <a:rPr lang="ru-RU" sz="1800" dirty="0">
                <a:solidFill>
                  <a:srgbClr val="FF0000"/>
                </a:solidFill>
              </a:rPr>
              <a:t>Приписанный (предписанный), достигаемый.</a:t>
            </a:r>
          </a:p>
          <a:p>
            <a:pPr marL="0" indent="0">
              <a:buNone/>
            </a:pPr>
            <a:r>
              <a:rPr lang="ru-RU" sz="2400" dirty="0"/>
              <a:t>3. Как отличаются прирожденный и приписываемый статусы? </a:t>
            </a:r>
          </a:p>
          <a:p>
            <a:r>
              <a:rPr lang="ru-RU" sz="1800" dirty="0">
                <a:solidFill>
                  <a:srgbClr val="FF0000"/>
                </a:solidFill>
              </a:rPr>
              <a:t>Прирожденный статус определен биологически (по рождению);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FF0000"/>
                </a:solidFill>
              </a:rPr>
              <a:t>     Приписываемый статус также приобретается с рождения (или будет обязательно                                          признан обществом), но не носит биологического характера.</a:t>
            </a:r>
          </a:p>
          <a:p>
            <a:pPr marL="0" indent="0">
              <a:buNone/>
            </a:pPr>
            <a:r>
              <a:rPr lang="ru-RU" sz="2400" dirty="0"/>
              <a:t>4. Закончите предложение: Ожидаемое от человека данного социального статуса поведение называется___________</a:t>
            </a:r>
          </a:p>
          <a:p>
            <a:r>
              <a:rPr lang="ru-RU" sz="1800" dirty="0">
                <a:solidFill>
                  <a:srgbClr val="FF0000"/>
                </a:solidFill>
              </a:rPr>
              <a:t>Социальной ролью.</a:t>
            </a:r>
          </a:p>
          <a:p>
            <a:pPr marL="0" indent="0">
              <a:buNone/>
            </a:pPr>
            <a:r>
              <a:rPr lang="ru-RU" sz="2400" dirty="0"/>
              <a:t>5. Закончите предложение: Роли, определяемые сложившимися традициями, нормами модели полового поведения называются__</a:t>
            </a:r>
          </a:p>
          <a:p>
            <a:r>
              <a:rPr lang="ru-RU" sz="1800" dirty="0">
                <a:solidFill>
                  <a:srgbClr val="FF0000"/>
                </a:solidFill>
              </a:rPr>
              <a:t>Гендерные роли.</a:t>
            </a:r>
          </a:p>
          <a:p>
            <a:pPr marL="0" indent="0">
              <a:buNone/>
            </a:pPr>
            <a:r>
              <a:rPr lang="ru-RU" sz="2400" dirty="0"/>
              <a:t>6. Что такое </a:t>
            </a:r>
            <a:r>
              <a:rPr lang="ru-RU" sz="2400" dirty="0" err="1"/>
              <a:t>гендер</a:t>
            </a:r>
            <a:r>
              <a:rPr lang="ru-RU" sz="2400" dirty="0"/>
              <a:t>?</a:t>
            </a:r>
          </a:p>
          <a:p>
            <a:r>
              <a:rPr lang="ru-RU" sz="1800" dirty="0">
                <a:solidFill>
                  <a:srgbClr val="FF0000"/>
                </a:solidFill>
              </a:rPr>
              <a:t>Социальный пол.</a:t>
            </a:r>
          </a:p>
        </p:txBody>
      </p:sp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6372200" y="5445224"/>
            <a:ext cx="2757688" cy="147732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Какие критерии (признаки) могут служить для разделения общества на страты (слои, группы)?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445224"/>
            <a:ext cx="2761026" cy="14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5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-20337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/>
              <a:t>Вспомни: </a:t>
            </a:r>
            <a:r>
              <a:rPr lang="ru-RU" dirty="0">
                <a:solidFill>
                  <a:srgbClr val="FF0000"/>
                </a:solidFill>
              </a:rPr>
              <a:t>Что в тексте Конституции нашей страны означают слова «многонациональный народ России»?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05" y="593201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/>
              <a:t>Подумай: </a:t>
            </a:r>
            <a:r>
              <a:rPr lang="ru-RU" dirty="0">
                <a:solidFill>
                  <a:srgbClr val="FF0000"/>
                </a:solidFill>
              </a:rPr>
              <a:t>Как определяется национальность человека? Являются ли синонимами слова «нация» и «национальность»? Почему возникают межнациональные конфликты? Как их предотвратить?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16032"/>
            <a:ext cx="9144000" cy="5450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/>
              <a:t>Мы, </a:t>
            </a:r>
            <a:r>
              <a:rPr lang="ru-RU" b="1" i="1" u="sng" dirty="0"/>
              <a:t>многонациональный народ </a:t>
            </a:r>
            <a:r>
              <a:rPr lang="ru-RU" b="1" dirty="0"/>
              <a:t>Российской Федерации,</a:t>
            </a:r>
          </a:p>
          <a:p>
            <a:pPr algn="ctr">
              <a:lnSpc>
                <a:spcPct val="150000"/>
              </a:lnSpc>
            </a:pPr>
            <a:r>
              <a:rPr lang="ru-RU" b="1" dirty="0"/>
              <a:t>соединенные общей судьбой на своей земле,</a:t>
            </a:r>
          </a:p>
          <a:p>
            <a:pPr algn="ctr">
              <a:lnSpc>
                <a:spcPct val="150000"/>
              </a:lnSpc>
            </a:pPr>
            <a:r>
              <a:rPr lang="ru-RU" b="1" dirty="0"/>
              <a:t>утверждая права и свободы человека, гражданский мир и согласие,</a:t>
            </a:r>
          </a:p>
          <a:p>
            <a:pPr algn="ctr">
              <a:lnSpc>
                <a:spcPct val="150000"/>
              </a:lnSpc>
            </a:pPr>
            <a:r>
              <a:rPr lang="ru-RU" b="1" dirty="0"/>
              <a:t>сохраняя исторически сложившееся государственное единство,</a:t>
            </a:r>
          </a:p>
          <a:p>
            <a:pPr algn="ctr">
              <a:lnSpc>
                <a:spcPct val="150000"/>
              </a:lnSpc>
            </a:pPr>
            <a:r>
              <a:rPr lang="ru-RU" b="1" dirty="0"/>
              <a:t>исходя из общепризнанных принципов равноправия и самоопределения народов,</a:t>
            </a:r>
          </a:p>
          <a:p>
            <a:pPr algn="ctr">
              <a:lnSpc>
                <a:spcPct val="150000"/>
              </a:lnSpc>
            </a:pPr>
            <a:r>
              <a:rPr lang="ru-RU" b="1" dirty="0"/>
              <a:t>чтя память предков, передавших нам любовь и уважение к Отечеству, веру в добро и справедливость,</a:t>
            </a:r>
          </a:p>
          <a:p>
            <a:pPr algn="ctr">
              <a:lnSpc>
                <a:spcPct val="150000"/>
              </a:lnSpc>
            </a:pPr>
            <a:r>
              <a:rPr lang="ru-RU" b="1" dirty="0"/>
              <a:t>возрождая суверенную государственность России и утверждая незыблемость ее демократической основы,</a:t>
            </a:r>
          </a:p>
          <a:p>
            <a:pPr algn="ctr">
              <a:lnSpc>
                <a:spcPct val="150000"/>
              </a:lnSpc>
            </a:pPr>
            <a:r>
              <a:rPr lang="ru-RU" b="1" dirty="0"/>
              <a:t>стремясь обеспечить благополучие и процветание России,</a:t>
            </a:r>
          </a:p>
          <a:p>
            <a:pPr algn="ctr">
              <a:lnSpc>
                <a:spcPct val="150000"/>
              </a:lnSpc>
            </a:pPr>
            <a:r>
              <a:rPr lang="ru-RU" b="1" dirty="0"/>
              <a:t>исходя из ответственности за свою Родину перед нынешним и будущими поколениями,</a:t>
            </a:r>
          </a:p>
          <a:p>
            <a:pPr algn="ctr">
              <a:lnSpc>
                <a:spcPct val="150000"/>
              </a:lnSpc>
            </a:pPr>
            <a:r>
              <a:rPr lang="ru-RU" b="1" dirty="0"/>
              <a:t>сознавая себя частью мирового сообщества,</a:t>
            </a:r>
          </a:p>
          <a:p>
            <a:pPr algn="ctr">
              <a:lnSpc>
                <a:spcPct val="150000"/>
              </a:lnSpc>
            </a:pPr>
            <a:r>
              <a:rPr lang="ru-RU" b="1" dirty="0"/>
              <a:t>принимаем КОНСТИТУЦИЮ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121343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6" y="-3175"/>
            <a:ext cx="9111634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88024" y="6093296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3-5 тысяч этнических групп</a:t>
            </a:r>
          </a:p>
        </p:txBody>
      </p:sp>
    </p:spTree>
    <p:extLst>
      <p:ext uri="{BB962C8B-B14F-4D97-AF65-F5344CB8AC3E}">
        <p14:creationId xmlns:p14="http://schemas.microsoft.com/office/powerpoint/2010/main" val="1376811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9952" y="587098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226 государств</a:t>
            </a:r>
          </a:p>
        </p:txBody>
      </p:sp>
    </p:spTree>
    <p:extLst>
      <p:ext uri="{BB962C8B-B14F-4D97-AF65-F5344CB8AC3E}">
        <p14:creationId xmlns:p14="http://schemas.microsoft.com/office/powerpoint/2010/main" val="1899663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" y="71372"/>
            <a:ext cx="4482511" cy="448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357301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456 этнических общностей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5445224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 Индии проживает несколько сотен этнических общностей, в Нигерии насчитывается более 200 народов.</a:t>
            </a:r>
          </a:p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71798"/>
            <a:ext cx="460851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87616" y="371703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более </a:t>
            </a:r>
          </a:p>
          <a:p>
            <a:pPr algn="ctr"/>
            <a:r>
              <a:rPr lang="ru-RU" dirty="0"/>
              <a:t>200 народов</a:t>
            </a:r>
          </a:p>
        </p:txBody>
      </p:sp>
    </p:spTree>
    <p:extLst>
      <p:ext uri="{BB962C8B-B14F-4D97-AF65-F5344CB8AC3E}">
        <p14:creationId xmlns:p14="http://schemas.microsoft.com/office/powerpoint/2010/main" val="367124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1727</Words>
  <Application>Microsoft Office PowerPoint</Application>
  <PresentationFormat>Экран (4:3)</PresentationFormat>
  <Paragraphs>166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ruser</dc:creator>
  <cp:lastModifiedBy>partner dns</cp:lastModifiedBy>
  <cp:revision>75</cp:revision>
  <dcterms:created xsi:type="dcterms:W3CDTF">2015-04-09T12:16:37Z</dcterms:created>
  <dcterms:modified xsi:type="dcterms:W3CDTF">2023-07-11T04:51:38Z</dcterms:modified>
</cp:coreProperties>
</file>