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6" r:id="rId12"/>
    <p:sldId id="267" r:id="rId13"/>
    <p:sldId id="268" r:id="rId14"/>
    <p:sldId id="269" r:id="rId15"/>
    <p:sldId id="270" r:id="rId16"/>
    <p:sldId id="278" r:id="rId17"/>
    <p:sldId id="272" r:id="rId18"/>
    <p:sldId id="277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977D-7CAA-4363-9F7E-8F7276105E0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E2EF-C606-4F10-B68E-45837D312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977D-7CAA-4363-9F7E-8F7276105E0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E2EF-C606-4F10-B68E-45837D312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977D-7CAA-4363-9F7E-8F7276105E0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E2EF-C606-4F10-B68E-45837D312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977D-7CAA-4363-9F7E-8F7276105E0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E2EF-C606-4F10-B68E-45837D312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977D-7CAA-4363-9F7E-8F7276105E0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E2EF-C606-4F10-B68E-45837D312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977D-7CAA-4363-9F7E-8F7276105E0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E2EF-C606-4F10-B68E-45837D312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977D-7CAA-4363-9F7E-8F7276105E0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E2EF-C606-4F10-B68E-45837D312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977D-7CAA-4363-9F7E-8F7276105E0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E2EF-C606-4F10-B68E-45837D312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977D-7CAA-4363-9F7E-8F7276105E0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E2EF-C606-4F10-B68E-45837D312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977D-7CAA-4363-9F7E-8F7276105E0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E2EF-C606-4F10-B68E-45837D312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977D-7CAA-4363-9F7E-8F7276105E0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E2EF-C606-4F10-B68E-45837D312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6977D-7CAA-4363-9F7E-8F7276105E0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2E2EF-C606-4F10-B68E-45837D312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siter.com/uploads/20111120/risovann" TargetMode="External"/><Relationship Id="rId2" Type="http://schemas.openxmlformats.org/officeDocument/2006/relationships/hyperlink" Target="http://www.google.ru/ur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my.armor.kiev.ua/forma/rkka-43-54-02-06.jpg" TargetMode="External"/><Relationship Id="rId5" Type="http://schemas.openxmlformats.org/officeDocument/2006/relationships/hyperlink" Target="http://bms.24open.ru/images/9492ff0d62799c975fc113e3bf142a8e" TargetMode="External"/><Relationship Id="rId4" Type="http://schemas.openxmlformats.org/officeDocument/2006/relationships/hyperlink" Target="http://www.militex.ru/image-catalog/Bokhrama/Bokhrama-565-10.gi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Речевая зарядка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628800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сегодня снег всё укрыл вокруг?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луна исчезла ранним утром вдруг?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всегда с улыбкой в школу мы идём?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друзей в дороге за руку берём?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Словарная работа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/>
              <a:t>Язык заплетался </a:t>
            </a:r>
            <a:r>
              <a:rPr lang="ru-RU" sz="5400" dirty="0" smtClean="0"/>
              <a:t>– </a:t>
            </a:r>
          </a:p>
          <a:p>
            <a:pPr>
              <a:buNone/>
            </a:pPr>
            <a:r>
              <a:rPr lang="ru-RU" sz="5400" dirty="0" smtClean="0"/>
              <a:t>		</a:t>
            </a:r>
            <a:r>
              <a:rPr lang="ru-RU" sz="5400" b="1" dirty="0" smtClean="0"/>
              <a:t>было трудно говорить</a:t>
            </a:r>
            <a:endParaRPr lang="ru-RU" sz="5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Словарная работа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/>
              <a:t>С упрёком –</a:t>
            </a:r>
          </a:p>
          <a:p>
            <a:pPr>
              <a:buNone/>
            </a:pPr>
            <a:r>
              <a:rPr lang="ru-RU" sz="5400" b="1" dirty="0" smtClean="0"/>
              <a:t>высказывая неодобрение, неудовольствие</a:t>
            </a:r>
            <a:r>
              <a:rPr lang="ru-RU" sz="5400" i="1" dirty="0" smtClean="0"/>
              <a:t>		</a:t>
            </a:r>
            <a:endParaRPr lang="ru-RU" sz="54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Словарная работа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i="1" dirty="0"/>
              <a:t>Ловили каждый </a:t>
            </a:r>
            <a:r>
              <a:rPr lang="ru-RU" sz="5400" i="1" dirty="0" smtClean="0"/>
              <a:t>звук-</a:t>
            </a:r>
          </a:p>
          <a:p>
            <a:pPr>
              <a:buNone/>
            </a:pPr>
            <a:r>
              <a:rPr lang="ru-RU" sz="5400" b="1" dirty="0" smtClean="0"/>
              <a:t>внимательно прислушиваться, стараясь не пропустить ни единого звука</a:t>
            </a:r>
            <a:endParaRPr lang="ru-RU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Словарная работа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525963"/>
          </a:xfrm>
        </p:spPr>
        <p:txBody>
          <a:bodyPr>
            <a:noAutofit/>
          </a:bodyPr>
          <a:lstStyle/>
          <a:p>
            <a:r>
              <a:rPr lang="ru-RU" sz="5400" i="1" dirty="0" smtClean="0"/>
              <a:t>Мурашки пробегали по спине </a:t>
            </a:r>
            <a:r>
              <a:rPr lang="ru-RU" sz="5400" dirty="0" smtClean="0"/>
              <a:t>- 	</a:t>
            </a:r>
          </a:p>
          <a:p>
            <a:pPr>
              <a:buNone/>
            </a:pPr>
            <a:r>
              <a:rPr lang="ru-RU" sz="5400" b="1" dirty="0" smtClean="0"/>
              <a:t>(мурашки – пупырышки, появляющиеся на коже от холода, озноба) – становилось страшно</a:t>
            </a:r>
            <a:endParaRPr lang="ru-RU" sz="5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Словарная работа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/>
              <a:t>Бахрома</a:t>
            </a:r>
            <a:r>
              <a:rPr lang="ru-RU" sz="5400" dirty="0" smtClean="0"/>
              <a:t> – 			</a:t>
            </a:r>
          </a:p>
          <a:p>
            <a:pPr>
              <a:buNone/>
            </a:pPr>
            <a:r>
              <a:rPr lang="ru-RU" sz="5400" b="1" dirty="0" smtClean="0"/>
              <a:t>тесьма для обшивки чего-либо с рядом свисающих шнурков, кистей</a:t>
            </a:r>
            <a:endParaRPr lang="ru-RU" sz="5400" b="1" dirty="0"/>
          </a:p>
        </p:txBody>
      </p:sp>
      <p:pic>
        <p:nvPicPr>
          <p:cNvPr id="3074" name="Picture 2" descr="http://www.militex.ru/image-catalog/Bokhrama/Bokhrama-565-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4526" y="4797152"/>
            <a:ext cx="3369234" cy="20608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Душевное состояние героя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usiter.com/uploads/20111120/risovannie+oboi+groza+grom+i+molniya+56532106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950466" cy="496746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ПОЧЕМУ???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Буму: </a:t>
            </a:r>
            <a:r>
              <a:rPr lang="ru-RU" sz="4000" dirty="0" smtClean="0">
                <a:solidFill>
                  <a:srgbClr val="002060"/>
                </a:solidFill>
              </a:rPr>
              <a:t>«Потому </a:t>
            </a:r>
            <a:r>
              <a:rPr lang="ru-RU" sz="4000" dirty="0" smtClean="0">
                <a:solidFill>
                  <a:srgbClr val="002060"/>
                </a:solidFill>
              </a:rPr>
              <a:t>что маленький хозяин поступил нечестно, но исправился, потому что</a:t>
            </a:r>
            <a:r>
              <a:rPr lang="ru-RU" sz="4000" dirty="0" smtClean="0">
                <a:solidFill>
                  <a:srgbClr val="002060"/>
                </a:solidFill>
              </a:rPr>
              <a:t>…»</a:t>
            </a:r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Маме: </a:t>
            </a:r>
            <a:r>
              <a:rPr lang="ru-RU" sz="4000" dirty="0" smtClean="0">
                <a:solidFill>
                  <a:srgbClr val="002060"/>
                </a:solidFill>
              </a:rPr>
              <a:t>«Потому </a:t>
            </a:r>
            <a:r>
              <a:rPr lang="ru-RU" sz="4000" dirty="0" smtClean="0">
                <a:solidFill>
                  <a:srgbClr val="002060"/>
                </a:solidFill>
              </a:rPr>
              <a:t>что мой сын сказал мне неправду, но исправился потому что</a:t>
            </a:r>
            <a:r>
              <a:rPr lang="ru-RU" sz="4000" dirty="0" smtClean="0">
                <a:solidFill>
                  <a:srgbClr val="002060"/>
                </a:solidFill>
              </a:rPr>
              <a:t>…»</a:t>
            </a:r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Сыну: </a:t>
            </a:r>
            <a:r>
              <a:rPr lang="ru-RU" sz="4000" dirty="0" smtClean="0">
                <a:solidFill>
                  <a:srgbClr val="002060"/>
                </a:solidFill>
              </a:rPr>
              <a:t>«Потому </a:t>
            </a:r>
            <a:r>
              <a:rPr lang="ru-RU" sz="4000" dirty="0" smtClean="0">
                <a:solidFill>
                  <a:srgbClr val="002060"/>
                </a:solidFill>
              </a:rPr>
              <a:t>что я сказал правду, когда </a:t>
            </a:r>
            <a:r>
              <a:rPr lang="ru-RU" sz="4000" dirty="0" smtClean="0">
                <a:solidFill>
                  <a:srgbClr val="002060"/>
                </a:solidFill>
              </a:rPr>
              <a:t>меня…»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СОВЕСТЬ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002060"/>
                </a:solidFill>
              </a:rPr>
              <a:t>Чистая, беспокойная</a:t>
            </a:r>
          </a:p>
          <a:p>
            <a:r>
              <a:rPr lang="ru-RU" sz="4800" dirty="0" smtClean="0">
                <a:solidFill>
                  <a:srgbClr val="002060"/>
                </a:solidFill>
              </a:rPr>
              <a:t>Мучает, побуждает, возвышает</a:t>
            </a:r>
          </a:p>
          <a:p>
            <a:r>
              <a:rPr lang="ru-RU" sz="4800" dirty="0" smtClean="0">
                <a:solidFill>
                  <a:srgbClr val="002060"/>
                </a:solidFill>
              </a:rPr>
              <a:t>…не дым, а глаза ест.</a:t>
            </a:r>
          </a:p>
          <a:p>
            <a:r>
              <a:rPr lang="ru-RU" sz="4800" dirty="0" smtClean="0">
                <a:solidFill>
                  <a:srgbClr val="002060"/>
                </a:solidFill>
              </a:rPr>
              <a:t>Честь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268760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890134"/>
            <a:ext cx="8208912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44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человека утаишь, а от совести не утаишь.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44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Нечистая совесть спа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ть не дает.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Ошибайся, да сознавайся.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Домашнее задание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</a:rPr>
              <a:t>Рассказ от имени мальчика, который делится со своим другом</a:t>
            </a:r>
          </a:p>
          <a:p>
            <a:pPr lvl="0"/>
            <a:r>
              <a:rPr lang="ru-RU" sz="4000" smtClean="0">
                <a:solidFill>
                  <a:srgbClr val="002060"/>
                </a:solidFill>
              </a:rPr>
              <a:t>Проиллюстрировать </a:t>
            </a:r>
            <a:r>
              <a:rPr lang="ru-RU" sz="4000" dirty="0" smtClean="0">
                <a:solidFill>
                  <a:srgbClr val="002060"/>
                </a:solidFill>
              </a:rPr>
              <a:t>настроение мальчика в рассказе с помощью картин природы (в рабочих тетрадях)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6511434">
            <a:off x="-939222" y="2129422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Валентина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4481980">
            <a:off x="5082313" y="2367814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Осеева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>
            <a:off x="1187624" y="4725144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ПОЧЕМУ</a:t>
            </a:r>
            <a:r>
              <a:rPr lang="ru-RU" sz="6000" b="1" dirty="0" smtClean="0"/>
              <a:t>?</a:t>
            </a:r>
            <a:endParaRPr lang="ru-RU" sz="6000" b="1" dirty="0"/>
          </a:p>
        </p:txBody>
      </p:sp>
      <p:pic>
        <p:nvPicPr>
          <p:cNvPr id="14338" name="Picture 2" descr="http://dogtalk.ru/wp-content/uploads/2010/06/1AustralianShepherd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88840"/>
            <a:ext cx="2841679" cy="21328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encrypted-tbn2.gstatic.com/images?q=tbn:ANd9GcTmMi4avc-V-fOE44Z2zwLfQH9rfNJzME9t4GOLTyzmqV8IEeTF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764704"/>
            <a:ext cx="2286000" cy="20002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636912"/>
            <a:ext cx="89644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работу!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http://www.google.ru/url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http://usiter.com/uploads/20111120/risovann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http://www.militex.ru/image-catalog/Bokhrama/Bokhrama-565-10.gif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http://bms.24open.ru/images/9492ff0d62799c975fc113e3bf142a8e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http://army.armor.kiev.ua/forma/rkka-43-54-02-06.jpg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Валентина Осеева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ПОЧЕМУ?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dogtalk.ru/wp-content/uploads/2010/06/1AustralianShepherd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32656"/>
            <a:ext cx="2841679" cy="21328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Цель урока: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/>
            <a:r>
              <a:rPr lang="ru-RU" sz="4000" dirty="0">
                <a:solidFill>
                  <a:srgbClr val="002060"/>
                </a:solidFill>
              </a:rPr>
              <a:t>Вспомнить, что мы знаем о</a:t>
            </a:r>
            <a:r>
              <a:rPr lang="ru-RU" sz="4000" dirty="0" smtClean="0">
                <a:solidFill>
                  <a:srgbClr val="002060"/>
                </a:solidFill>
              </a:rPr>
              <a:t>…</a:t>
            </a:r>
          </a:p>
          <a:p>
            <a:pPr lvl="0"/>
            <a:endParaRPr lang="ru-RU" dirty="0">
              <a:solidFill>
                <a:srgbClr val="002060"/>
              </a:solidFill>
            </a:endParaRPr>
          </a:p>
          <a:p>
            <a:pPr lvl="0"/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sz="4000" dirty="0">
                <a:solidFill>
                  <a:srgbClr val="002060"/>
                </a:solidFill>
              </a:rPr>
              <a:t>Учиться читать и анализировать…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234888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Валентине Александровне Осеевой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14908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произведение В. Осеевой «Почему?»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ВАЛЕНТИНА АЛЕКСАНДРОВНА ОСЕЕВА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://i.livelib.ru/auface/025344/l/026e/Valentina_Osee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628800"/>
            <a:ext cx="2625080" cy="3530734"/>
          </a:xfrm>
          <a:prstGeom prst="rect">
            <a:avLst/>
          </a:prstGeom>
          <a:noFill/>
        </p:spPr>
      </p:pic>
      <p:pic>
        <p:nvPicPr>
          <p:cNvPr id="15364" name="Picture 4" descr="https://encrypted-tbn2.gstatic.com/images?q=tbn:ANd9GcSSLeQZYoY1xJhTcQsHuAC6_9K8Kr2R9bDIAbCawyxcrLeEz4S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2333625" cy="1952625"/>
          </a:xfrm>
          <a:prstGeom prst="rect">
            <a:avLst/>
          </a:prstGeom>
          <a:noFill/>
        </p:spPr>
      </p:pic>
      <p:pic>
        <p:nvPicPr>
          <p:cNvPr id="15366" name="Picture 6" descr="https://encrypted-tbn1.gstatic.com/images?q=tbn:ANd9GcSy6STVZ8OYSl3c8VL7aTZ3Cd_Fnohf6uU88K2LMLBSXUfFKJ1m"/>
          <p:cNvPicPr>
            <a:picLocks noChangeAspect="1" noChangeArrowheads="1"/>
          </p:cNvPicPr>
          <p:nvPr/>
        </p:nvPicPr>
        <p:blipFill>
          <a:blip r:embed="rId4" cstate="print"/>
          <a:srcRect r="47460"/>
          <a:stretch>
            <a:fillRect/>
          </a:stretch>
        </p:blipFill>
        <p:spPr bwMode="auto">
          <a:xfrm>
            <a:off x="5940152" y="1268760"/>
            <a:ext cx="1512168" cy="2155826"/>
          </a:xfrm>
          <a:prstGeom prst="rect">
            <a:avLst/>
          </a:prstGeom>
          <a:noFill/>
        </p:spPr>
      </p:pic>
      <p:pic>
        <p:nvPicPr>
          <p:cNvPr id="15368" name="Picture 8" descr="http://4.bp.blogspot.com/-L2wR3DaX1rU/UbSae8Pa2SI/AAAAAAAALMc/rEZkieiyz-o/s1600/38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844824"/>
            <a:ext cx="1905000" cy="3067050"/>
          </a:xfrm>
          <a:prstGeom prst="rect">
            <a:avLst/>
          </a:prstGeom>
          <a:noFill/>
        </p:spPr>
      </p:pic>
      <p:pic>
        <p:nvPicPr>
          <p:cNvPr id="15370" name="Picture 10" descr="http://sovietchest.ucoz.ru/_pu/3/084258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271763"/>
            <a:ext cx="1869568" cy="2586237"/>
          </a:xfrm>
          <a:prstGeom prst="rect">
            <a:avLst/>
          </a:prstGeom>
          <a:noFill/>
        </p:spPr>
      </p:pic>
      <p:pic>
        <p:nvPicPr>
          <p:cNvPr id="15372" name="Picture 12" descr="http://www.fictionbook.ru/static/bookimages/00/62/40/00624032.bin.dir/00624032.cov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3356992"/>
            <a:ext cx="2109614" cy="2754554"/>
          </a:xfrm>
          <a:prstGeom prst="rect">
            <a:avLst/>
          </a:prstGeom>
          <a:noFill/>
        </p:spPr>
      </p:pic>
      <p:pic>
        <p:nvPicPr>
          <p:cNvPr id="15374" name="Picture 14" descr="https://encrypted-tbn0.gstatic.com/images?q=tbn:ANd9GcQFBzxUDoGvOc9G2CPe6qpgfXHgvb8dz1vDiZ-DjuTZQaNS_dXTw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636912"/>
            <a:ext cx="1775520" cy="287412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63888" y="537321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1902-1969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Жанр произведения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Повествование о реальных событиях.</a:t>
            </a:r>
          </a:p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Описание одного эпизода из жизни героя или автора.</a:t>
            </a:r>
          </a:p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Немного действующих лиц.</a:t>
            </a:r>
          </a:p>
          <a:p>
            <a:pPr marL="342900" lvl="3" indent="-342900"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Небольшой объём.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47667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РАССКАЗ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Словарная работа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i="1" dirty="0"/>
              <a:t>Отдавали её(фотокарточку) </a:t>
            </a:r>
            <a:r>
              <a:rPr lang="ru-RU" sz="5400" i="1" dirty="0" smtClean="0"/>
              <a:t>увеличивать – </a:t>
            </a:r>
          </a:p>
          <a:p>
            <a:pPr>
              <a:buNone/>
            </a:pPr>
            <a:r>
              <a:rPr lang="ru-RU" sz="5400" b="1" i="1" dirty="0"/>
              <a:t>	</a:t>
            </a:r>
            <a:r>
              <a:rPr lang="ru-RU" sz="5400" b="1" i="1" dirty="0" smtClean="0"/>
              <a:t>	</a:t>
            </a:r>
            <a:r>
              <a:rPr lang="ru-RU" sz="5400" b="1" dirty="0" smtClean="0"/>
              <a:t>сделать большего 		размера</a:t>
            </a:r>
            <a:endParaRPr lang="ru-RU" sz="5400" b="1" dirty="0"/>
          </a:p>
        </p:txBody>
      </p:sp>
      <p:pic>
        <p:nvPicPr>
          <p:cNvPr id="19458" name="Picture 2" descr="http://army.armor.kiev.ua/forma/rkka-43-54-02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124744"/>
            <a:ext cx="2381250" cy="33909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Словарная работа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i="1" dirty="0"/>
              <a:t>Сполз со </a:t>
            </a:r>
            <a:r>
              <a:rPr lang="ru-RU" sz="5400" i="1" dirty="0" smtClean="0"/>
              <a:t>стула –</a:t>
            </a:r>
          </a:p>
          <a:p>
            <a:pPr>
              <a:buNone/>
            </a:pPr>
            <a:r>
              <a:rPr lang="ru-RU" sz="5400" b="1" i="1" dirty="0" smtClean="0"/>
              <a:t>	</a:t>
            </a:r>
            <a:r>
              <a:rPr lang="ru-RU" sz="5400" b="1" dirty="0" smtClean="0"/>
              <a:t>медленно и осторожно встать со стула</a:t>
            </a:r>
            <a:endParaRPr lang="ru-RU" sz="5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/>
              <a:t>Черепки – </a:t>
            </a:r>
          </a:p>
          <a:p>
            <a:pPr>
              <a:buNone/>
            </a:pPr>
            <a:r>
              <a:rPr lang="ru-RU" sz="5400" b="1" dirty="0" smtClean="0"/>
              <a:t>осколки глиняного, фарфорового, керамического изделия</a:t>
            </a:r>
            <a:endParaRPr lang="ru-RU" sz="5400" b="1" dirty="0"/>
          </a:p>
        </p:txBody>
      </p:sp>
      <p:pic>
        <p:nvPicPr>
          <p:cNvPr id="4" name="Picture 6" descr="http://bms.24open.ru/images/9492ff0d62799c975fc113e3bf142a8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6808890" cy="453541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291</Words>
  <Application>Microsoft Office PowerPoint</Application>
  <PresentationFormat>Экран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Речевая зарядка</vt:lpstr>
      <vt:lpstr>Слайд 2</vt:lpstr>
      <vt:lpstr>Валентина Осеева</vt:lpstr>
      <vt:lpstr>Цель урока:</vt:lpstr>
      <vt:lpstr>ВАЛЕНТИНА АЛЕКСАНДРОВНА ОСЕЕВА</vt:lpstr>
      <vt:lpstr>Жанр произведения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Душевное состояние героя</vt:lpstr>
      <vt:lpstr>ПОЧЕМУ???</vt:lpstr>
      <vt:lpstr>СОВЕСТЬ</vt:lpstr>
      <vt:lpstr>Слайд 18</vt:lpstr>
      <vt:lpstr>Домашнее задание</vt:lpstr>
      <vt:lpstr>Слайд 20</vt:lpstr>
      <vt:lpstr>Слайд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Речевая зарядка</dc:title>
  <dc:creator>Пользователь</dc:creator>
  <cp:lastModifiedBy>Пользователь</cp:lastModifiedBy>
  <cp:revision>4</cp:revision>
  <dcterms:created xsi:type="dcterms:W3CDTF">2014-03-09T14:17:34Z</dcterms:created>
  <dcterms:modified xsi:type="dcterms:W3CDTF">2014-03-12T16:34:16Z</dcterms:modified>
</cp:coreProperties>
</file>