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89" r:id="rId7"/>
    <p:sldId id="291" r:id="rId8"/>
    <p:sldId id="290" r:id="rId9"/>
    <p:sldId id="292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8" r:id="rId22"/>
    <p:sldId id="272" r:id="rId23"/>
    <p:sldId id="287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94" r:id="rId37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AA5D8A"/>
    <a:srgbClr val="A50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3" autoAdjust="0"/>
    <p:restoredTop sz="89474" autoAdjust="0"/>
  </p:normalViewPr>
  <p:slideViewPr>
    <p:cSldViewPr snapToGrid="0">
      <p:cViewPr varScale="1">
        <p:scale>
          <a:sx n="61" d="100"/>
          <a:sy n="61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C9A77-7896-4635-BB68-374A72BC1B81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BA571-3F54-4403-807E-E96B671B5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3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07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00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52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820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51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163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70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47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81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909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1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6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1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5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20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9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BA571-3F54-4403-807E-E96B671B5E1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9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CD359B-0C35-4DF5-BF62-486E3883337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C1AC8A6-4412-48DE-A609-C8BFEB51D6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99BA781-5B05-4B04-B790-999BF5278CB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2D1B6E2-E928-4AB6-98E8-662771FD604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E5EF3A9-E4C4-4555-9967-D8F7829D455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AA47221-C70E-4EF6-8FF5-532243924B9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586A90F-A345-478D-8E49-118B8E5185A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297165E-31A9-47E0-B522-00BD970A26F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844768D-7009-4007-A6E9-791984849C5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5615EA3-776A-448F-B494-D75D04CC42C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00A7B82-6494-4286-8EC1-4752CC4AF6F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21237D-7251-4A8F-BC6A-098474B688D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61D3ECF-C556-49D6-9A61-F658D23F58C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0315F51-3339-4283-AAC9-E135153237A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F9583C2-EBDF-4657-BFA6-99987393A00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50B3CF2-4D12-4778-992F-862962A6D73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33C1C61-76AD-44BF-8A9F-AC6B056A58B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190639-3B71-4ED0-BA59-671BE35516A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C6C8FED-8A4D-4293-9EC2-EBFCAEB1C39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1169BE-1B73-4575-88E2-5F9293226FE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62FF02-87C7-41C4-ADC3-A52A215B9AC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1AE7114-75A3-413A-8F19-0A49EDAED26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5016569-45C9-4626-B82F-C6A04A03F64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10E54B8-B329-45B6-8D46-F273B8385DB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6"/>
          <p:cNvGrpSpPr/>
          <p:nvPr/>
        </p:nvGrpSpPr>
        <p:grpSpPr>
          <a:xfrm>
            <a:off x="9206640" y="2963160"/>
            <a:ext cx="2982960" cy="3210120"/>
            <a:chOff x="9206640" y="2963160"/>
            <a:chExt cx="2982960" cy="3210120"/>
          </a:xfrm>
        </p:grpSpPr>
        <p:cxnSp>
          <p:nvCxnSpPr>
            <p:cNvPr id="17" name="Straight Connector 7"/>
            <p:cNvCxnSpPr/>
            <p:nvPr/>
          </p:nvCxnSpPr>
          <p:spPr>
            <a:xfrm flipH="1">
              <a:off x="11275920" y="2963160"/>
              <a:ext cx="914040" cy="914400"/>
            </a:xfrm>
            <a:prstGeom prst="straightConnector1">
              <a:avLst/>
            </a:prstGeom>
            <a:ln w="9525" cap="rnd">
              <a:solidFill>
                <a:srgbClr val="FFFFFF"/>
              </a:solidFill>
              <a:round/>
            </a:ln>
          </p:spPr>
        </p:cxnSp>
        <p:cxnSp>
          <p:nvCxnSpPr>
            <p:cNvPr id="2" name="Straight Connector 8"/>
            <p:cNvCxnSpPr/>
            <p:nvPr/>
          </p:nvCxnSpPr>
          <p:spPr>
            <a:xfrm flipH="1">
              <a:off x="9206640" y="3190320"/>
              <a:ext cx="2983320" cy="2983320"/>
            </a:xfrm>
            <a:prstGeom prst="straightConnector1">
              <a:avLst/>
            </a:prstGeom>
            <a:ln w="9525" cap="rnd">
              <a:solidFill>
                <a:srgbClr val="FFFFFF"/>
              </a:solidFill>
              <a:round/>
            </a:ln>
          </p:spPr>
        </p:cxnSp>
        <p:cxnSp>
          <p:nvCxnSpPr>
            <p:cNvPr id="3" name="Straight Connector 9"/>
            <p:cNvCxnSpPr/>
            <p:nvPr/>
          </p:nvCxnSpPr>
          <p:spPr>
            <a:xfrm flipH="1">
              <a:off x="10292040" y="3285000"/>
              <a:ext cx="1897920" cy="1897920"/>
            </a:xfrm>
            <a:prstGeom prst="straightConnector1">
              <a:avLst/>
            </a:prstGeom>
            <a:ln w="9525" cap="rnd">
              <a:solidFill>
                <a:srgbClr val="FFFFFF"/>
              </a:solidFill>
              <a:round/>
            </a:ln>
          </p:spPr>
        </p:cxnSp>
        <p:cxnSp>
          <p:nvCxnSpPr>
            <p:cNvPr id="4" name="Straight Connector 10"/>
            <p:cNvCxnSpPr/>
            <p:nvPr/>
          </p:nvCxnSpPr>
          <p:spPr>
            <a:xfrm flipH="1">
              <a:off x="10442880" y="3130920"/>
              <a:ext cx="1747080" cy="1747080"/>
            </a:xfrm>
            <a:prstGeom prst="straightConnector1">
              <a:avLst/>
            </a:prstGeom>
            <a:ln w="28575" cap="rnd">
              <a:solidFill>
                <a:srgbClr val="FFFFFF"/>
              </a:solidFill>
              <a:round/>
            </a:ln>
          </p:spPr>
        </p:cxnSp>
        <p:cxnSp>
          <p:nvCxnSpPr>
            <p:cNvPr id="5" name="Straight Connector 11"/>
            <p:cNvCxnSpPr/>
            <p:nvPr/>
          </p:nvCxnSpPr>
          <p:spPr>
            <a:xfrm flipH="1">
              <a:off x="10918800" y="3682800"/>
              <a:ext cx="1271160" cy="1271520"/>
            </a:xfrm>
            <a:prstGeom prst="straightConnector1">
              <a:avLst/>
            </a:prstGeom>
            <a:ln w="28575" cap="rnd">
              <a:solidFill>
                <a:srgbClr val="FFFFFF"/>
              </a:solidFill>
              <a:round/>
            </a:ln>
          </p:spPr>
        </p:cxnSp>
      </p:grpSp>
      <p:cxnSp>
        <p:nvCxnSpPr>
          <p:cNvPr id="6" name="Straight Connector 15"/>
          <p:cNvCxnSpPr/>
          <p:nvPr/>
        </p:nvCxnSpPr>
        <p:spPr>
          <a:xfrm flipH="1">
            <a:off x="8227800" y="8280"/>
            <a:ext cx="3811320" cy="3811320"/>
          </a:xfrm>
          <a:prstGeom prst="straightConnector1">
            <a:avLst/>
          </a:prstGeom>
          <a:ln w="12700" cap="rnd">
            <a:solidFill>
              <a:srgbClr val="FFFFFF"/>
            </a:solidFill>
            <a:round/>
          </a:ln>
        </p:spPr>
      </p:cxnSp>
      <p:cxnSp>
        <p:nvCxnSpPr>
          <p:cNvPr id="7" name="Straight Connector 16"/>
          <p:cNvCxnSpPr/>
          <p:nvPr/>
        </p:nvCxnSpPr>
        <p:spPr>
          <a:xfrm flipH="1">
            <a:off x="6108120" y="91440"/>
            <a:ext cx="6081840" cy="6082200"/>
          </a:xfrm>
          <a:prstGeom prst="straightConnector1">
            <a:avLst/>
          </a:prstGeom>
          <a:ln w="12700" cap="rnd">
            <a:solidFill>
              <a:srgbClr val="FFFFFF"/>
            </a:solidFill>
            <a:round/>
          </a:ln>
        </p:spPr>
      </p:cxnSp>
      <p:cxnSp>
        <p:nvCxnSpPr>
          <p:cNvPr id="8" name="Straight Connector 18"/>
          <p:cNvCxnSpPr/>
          <p:nvPr/>
        </p:nvCxnSpPr>
        <p:spPr>
          <a:xfrm flipH="1">
            <a:off x="7235640" y="228600"/>
            <a:ext cx="4954320" cy="4954320"/>
          </a:xfrm>
          <a:prstGeom prst="straightConnector1">
            <a:avLst/>
          </a:prstGeom>
          <a:ln w="12700" cap="rnd">
            <a:solidFill>
              <a:srgbClr val="FFFFFF"/>
            </a:solidFill>
            <a:round/>
          </a:ln>
        </p:spPr>
      </p:cxnSp>
      <p:cxnSp>
        <p:nvCxnSpPr>
          <p:cNvPr id="9" name="Straight Connector 20"/>
          <p:cNvCxnSpPr/>
          <p:nvPr/>
        </p:nvCxnSpPr>
        <p:spPr>
          <a:xfrm flipH="1">
            <a:off x="7335720" y="32040"/>
            <a:ext cx="4854240" cy="4854600"/>
          </a:xfrm>
          <a:prstGeom prst="straightConnector1">
            <a:avLst/>
          </a:prstGeom>
          <a:ln w="31750" cap="rnd">
            <a:solidFill>
              <a:srgbClr val="FFFFFF"/>
            </a:solidFill>
            <a:round/>
          </a:ln>
        </p:spPr>
      </p:cxnSp>
      <p:cxnSp>
        <p:nvCxnSpPr>
          <p:cNvPr id="10" name="Straight Connector 22"/>
          <p:cNvCxnSpPr/>
          <p:nvPr/>
        </p:nvCxnSpPr>
        <p:spPr>
          <a:xfrm flipH="1">
            <a:off x="7845120" y="609480"/>
            <a:ext cx="4344840" cy="4344840"/>
          </a:xfrm>
          <a:prstGeom prst="straightConnector1">
            <a:avLst/>
          </a:prstGeom>
          <a:ln w="31750" cap="rnd">
            <a:solidFill>
              <a:srgbClr val="FFFFFF"/>
            </a:solidFill>
            <a:round/>
          </a:ln>
        </p:spPr>
      </p:cxnSp>
      <p:sp>
        <p:nvSpPr>
          <p:cNvPr id="11" name="PlaceHolder 1"/>
          <p:cNvSpPr>
            <a:spLocks noGrp="1"/>
          </p:cNvSpPr>
          <p:nvPr>
            <p:ph type="ftr" idx="1"/>
          </p:nvPr>
        </p:nvSpPr>
        <p:spPr>
          <a:xfrm>
            <a:off x="684360" y="6172200"/>
            <a:ext cx="75423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sldNum" idx="2"/>
          </p:nvPr>
        </p:nvSpPr>
        <p:spPr>
          <a:xfrm>
            <a:off x="10363320" y="5578560"/>
            <a:ext cx="1140840" cy="66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3200" b="0" strike="noStrike" spc="-1">
                <a:solidFill>
                  <a:schemeClr val="lt2">
                    <a:lumMod val="50000"/>
                  </a:schemeClr>
                </a:solidFill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9166C3A-867E-46A0-9133-F1FEEF3DD012}" type="slidenum">
              <a:rPr lang="ru-RU" sz="3200" b="0" strike="noStrike" spc="-1">
                <a:solidFill>
                  <a:schemeClr val="lt2">
                    <a:lumMod val="50000"/>
                  </a:schemeClr>
                </a:solidFill>
                <a:latin typeface="Century Gothic"/>
              </a:rPr>
              <a:t>‹#›</a:t>
            </a:fld>
            <a:endParaRPr lang="ru-RU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3"/>
          </p:nvPr>
        </p:nvSpPr>
        <p:spPr>
          <a:xfrm>
            <a:off x="9904320" y="6172200"/>
            <a:ext cx="15987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1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6"/>
          <p:cNvGrpSpPr/>
          <p:nvPr/>
        </p:nvGrpSpPr>
        <p:grpSpPr>
          <a:xfrm>
            <a:off x="9206640" y="2963160"/>
            <a:ext cx="2982960" cy="3210120"/>
            <a:chOff x="9206640" y="2963160"/>
            <a:chExt cx="2982960" cy="3210120"/>
          </a:xfrm>
        </p:grpSpPr>
        <p:cxnSp>
          <p:nvCxnSpPr>
            <p:cNvPr id="53" name="Straight Connector 7"/>
            <p:cNvCxnSpPr/>
            <p:nvPr/>
          </p:nvCxnSpPr>
          <p:spPr>
            <a:xfrm flipH="1">
              <a:off x="11275920" y="2963160"/>
              <a:ext cx="914040" cy="914400"/>
            </a:xfrm>
            <a:prstGeom prst="straightConnector1">
              <a:avLst/>
            </a:prstGeom>
            <a:ln w="9525" cap="rnd">
              <a:solidFill>
                <a:srgbClr val="FFFFFF"/>
              </a:solidFill>
              <a:round/>
            </a:ln>
          </p:spPr>
        </p:cxnSp>
        <p:cxnSp>
          <p:nvCxnSpPr>
            <p:cNvPr id="54" name="Straight Connector 8"/>
            <p:cNvCxnSpPr/>
            <p:nvPr/>
          </p:nvCxnSpPr>
          <p:spPr>
            <a:xfrm flipH="1">
              <a:off x="9206640" y="3190320"/>
              <a:ext cx="2983320" cy="2983320"/>
            </a:xfrm>
            <a:prstGeom prst="straightConnector1">
              <a:avLst/>
            </a:prstGeom>
            <a:ln w="9525" cap="rnd">
              <a:solidFill>
                <a:srgbClr val="FFFFFF"/>
              </a:solidFill>
              <a:round/>
            </a:ln>
          </p:spPr>
        </p:cxnSp>
        <p:cxnSp>
          <p:nvCxnSpPr>
            <p:cNvPr id="55" name="Straight Connector 9"/>
            <p:cNvCxnSpPr/>
            <p:nvPr/>
          </p:nvCxnSpPr>
          <p:spPr>
            <a:xfrm flipH="1">
              <a:off x="10292040" y="3285000"/>
              <a:ext cx="1897920" cy="1897920"/>
            </a:xfrm>
            <a:prstGeom prst="straightConnector1">
              <a:avLst/>
            </a:prstGeom>
            <a:ln w="9525" cap="rnd">
              <a:solidFill>
                <a:srgbClr val="FFFFFF"/>
              </a:solidFill>
              <a:round/>
            </a:ln>
          </p:spPr>
        </p:cxnSp>
        <p:cxnSp>
          <p:nvCxnSpPr>
            <p:cNvPr id="56" name="Straight Connector 10"/>
            <p:cNvCxnSpPr/>
            <p:nvPr/>
          </p:nvCxnSpPr>
          <p:spPr>
            <a:xfrm flipH="1">
              <a:off x="10442880" y="3130920"/>
              <a:ext cx="1747080" cy="1747080"/>
            </a:xfrm>
            <a:prstGeom prst="straightConnector1">
              <a:avLst/>
            </a:prstGeom>
            <a:ln w="28575" cap="rnd">
              <a:solidFill>
                <a:srgbClr val="FFFFFF"/>
              </a:solidFill>
              <a:round/>
            </a:ln>
          </p:spPr>
        </p:cxnSp>
        <p:cxnSp>
          <p:nvCxnSpPr>
            <p:cNvPr id="57" name="Straight Connector 11"/>
            <p:cNvCxnSpPr/>
            <p:nvPr/>
          </p:nvCxnSpPr>
          <p:spPr>
            <a:xfrm flipH="1">
              <a:off x="10918800" y="3682800"/>
              <a:ext cx="1271160" cy="1271520"/>
            </a:xfrm>
            <a:prstGeom prst="straightConnector1">
              <a:avLst/>
            </a:prstGeom>
            <a:ln w="28575" cap="rnd">
              <a:solidFill>
                <a:srgbClr val="FFFFFF"/>
              </a:solidFill>
              <a:round/>
            </a:ln>
          </p:spPr>
        </p:cxnSp>
      </p:grpSp>
      <p:sp>
        <p:nvSpPr>
          <p:cNvPr id="58" name="PlaceHolder 1"/>
          <p:cNvSpPr>
            <a:spLocks noGrp="1"/>
          </p:cNvSpPr>
          <p:nvPr>
            <p:ph type="ftr" idx="4"/>
          </p:nvPr>
        </p:nvSpPr>
        <p:spPr>
          <a:xfrm>
            <a:off x="684360" y="6172200"/>
            <a:ext cx="75423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9" name="PlaceHolder 2"/>
          <p:cNvSpPr>
            <a:spLocks noGrp="1"/>
          </p:cNvSpPr>
          <p:nvPr>
            <p:ph type="sldNum" idx="5"/>
          </p:nvPr>
        </p:nvSpPr>
        <p:spPr>
          <a:xfrm>
            <a:off x="10363320" y="5578560"/>
            <a:ext cx="1140840" cy="66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3200" b="0" strike="noStrike" spc="-1">
                <a:solidFill>
                  <a:schemeClr val="lt2">
                    <a:lumMod val="50000"/>
                  </a:schemeClr>
                </a:solidFill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4492DAD-AD21-404A-ADB9-DAD337A1656B}" type="slidenum">
              <a:rPr lang="ru-RU" sz="3200" b="0" strike="noStrike" spc="-1">
                <a:solidFill>
                  <a:schemeClr val="lt2">
                    <a:lumMod val="50000"/>
                  </a:schemeClr>
                </a:solidFill>
                <a:latin typeface="Century Gothic"/>
              </a:rPr>
              <a:t>‹#›</a:t>
            </a:fld>
            <a:endParaRPr lang="ru-RU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dt" idx="6"/>
          </p:nvPr>
        </p:nvSpPr>
        <p:spPr>
          <a:xfrm>
            <a:off x="9904320" y="6172200"/>
            <a:ext cx="15987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6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slide" Target="slide3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18" Type="http://schemas.openxmlformats.org/officeDocument/2006/relationships/audio" Target="../media/media12.mp3"/><Relationship Id="rId26" Type="http://schemas.openxmlformats.org/officeDocument/2006/relationships/notesSlide" Target="../notesSlides/notesSlide12.xml"/><Relationship Id="rId3" Type="http://schemas.microsoft.com/office/2007/relationships/media" Target="../media/media5.mp3"/><Relationship Id="rId21" Type="http://schemas.microsoft.com/office/2007/relationships/media" Target="../media/media14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microsoft.com/office/2007/relationships/media" Target="../media/media12.mp3"/><Relationship Id="rId25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6" Type="http://schemas.openxmlformats.org/officeDocument/2006/relationships/audio" Target="../media/media11.mp3"/><Relationship Id="rId20" Type="http://schemas.openxmlformats.org/officeDocument/2006/relationships/audio" Target="../media/media13.mp3"/><Relationship Id="rId29" Type="http://schemas.openxmlformats.org/officeDocument/2006/relationships/image" Target="../media/image23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openxmlformats.org/officeDocument/2006/relationships/audio" Target="../media/media15.mp3"/><Relationship Id="rId5" Type="http://schemas.microsoft.com/office/2007/relationships/media" Target="../media/media6.mp3"/><Relationship Id="rId15" Type="http://schemas.microsoft.com/office/2007/relationships/media" Target="../media/media11.mp3"/><Relationship Id="rId23" Type="http://schemas.microsoft.com/office/2007/relationships/media" Target="../media/media15.mp3"/><Relationship Id="rId28" Type="http://schemas.openxmlformats.org/officeDocument/2006/relationships/slide" Target="slide3.xml"/><Relationship Id="rId10" Type="http://schemas.openxmlformats.org/officeDocument/2006/relationships/audio" Target="../media/media8.mp3"/><Relationship Id="rId19" Type="http://schemas.microsoft.com/office/2007/relationships/media" Target="../media/media13.mp3"/><Relationship Id="rId31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Relationship Id="rId22" Type="http://schemas.openxmlformats.org/officeDocument/2006/relationships/audio" Target="../media/media14.mp3"/><Relationship Id="rId27" Type="http://schemas.openxmlformats.org/officeDocument/2006/relationships/image" Target="../media/image2.png"/><Relationship Id="rId30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jpe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58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3.jpeg"/><Relationship Id="rId7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slide" Target="slide21.xml"/><Relationship Id="rId10" Type="http://schemas.openxmlformats.org/officeDocument/2006/relationships/image" Target="../media/image3.png"/><Relationship Id="rId4" Type="http://schemas.openxmlformats.org/officeDocument/2006/relationships/slide" Target="slide9.xml"/><Relationship Id="rId9" Type="http://schemas.openxmlformats.org/officeDocument/2006/relationships/slide" Target="slide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42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42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42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hyperlink" Target="https://avatars.dzeninfra.ru/get-zen_doc/3630864/pub_603656c0a332dd7373ba3b05_6036574b700da52db24f2bfe/scale_1200" TargetMode="External"/><Relationship Id="rId18" Type="http://schemas.openxmlformats.org/officeDocument/2006/relationships/hyperlink" Target="https://image.winudf.com/v2/image/Y29tLnNvZnRzc3AudGljdGFjX3NjcmVlbnNob3RzXzBfNzQzMTAxNmU/screen-0.jpg?fakeurl=1&amp;type=.jpg" TargetMode="External"/><Relationship Id="rId26" Type="http://schemas.openxmlformats.org/officeDocument/2006/relationships/hyperlink" Target="https://sun965.userapi.com/impg/YKggdjugYnxkv5A1ceP3U1RVj497dj4XQs13lg/dYuELZK91oQ.jpg?size=812x880&amp;quality=96&amp;sign=21489659be64d2996e7c84e900aa3cee&amp;c_uniq_tag=jJIcQrOV9A73UzPGA5XtdkjB-1kaq6POs8zrEA6UmU8&amp;type=album" TargetMode="External"/><Relationship Id="rId39" Type="http://schemas.openxmlformats.org/officeDocument/2006/relationships/hyperlink" Target="https://i.pinimg.com/originals/91/2b/dd/912bddf5daa07872f04156c2fd4696d6.jpg" TargetMode="External"/><Relationship Id="rId3" Type="http://schemas.openxmlformats.org/officeDocument/2006/relationships/hyperlink" Target="https://kartinki.pics/75024-skripichnyj-kljuch-i-noty-kartinki.html" TargetMode="External"/><Relationship Id="rId21" Type="http://schemas.openxmlformats.org/officeDocument/2006/relationships/hyperlink" Target="https://grizly.club/uploads/posts/2023-02/1675896630_grizly-club-p-krestiki-noliki-klipart-1.jpg" TargetMode="External"/><Relationship Id="rId34" Type="http://schemas.openxmlformats.org/officeDocument/2006/relationships/hyperlink" Target="https://www.den-za-dnem.ru/gal/albums/userpics/10001/g007.jpg" TargetMode="External"/><Relationship Id="rId42" Type="http://schemas.openxmlformats.org/officeDocument/2006/relationships/hyperlink" Target="https://expositions.nlr.ru/ex_manus/balakirev_glinka/images/38.jpg" TargetMode="External"/><Relationship Id="rId47" Type="http://schemas.openxmlformats.org/officeDocument/2006/relationships/hyperlink" Target="https://avatars.mds.yandex.net/i?id=e77565002924466df0a0e4fb2193b2f4_l-4911508-images-thumbs&amp;n=13" TargetMode="External"/><Relationship Id="rId50" Type="http://schemas.openxmlformats.org/officeDocument/2006/relationships/hyperlink" Target="https://fs.znanio.ru/d5af0e/3d/71/ccd83f6af8a4f15d6ac88fa6757f96f415.jpg" TargetMode="External"/><Relationship Id="rId7" Type="http://schemas.openxmlformats.org/officeDocument/2006/relationships/hyperlink" Target="https://portlandsymphony.org/wp-content/uploads/2019/01/1920-no-header-Website-500x500-cards14.jpg" TargetMode="External"/><Relationship Id="rId12" Type="http://schemas.openxmlformats.org/officeDocument/2006/relationships/hyperlink" Target="https://fantasiya.tmn.muzkult.ru/media/2022/12/09/1289186788/2.jpg" TargetMode="External"/><Relationship Id="rId17" Type="http://schemas.openxmlformats.org/officeDocument/2006/relationships/hyperlink" Target="https://litvek.com/icl/i/29/676729/image2.jpg" TargetMode="External"/><Relationship Id="rId25" Type="http://schemas.openxmlformats.org/officeDocument/2006/relationships/hyperlink" Target="https://cm.author.today/content/2021/11/10/b94fc4a0f8ec414aaf772e907cf31572.jpg" TargetMode="External"/><Relationship Id="rId33" Type="http://schemas.openxmlformats.org/officeDocument/2006/relationships/hyperlink" Target="https://avatars.mds.yandex.net/i?id=6247701e25a0776d7564a49ee47a739d_l-5221533-images-thumbs&amp;n=13" TargetMode="External"/><Relationship Id="rId38" Type="http://schemas.openxmlformats.org/officeDocument/2006/relationships/hyperlink" Target="https://simply-blog.ru/wp-content/uploads/2019/10/DSC06595-1500x911.jpg" TargetMode="External"/><Relationship Id="rId46" Type="http://schemas.openxmlformats.org/officeDocument/2006/relationships/hyperlink" Target="https://artchive.ru/res/media/img/ox800/work/4c9/406060.jpg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rusimperiya.ru/images/upload/img_html_editor/45275394/4e4/4e46e21a82ed7879e4249c861eaf35a4.jpg" TargetMode="External"/><Relationship Id="rId20" Type="http://schemas.openxmlformats.org/officeDocument/2006/relationships/hyperlink" Target="https://avatars.mds.yandex.net/i?id=0d2885c0e5d8d5d620a99a4f3cc9fc1d_l-9228595-images-thumbs&amp;n=13" TargetMode="External"/><Relationship Id="rId29" Type="http://schemas.openxmlformats.org/officeDocument/2006/relationships/hyperlink" Target="https://www.rulit.me/books/mihail-ivanovich-glinka-read-824294-15.html" TargetMode="External"/><Relationship Id="rId41" Type="http://schemas.openxmlformats.org/officeDocument/2006/relationships/hyperlink" Target="https://portal-kultura.ru/upload/iblock/538/4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ouchkin.com/uploads/2016/02/Rozen-E.F.-baron.jpg" TargetMode="External"/><Relationship Id="rId11" Type="http://schemas.openxmlformats.org/officeDocument/2006/relationships/hyperlink" Target="https://avatars.mds.yandex.net/i?id=aa3cf64acca226253be9c43220269871_l-5380459-images-thumbs&amp;n=13" TargetMode="External"/><Relationship Id="rId24" Type="http://schemas.openxmlformats.org/officeDocument/2006/relationships/hyperlink" Target="https://muzey-izo-kbr.kbr.muzkult.ru/media/2024/06/06/1327642893/620x765-259619248.JPEG" TargetMode="External"/><Relationship Id="rId32" Type="http://schemas.openxmlformats.org/officeDocument/2006/relationships/hyperlink" Target="https://i.pinimg.com/736x/bd/56/ff/bd56ff58028e8c4103075535421bc7cf.jpg" TargetMode="External"/><Relationship Id="rId37" Type="http://schemas.openxmlformats.org/officeDocument/2006/relationships/hyperlink" Target="https://avatars.mds.yandex.net/get-altay/9709178/2a00000188e13c8ef7a654d0b2a1ea917028/XXL_height" TargetMode="External"/><Relationship Id="rId40" Type="http://schemas.openxmlformats.org/officeDocument/2006/relationships/hyperlink" Target="https://www.rusbibliophile.ru/netcat_files/multifile/1748/5443/Glinka_Zhizn_titul.jpg" TargetMode="External"/><Relationship Id="rId45" Type="http://schemas.openxmlformats.org/officeDocument/2006/relationships/hyperlink" Target="https://selizharovo.tverlib.ru/sites/default/files/mus045_0.jpg" TargetMode="External"/><Relationship Id="rId5" Type="http://schemas.openxmlformats.org/officeDocument/2006/relationships/hyperlink" Target="https://avatars.mds.yandex.net/i?id=3a80edc1ba91751e33cb838fc7cbfd48_l-5550711-images-thumbs&amp;n=13" TargetMode="External"/><Relationship Id="rId15" Type="http://schemas.openxmlformats.org/officeDocument/2006/relationships/hyperlink" Target="https://cdn.culture.ru/images/d0aa68da-b898-59be-830a-1c95fd674c4c" TargetMode="External"/><Relationship Id="rId23" Type="http://schemas.openxmlformats.org/officeDocument/2006/relationships/hyperlink" Target="https://urok.1sept.ru/articles/663562/img1.gif" TargetMode="External"/><Relationship Id="rId28" Type="http://schemas.openxmlformats.org/officeDocument/2006/relationships/hyperlink" Target="https://avatars.mds.yandex.net/i?id=bfdb67ab3d387d694603fad5fdbf0f57_l-4828899-images-thumbs&amp;n=13" TargetMode="External"/><Relationship Id="rId36" Type="http://schemas.openxmlformats.org/officeDocument/2006/relationships/hyperlink" Target="https://avatars.mds.yandex.net/i?id=3524f54a667c6cc8fefe3cb54218d969-3692823-images-thumbs&amp;n=13" TargetMode="External"/><Relationship Id="rId49" Type="http://schemas.openxmlformats.org/officeDocument/2006/relationships/hyperlink" Target="https://sun9-72.userapi.com/impg/7MKgYYCWj2jCmsLVrUciw-ADvtYMevuoU5UxhA/_K5NmHwDEfU.jpg?size=603x604&amp;quality=96&amp;sign=f63fb9935d6018ad37ca56f47480b634&amp;type=album" TargetMode="External"/><Relationship Id="rId10" Type="http://schemas.openxmlformats.org/officeDocument/2006/relationships/hyperlink" Target="https://arthive.net/res/media/img/oy800/article/bc6/233473.jpg" TargetMode="External"/><Relationship Id="rId19" Type="http://schemas.openxmlformats.org/officeDocument/2006/relationships/hyperlink" Target="https://png.pngtree.com/png-vector/20221018/ourmid/pngtree-hands-holding-pencils-to-play-tic-tac-toe-png-image_6319169.png" TargetMode="External"/><Relationship Id="rId31" Type="http://schemas.openxmlformats.org/officeDocument/2006/relationships/hyperlink" Target="https://i.pinimg.com/originals/f1/ee/f5/f1eef5a16c6284e1c8b9f868eda37d49.png" TargetMode="External"/><Relationship Id="rId44" Type="http://schemas.openxmlformats.org/officeDocument/2006/relationships/hyperlink" Target="https://art-library.vrn.muzkult.ru/media/2024/07/17/1331309954/4-32.jpg" TargetMode="External"/><Relationship Id="rId52" Type="http://schemas.openxmlformats.org/officeDocument/2006/relationships/hyperlink" Target="https://topconcerts.ru/wp-content/uploads/2024/04/titulnik.jpg" TargetMode="External"/><Relationship Id="rId4" Type="http://schemas.openxmlformats.org/officeDocument/2006/relationships/hyperlink" Target="https://expositions.nlr.ru/primo/images/yubiliar/77.jpg" TargetMode="External"/><Relationship Id="rId9" Type="http://schemas.openxmlformats.org/officeDocument/2006/relationships/hyperlink" Target="https://i.pinimg.com/originals/66/fc/89/66fc8902e4a997cea8ae3d7d9eb4079d.png" TargetMode="External"/><Relationship Id="rId14" Type="http://schemas.openxmlformats.org/officeDocument/2006/relationships/hyperlink" Target="http://static.ozone.ru/multimedia/books_covers/1007469391.jpg" TargetMode="External"/><Relationship Id="rId22" Type="http://schemas.openxmlformats.org/officeDocument/2006/relationships/hyperlink" Target="https://avatars.mds.yandex.net/i?id=4088122bc468aa0477e51168a196efe4_l-5248825-images-thumbs&amp;n=13" TargetMode="External"/><Relationship Id="rId27" Type="http://schemas.openxmlformats.org/officeDocument/2006/relationships/hyperlink" Target="https://upload.wikimedia.org/wikipedia/commons/thumb/9/9d/Mikhail_VielgorskySokolov.jpg/460px-Mikhail_VielgorskySokolov.jpg" TargetMode="External"/><Relationship Id="rId30" Type="http://schemas.openxmlformats.org/officeDocument/2006/relationships/hyperlink" Target="https://avatars.mds.yandex.net/i?id=cc67a87b66426305b96c50010a83241a_l-5239038-images-thumbs&amp;n=13" TargetMode="External"/><Relationship Id="rId35" Type="http://schemas.openxmlformats.org/officeDocument/2006/relationships/hyperlink" Target="https://www.den-za-dnem.ru/gal/albums/userpics/10001/g006.jpg" TargetMode="External"/><Relationship Id="rId43" Type="http://schemas.openxmlformats.org/officeDocument/2006/relationships/hyperlink" Target="https://i.pinimg.com/originals/cf/29/8e/cf298eaeb2b47db68ee33a761a996966.jpg" TargetMode="External"/><Relationship Id="rId48" Type="http://schemas.openxmlformats.org/officeDocument/2006/relationships/hyperlink" Target="https://i.pinimg.com/736x/67/ed/7c/67ed7cc7a1d1887d960495f3d495c9bf--legends.jpg" TargetMode="External"/><Relationship Id="rId8" Type="http://schemas.openxmlformats.org/officeDocument/2006/relationships/hyperlink" Target="https://i.pinimg.com/236x/cd/83/7d/cd837dc24b8ee09b16ad0e80d55118da.jpg?nii=t" TargetMode="External"/><Relationship Id="rId51" Type="http://schemas.openxmlformats.org/officeDocument/2006/relationships/hyperlink" Target="https://i.mycdn.me/getVideoPreview?id=977506929158&amp;idx=12&amp;type=39&amp;tkn=91KSMJC68TtES40SfKbrMu1Xr3Y&amp;fn=vid_w&amp;c_uniq_tag=OEa408loL39_ZuuHDSai3lWnOizAD2s-58Mf4zKdJM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" Target="slide7.xml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slide" Target="slide5.xml"/><Relationship Id="rId5" Type="http://schemas.openxmlformats.org/officeDocument/2006/relationships/slideLayout" Target="../slideLayouts/slideLayout13.xml"/><Relationship Id="rId10" Type="http://schemas.openxmlformats.org/officeDocument/2006/relationships/slide" Target="slide8.xml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06240" y="0"/>
            <a:ext cx="3863160" cy="834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marL="139680"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bg1"/>
                </a:solidFill>
                <a:latin typeface="Bahnschrift Light SemiCondensed"/>
              </a:rPr>
              <a:t>МБУ ДО ДШИ п. Строитель</a:t>
            </a:r>
            <a:r>
              <a:rPr sz="2000" dirty="0"/>
              <a:t/>
            </a:r>
            <a:br>
              <a:rPr sz="2000" dirty="0"/>
            </a:b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908640" y="5477760"/>
            <a:ext cx="2554200" cy="80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457200"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chemeClr val="bg1"/>
                </a:solidFill>
                <a:latin typeface="Century Gothic"/>
              </a:rPr>
              <a:t>1804 - 1857</a:t>
            </a:r>
            <a:endParaRPr lang="ru-RU" sz="2800" b="1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1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entury Gothic"/>
            </a:endParaRPr>
          </a:p>
        </p:txBody>
      </p:sp>
      <p:sp>
        <p:nvSpPr>
          <p:cNvPr id="102" name="Рисунок 4"/>
          <p:cNvSpPr/>
          <p:nvPr/>
        </p:nvSpPr>
        <p:spPr>
          <a:xfrm>
            <a:off x="318240" y="417960"/>
            <a:ext cx="3735000" cy="47228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63500" cap="rnd">
            <a:solidFill>
              <a:srgbClr val="333333"/>
            </a:solidFill>
            <a:round/>
          </a:ln>
          <a:effectLst>
            <a:outerShdw blurRad="38088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Прямоугольник 5"/>
          <p:cNvSpPr/>
          <p:nvPr/>
        </p:nvSpPr>
        <p:spPr>
          <a:xfrm>
            <a:off x="4390200" y="1091880"/>
            <a:ext cx="7534440" cy="533196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Конкурс – игра 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chemeClr val="lt2"/>
                </a:solidFill>
                <a:latin typeface="Century Gothic"/>
              </a:rPr>
              <a:t>Жизнь и </a:t>
            </a:r>
            <a:r>
              <a:rPr lang="ru-RU" sz="2800" b="1" strike="noStrike" spc="-1" dirty="0" smtClean="0">
                <a:solidFill>
                  <a:schemeClr val="lt2"/>
                </a:solidFill>
                <a:latin typeface="Century Gothic"/>
              </a:rPr>
              <a:t>творчество</a:t>
            </a: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 smtClean="0">
                <a:solidFill>
                  <a:schemeClr val="lt2"/>
                </a:solidFill>
                <a:latin typeface="Century Gothic"/>
              </a:rPr>
              <a:t> </a:t>
            </a:r>
            <a:r>
              <a:rPr lang="ru-RU" sz="2800" b="1" strike="noStrike" spc="-1" dirty="0">
                <a:solidFill>
                  <a:schemeClr val="lt2"/>
                </a:solidFill>
                <a:latin typeface="Century Gothic"/>
              </a:rPr>
              <a:t>Михаила Ивановича </a:t>
            </a:r>
            <a:r>
              <a:rPr lang="ru-RU" sz="2800" b="1" strike="noStrike" spc="-1" dirty="0" smtClean="0">
                <a:solidFill>
                  <a:schemeClr val="lt2"/>
                </a:solidFill>
                <a:latin typeface="Century Gothic"/>
              </a:rPr>
              <a:t>Глинки</a:t>
            </a:r>
            <a:r>
              <a:rPr lang="ru-RU" sz="2800" b="1" spc="-1" dirty="0">
                <a:solidFill>
                  <a:schemeClr val="lt2"/>
                </a:solidFill>
                <a:latin typeface="Century Gothic"/>
              </a:rPr>
              <a:t> </a:t>
            </a:r>
            <a:r>
              <a:rPr lang="ru-RU" sz="2800" b="1" spc="-1" dirty="0" smtClean="0">
                <a:solidFill>
                  <a:schemeClr val="lt2"/>
                </a:solidFill>
                <a:latin typeface="Century Gothic"/>
              </a:rPr>
              <a:t> </a:t>
            </a:r>
            <a:r>
              <a:rPr lang="ru-RU" sz="2800" b="1" spc="-1" dirty="0" smtClean="0">
                <a:solidFill>
                  <a:schemeClr val="lt2"/>
                </a:solidFill>
              </a:rPr>
              <a:t>– </a:t>
            </a:r>
          </a:p>
          <a:p>
            <a:pPr algn="ctr">
              <a:lnSpc>
                <a:spcPct val="150000"/>
              </a:lnSpc>
            </a:pPr>
            <a:r>
              <a:rPr lang="ru-RU" sz="2800" b="1" spc="-1" dirty="0" smtClean="0">
                <a:solidFill>
                  <a:schemeClr val="lt2"/>
                </a:solidFill>
              </a:rPr>
              <a:t>к </a:t>
            </a:r>
            <a:r>
              <a:rPr lang="ru-RU" sz="2800" b="1" strike="noStrike" spc="-1" dirty="0" smtClean="0">
                <a:solidFill>
                  <a:schemeClr val="lt2"/>
                </a:solidFill>
                <a:latin typeface="Century Gothic"/>
              </a:rPr>
              <a:t>220</a:t>
            </a:r>
            <a:r>
              <a:rPr lang="ru-RU" sz="2800" b="1" spc="-1" dirty="0" smtClean="0">
                <a:solidFill>
                  <a:schemeClr val="lt2"/>
                </a:solidFill>
              </a:rPr>
              <a:t>-</a:t>
            </a:r>
            <a:r>
              <a:rPr lang="ru-RU" sz="2800" b="1" strike="noStrike" spc="-1" dirty="0" smtClean="0">
                <a:solidFill>
                  <a:schemeClr val="lt2"/>
                </a:solidFill>
                <a:latin typeface="Century Gothic"/>
              </a:rPr>
              <a:t>летию </a:t>
            </a:r>
            <a:r>
              <a:rPr lang="ru-RU" sz="2800" b="1" strike="noStrike" spc="-1" dirty="0">
                <a:solidFill>
                  <a:schemeClr val="lt2"/>
                </a:solidFill>
                <a:latin typeface="Century Gothic"/>
              </a:rPr>
              <a:t>со дня </a:t>
            </a:r>
            <a:r>
              <a:rPr lang="ru-RU" sz="2800" b="1" strike="noStrike" spc="-1" dirty="0" smtClean="0">
                <a:solidFill>
                  <a:schemeClr val="lt2"/>
                </a:solidFill>
                <a:latin typeface="Century Gothic"/>
              </a:rPr>
              <a:t>рождения</a:t>
            </a:r>
          </a:p>
          <a:p>
            <a:pPr algn="ctr">
              <a:lnSpc>
                <a:spcPct val="150000"/>
              </a:lnSpc>
            </a:pPr>
            <a:r>
              <a:rPr lang="ru-RU" sz="2800" b="1" spc="-1" dirty="0" smtClean="0">
                <a:solidFill>
                  <a:schemeClr val="lt2"/>
                </a:solidFill>
                <a:latin typeface="Century Gothic"/>
              </a:rPr>
              <a:t>композитора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                      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2024г.                      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4" name="Рисунок 6"/>
          <p:cNvPicPr/>
          <p:nvPr/>
        </p:nvPicPr>
        <p:blipFill>
          <a:blip r:embed="rId4"/>
          <a:stretch/>
        </p:blipFill>
        <p:spPr>
          <a:xfrm>
            <a:off x="10769760" y="10800"/>
            <a:ext cx="1154520" cy="1080000"/>
          </a:xfrm>
          <a:prstGeom prst="rect">
            <a:avLst/>
          </a:prstGeom>
          <a:ln w="0">
            <a:noFill/>
          </a:ln>
        </p:spPr>
      </p:pic>
      <p:sp>
        <p:nvSpPr>
          <p:cNvPr id="105" name="Прямоугольник 7"/>
          <p:cNvSpPr/>
          <p:nvPr/>
        </p:nvSpPr>
        <p:spPr>
          <a:xfrm>
            <a:off x="9664200" y="4808520"/>
            <a:ext cx="2079720" cy="1338480"/>
          </a:xfrm>
          <a:prstGeom prst="rect">
            <a:avLst/>
          </a:prstGeom>
          <a:solidFill>
            <a:srgbClr val="052F6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entury Gothic"/>
              </a:rPr>
              <a:t>Подготовили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chemeClr val="lt1"/>
                </a:solidFill>
                <a:latin typeface="Century Gothic"/>
              </a:rPr>
              <a:t>и  </a:t>
            </a:r>
            <a:r>
              <a:rPr lang="ru-RU" sz="1800" b="0" strike="noStrike" spc="-1" dirty="0">
                <a:solidFill>
                  <a:schemeClr val="lt1"/>
                </a:solidFill>
                <a:latin typeface="Century Gothic"/>
              </a:rPr>
              <a:t>провели: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 dirty="0" err="1">
                <a:solidFill>
                  <a:schemeClr val="lt1"/>
                </a:solidFill>
                <a:latin typeface="Century Gothic"/>
              </a:rPr>
              <a:t>Пиунова</a:t>
            </a:r>
            <a:r>
              <a:rPr lang="ru-RU" sz="1800" b="0" strike="noStrike" spc="-1" dirty="0">
                <a:solidFill>
                  <a:schemeClr val="lt1"/>
                </a:solidFill>
                <a:latin typeface="Century Gothic"/>
              </a:rPr>
              <a:t> Н. В.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entury Gothic"/>
              </a:rPr>
              <a:t>Семенова Е. Ю.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52" name="TextBox 2"/>
          <p:cNvSpPr/>
          <p:nvPr/>
        </p:nvSpPr>
        <p:spPr>
          <a:xfrm>
            <a:off x="4452840" y="5760"/>
            <a:ext cx="414864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53" name="Стрелка вниз 4"/>
          <p:cNvSpPr/>
          <p:nvPr/>
        </p:nvSpPr>
        <p:spPr>
          <a:xfrm>
            <a:off x="6063339" y="2963687"/>
            <a:ext cx="483120" cy="6955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54" name="TextBox 28"/>
          <p:cNvSpPr/>
          <p:nvPr/>
        </p:nvSpPr>
        <p:spPr>
          <a:xfrm>
            <a:off x="1978559" y="884880"/>
            <a:ext cx="9376625" cy="18262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2. 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Кто 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является 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автором  стихов 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романса 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Глинки 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«Я помню 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4000" b="0" strike="noStrike" spc="-1" smtClean="0">
                <a:solidFill>
                  <a:schemeClr val="bg1"/>
                </a:solidFill>
                <a:latin typeface="Times New Roman"/>
                <a:ea typeface="Calibri"/>
              </a:rPr>
              <a:t>чудное  мгновенье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»? </a:t>
            </a:r>
            <a:endParaRPr lang="ru-RU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55" name="Управляющая кнопка: далее 30">
            <a:hlinkClick r:id="" action="ppaction://hlinkshowjump?jump=nextslide"/>
          </p:cNvPr>
          <p:cNvSpPr/>
          <p:nvPr/>
        </p:nvSpPr>
        <p:spPr>
          <a:xfrm>
            <a:off x="11515680" y="160200"/>
            <a:ext cx="538200" cy="631440"/>
          </a:xfrm>
          <a:prstGeom prst="actionButtonForwardNext">
            <a:avLst/>
          </a:prstGeom>
          <a:solidFill>
            <a:schemeClr val="tx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08014" y="3766324"/>
            <a:ext cx="11660531" cy="2997360"/>
            <a:chOff x="392449" y="3860640"/>
            <a:chExt cx="11660531" cy="2997360"/>
          </a:xfrm>
        </p:grpSpPr>
        <p:sp>
          <p:nvSpPr>
            <p:cNvPr id="156" name="Прямоугольник 32"/>
            <p:cNvSpPr/>
            <p:nvPr/>
          </p:nvSpPr>
          <p:spPr>
            <a:xfrm>
              <a:off x="392449" y="3860640"/>
              <a:ext cx="11660531" cy="2997360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just" defTabSz="914400">
                <a:lnSpc>
                  <a:spcPct val="150000"/>
                </a:lnSpc>
                <a:spcAft>
                  <a:spcPts val="1001"/>
                </a:spcAft>
              </a:pP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 Романс </a:t>
              </a:r>
              <a:r>
                <a:rPr lang="ru-RU" sz="28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 Глинки  </a:t>
              </a: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«Я </a:t>
              </a:r>
              <a:r>
                <a:rPr lang="ru-RU" sz="28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помню  чудное  </a:t>
              </a: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мгновенье»</a:t>
              </a:r>
              <a:endParaRPr lang="ru-RU" sz="2800" b="0" strike="noStrike" spc="-1" dirty="0">
                <a:solidFill>
                  <a:srgbClr val="FFFFFF"/>
                </a:solidFill>
                <a:latin typeface="Arial"/>
              </a:endParaRPr>
            </a:p>
            <a:p>
              <a:pPr algn="just" defTabSz="914400">
                <a:lnSpc>
                  <a:spcPct val="150000"/>
                </a:lnSpc>
                <a:spcAft>
                  <a:spcPts val="1001"/>
                </a:spcAft>
              </a:pP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 </a:t>
              </a:r>
              <a:r>
                <a:rPr lang="ru-RU" sz="28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был  написан  </a:t>
              </a: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в </a:t>
              </a:r>
              <a:r>
                <a:rPr lang="ru-RU" sz="28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 1840  году  </a:t>
              </a: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на </a:t>
              </a:r>
              <a:r>
                <a:rPr lang="ru-RU" sz="28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 стихи</a:t>
              </a:r>
              <a:endParaRPr lang="ru-RU" sz="2800" b="0" strike="noStrike" spc="-1" dirty="0">
                <a:solidFill>
                  <a:srgbClr val="FFFFFF"/>
                </a:solidFill>
                <a:latin typeface="Arial"/>
              </a:endParaRPr>
            </a:p>
            <a:p>
              <a:pPr algn="just" defTabSz="914400">
                <a:lnSpc>
                  <a:spcPct val="150000"/>
                </a:lnSpc>
                <a:spcAft>
                  <a:spcPts val="1001"/>
                </a:spcAft>
              </a:pP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 А. С</a:t>
              </a:r>
              <a:r>
                <a:rPr lang="ru-RU" sz="28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.  </a:t>
              </a:r>
              <a:r>
                <a:rPr lang="ru-RU" sz="28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Пушкина                                          </a:t>
              </a:r>
              <a:endParaRPr lang="ru-RU" sz="28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57" name="Рисунок 34" descr="E:\ОЛИМПИАДА ДИСК\Фото\Поэты, литераторы\Александр Сергеевич  Пушкин, поэт, писатель. Портрет работы О. А. Кипренского, 1827 год.jpg"/>
            <p:cNvPicPr/>
            <p:nvPr/>
          </p:nvPicPr>
          <p:blipFill>
            <a:blip r:embed="rId4"/>
            <a:stretch/>
          </p:blipFill>
          <p:spPr>
            <a:xfrm>
              <a:off x="9569520" y="4011480"/>
              <a:ext cx="2214360" cy="2695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" name="Управляющая кнопка: далее 30">
            <a:hlinkClick r:id="" action="ppaction://hlinkshowjump?jump=nextslide"/>
          </p:cNvPr>
          <p:cNvSpPr/>
          <p:nvPr/>
        </p:nvSpPr>
        <p:spPr>
          <a:xfrm>
            <a:off x="11514780" y="143574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4310" y="3766324"/>
            <a:ext cx="11858057" cy="2997360"/>
            <a:chOff x="135490" y="3718803"/>
            <a:chExt cx="11858057" cy="2997360"/>
          </a:xfrm>
        </p:grpSpPr>
        <p:sp>
          <p:nvSpPr>
            <p:cNvPr id="13" name="Прямоугольник 1"/>
            <p:cNvSpPr/>
            <p:nvPr/>
          </p:nvSpPr>
          <p:spPr>
            <a:xfrm>
              <a:off x="135490" y="3718803"/>
              <a:ext cx="11858057" cy="29973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457200" algn="ctr" defTabSz="914400">
                <a:lnSpc>
                  <a:spcPct val="100000"/>
                </a:lnSpc>
              </a:pPr>
              <a:r>
                <a:rPr lang="ru-RU" sz="4400" b="0" strike="noStrike" spc="-1" dirty="0">
                  <a:solidFill>
                    <a:schemeClr val="lt1"/>
                  </a:solidFill>
                  <a:latin typeface="Century Gothic"/>
                </a:rPr>
                <a:t>О т в е т</a:t>
              </a:r>
              <a:endParaRPr lang="ru-RU" sz="44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4" name="Рисунок 48"/>
            <p:cNvPicPr/>
            <p:nvPr/>
          </p:nvPicPr>
          <p:blipFill>
            <a:blip r:embed="rId5"/>
            <a:stretch/>
          </p:blipFill>
          <p:spPr>
            <a:xfrm>
              <a:off x="7476865" y="4656970"/>
              <a:ext cx="969101" cy="20591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61" name="Прямоугольник 3"/>
          <p:cNvSpPr/>
          <p:nvPr/>
        </p:nvSpPr>
        <p:spPr>
          <a:xfrm>
            <a:off x="2057040" y="793440"/>
            <a:ext cx="8940240" cy="18262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3. Назовите  сказочно - фантастическую оперу  Глинки.  </a:t>
            </a:r>
            <a:endParaRPr lang="ru-RU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62" name="Стрелка вниз 4"/>
          <p:cNvSpPr/>
          <p:nvPr/>
        </p:nvSpPr>
        <p:spPr>
          <a:xfrm>
            <a:off x="5941800" y="2969095"/>
            <a:ext cx="483120" cy="7354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63" name="Управляющая кнопка: далее 6">
            <a:hlinkClick r:id="" action="ppaction://hlinkshowjump?jump=nextslide"/>
          </p:cNvPr>
          <p:cNvSpPr/>
          <p:nvPr/>
        </p:nvSpPr>
        <p:spPr>
          <a:xfrm>
            <a:off x="11515680" y="143575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65" name="TextBox 10"/>
          <p:cNvSpPr/>
          <p:nvPr/>
        </p:nvSpPr>
        <p:spPr>
          <a:xfrm>
            <a:off x="4452840" y="5760"/>
            <a:ext cx="414864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rgbClr val="1461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5759" y="3888948"/>
            <a:ext cx="11455200" cy="2865551"/>
            <a:chOff x="455760" y="3751380"/>
            <a:chExt cx="11455200" cy="2893320"/>
          </a:xfrm>
        </p:grpSpPr>
        <p:sp>
          <p:nvSpPr>
            <p:cNvPr id="159" name="Прямоугольник 8"/>
            <p:cNvSpPr/>
            <p:nvPr/>
          </p:nvSpPr>
          <p:spPr>
            <a:xfrm>
              <a:off x="455760" y="3751380"/>
              <a:ext cx="11455200" cy="2893320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50000"/>
                </a:lnSpc>
                <a:spcAft>
                  <a:spcPts val="1001"/>
                </a:spcAft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              Опера </a:t>
              </a:r>
              <a:r>
                <a:rPr lang="ru-RU" sz="32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 «Руслан  и  </a:t>
              </a: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Людмила»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66" name="Рисунок 13" descr="E:\ОЛИМПИАДА ДИСК\Фото\Сочинения\М. И. Глинка, опера «Руслан и Людмила». «А. Гутхейль», Афиша, 1885.jpg"/>
            <p:cNvPicPr/>
            <p:nvPr/>
          </p:nvPicPr>
          <p:blipFill>
            <a:blip r:embed="rId4"/>
            <a:stretch/>
          </p:blipFill>
          <p:spPr>
            <a:xfrm>
              <a:off x="9823320" y="3833640"/>
              <a:ext cx="1960560" cy="27288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9" y="3889131"/>
            <a:ext cx="11991871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3"/>
          <p:cNvSpPr/>
          <p:nvPr/>
        </p:nvSpPr>
        <p:spPr>
          <a:xfrm>
            <a:off x="1748520" y="914040"/>
            <a:ext cx="103053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4. Продолжите высказывание М.И. Глинки: «Создаёт музыку народ, а мы, художники, </a:t>
            </a:r>
            <a:r>
              <a:rPr lang="ru-RU" sz="4000" b="0" i="1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…».  </a:t>
            </a:r>
            <a:endParaRPr lang="ru-RU" sz="4000" b="0" strike="noStrike" spc="-1" dirty="0">
              <a:solidFill>
                <a:schemeClr val="bg1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Объясните значение слова «аранжировка».</a:t>
            </a:r>
            <a:endParaRPr lang="ru-RU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0" name="Стрелка вниз 4"/>
          <p:cNvSpPr/>
          <p:nvPr/>
        </p:nvSpPr>
        <p:spPr>
          <a:xfrm>
            <a:off x="6115861" y="2886153"/>
            <a:ext cx="483120" cy="779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71" name="Управляющая кнопка: далее 6">
            <a:hlinkClick r:id="" action="ppaction://hlinkshowjump?jump=nextslide"/>
          </p:cNvPr>
          <p:cNvSpPr/>
          <p:nvPr/>
        </p:nvSpPr>
        <p:spPr>
          <a:xfrm>
            <a:off x="11515680" y="160200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72" name="TextBox 7"/>
          <p:cNvSpPr/>
          <p:nvPr/>
        </p:nvSpPr>
        <p:spPr>
          <a:xfrm>
            <a:off x="4452840" y="5760"/>
            <a:ext cx="414864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rgbClr val="1461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21400" y="3771015"/>
            <a:ext cx="11628720" cy="2825265"/>
            <a:chOff x="221400" y="3771015"/>
            <a:chExt cx="11628720" cy="2825265"/>
          </a:xfrm>
        </p:grpSpPr>
        <p:sp>
          <p:nvSpPr>
            <p:cNvPr id="167" name="Прямоугольник 9"/>
            <p:cNvSpPr/>
            <p:nvPr/>
          </p:nvSpPr>
          <p:spPr>
            <a:xfrm>
              <a:off x="221400" y="3821760"/>
              <a:ext cx="11628720" cy="2774520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 </a:t>
              </a:r>
              <a:r>
                <a:rPr lang="ru-RU" sz="32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…только её  </a:t>
              </a: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аранжируем». </a:t>
              </a:r>
              <a:r>
                <a:rPr lang="ru-RU" sz="32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Аранжировка – переложение музыкального произведения  </a:t>
              </a:r>
            </a:p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для </a:t>
              </a: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другого </a:t>
              </a:r>
              <a:r>
                <a:rPr lang="ru-RU" sz="3200" b="1" strike="noStrike" spc="-1" dirty="0" smtClean="0">
                  <a:solidFill>
                    <a:srgbClr val="052F61"/>
                  </a:solidFill>
                  <a:latin typeface="Century Gothic"/>
                  <a:ea typeface="Calibri"/>
                </a:rPr>
                <a:t>состава исполнителей</a:t>
              </a: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  <a:ea typeface="Calibri"/>
                </a:rPr>
                <a:t>.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50000"/>
                </a:lnSpc>
                <a:spcAft>
                  <a:spcPts val="1001"/>
                </a:spcAft>
              </a:pP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/>
            <a:srcRect l="24552" t="-2951" r="24215" b="-1"/>
            <a:stretch/>
          </p:blipFill>
          <p:spPr>
            <a:xfrm>
              <a:off x="9791327" y="3771015"/>
              <a:ext cx="1877075" cy="282526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43" y="3750512"/>
            <a:ext cx="11876037" cy="301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76" name="Прямоугольник 3"/>
          <p:cNvSpPr/>
          <p:nvPr/>
        </p:nvSpPr>
        <p:spPr>
          <a:xfrm>
            <a:off x="1796760" y="687240"/>
            <a:ext cx="10393920" cy="274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3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8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5. Какое музыкальное произведение Михаил Глинка сочинил</a:t>
            </a:r>
            <a:endParaRPr lang="ru-RU" sz="2800" b="0" strike="noStrike" spc="-1" dirty="0">
              <a:solidFill>
                <a:schemeClr val="bg1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lang="ru-RU" sz="28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как небольшую пьесу для фортепиано, потом оркестровал,  переработал, и превратил в симфоническую фантазию? </a:t>
            </a:r>
            <a:endParaRPr lang="ru-RU" sz="2800" b="0" strike="noStrike" spc="-1" dirty="0">
              <a:solidFill>
                <a:schemeClr val="bg1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lang="ru-RU" sz="28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Что такое оркестровка произведения?</a:t>
            </a:r>
            <a:endParaRPr lang="ru-RU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7" name="Стрелка вниз 4"/>
          <p:cNvSpPr/>
          <p:nvPr/>
        </p:nvSpPr>
        <p:spPr>
          <a:xfrm>
            <a:off x="8601480" y="3005460"/>
            <a:ext cx="483120" cy="615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78" name="Управляющая кнопка: далее 6">
            <a:hlinkClick r:id="" action="ppaction://hlinkshowjump?jump=nextslide"/>
          </p:cNvPr>
          <p:cNvSpPr/>
          <p:nvPr/>
        </p:nvSpPr>
        <p:spPr>
          <a:xfrm>
            <a:off x="11515680" y="160200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79" name="TextBox 7"/>
          <p:cNvSpPr/>
          <p:nvPr/>
        </p:nvSpPr>
        <p:spPr>
          <a:xfrm>
            <a:off x="4452840" y="5760"/>
            <a:ext cx="414864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rgbClr val="1461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16360" y="3796380"/>
            <a:ext cx="11837520" cy="2868120"/>
            <a:chOff x="216360" y="3796380"/>
            <a:chExt cx="11837520" cy="2868120"/>
          </a:xfrm>
        </p:grpSpPr>
        <p:sp>
          <p:nvSpPr>
            <p:cNvPr id="174" name="Прямоугольник 9"/>
            <p:cNvSpPr/>
            <p:nvPr/>
          </p:nvSpPr>
          <p:spPr>
            <a:xfrm>
              <a:off x="216360" y="3796380"/>
              <a:ext cx="11837520" cy="2868120"/>
            </a:xfrm>
            <a:prstGeom prst="rect">
              <a:avLst/>
            </a:prstGeom>
            <a:solidFill>
              <a:schemeClr val="bg1"/>
            </a:solidFill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052F61"/>
                  </a:solidFill>
                  <a:latin typeface="Century Gothic"/>
                  <a:ea typeface="Calibri"/>
                </a:rPr>
                <a:t> «Вальс - фантазия»  был  написан  летом  1839  года  как </a:t>
              </a:r>
              <a:endParaRPr lang="ru-RU" sz="2400" b="0" strike="noStrike" spc="-1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052F61"/>
                  </a:solidFill>
                  <a:latin typeface="Century Gothic"/>
                  <a:ea typeface="Calibri"/>
                </a:rPr>
                <a:t> фортепианная  пьеса.  В  1845  году  появилась  первая </a:t>
              </a:r>
              <a:endParaRPr lang="ru-RU" sz="2400" b="0" strike="noStrike" spc="-1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052F61"/>
                  </a:solidFill>
                  <a:latin typeface="Century Gothic"/>
                  <a:ea typeface="Calibri"/>
                </a:rPr>
                <a:t> оркестровая  версия, сделанная  Глинкой. В 1856 – последняя</a:t>
              </a:r>
              <a:endParaRPr lang="ru-RU" sz="2400" b="0" strike="noStrike" spc="-1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052F61"/>
                  </a:solidFill>
                  <a:latin typeface="Century Gothic"/>
                  <a:ea typeface="Calibri"/>
                </a:rPr>
                <a:t> редакция  «Вальса-фантазии»,  написанная  композитором.</a:t>
              </a:r>
              <a:endParaRPr lang="ru-RU" sz="2400" b="0" strike="noStrike" spc="-1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052F61"/>
                  </a:solidFill>
                  <a:latin typeface="Century Gothic"/>
                  <a:ea typeface="Calibri"/>
                </a:rPr>
                <a:t>  Оркестровка – изложение  музыкального  произведения</a:t>
              </a:r>
              <a:endParaRPr lang="ru-RU" sz="2400" b="0" strike="noStrike" spc="-1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052F61"/>
                  </a:solidFill>
                  <a:latin typeface="Century Gothic"/>
                  <a:ea typeface="Calibri"/>
                </a:rPr>
                <a:t> в  партитуре  для  оркестра.</a:t>
              </a:r>
              <a:endParaRPr lang="ru-RU" sz="24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81" name="Рисунок 13" descr="E:\ОЛИМПИАДА ДИСК\Фото\Сочинения\М. И. Глинка. Вальс-фантазия. Обложка издания.jpg"/>
            <p:cNvPicPr/>
            <p:nvPr/>
          </p:nvPicPr>
          <p:blipFill>
            <a:blip r:embed="rId4"/>
            <a:stretch/>
          </p:blipFill>
          <p:spPr>
            <a:xfrm>
              <a:off x="10190880" y="3908880"/>
              <a:ext cx="1801800" cy="2643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43" y="3721549"/>
            <a:ext cx="11876037" cy="301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84" name="Прямоугольник 3"/>
          <p:cNvSpPr/>
          <p:nvPr/>
        </p:nvSpPr>
        <p:spPr>
          <a:xfrm>
            <a:off x="1703880" y="840600"/>
            <a:ext cx="10080360" cy="18262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32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6. Кто  исполняет  партию  Головы  в  опере «Руслан  и  Людмила»? </a:t>
            </a:r>
            <a:endParaRPr lang="ru-RU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85" name="Стрелка вниз 4"/>
          <p:cNvSpPr/>
          <p:nvPr/>
        </p:nvSpPr>
        <p:spPr>
          <a:xfrm>
            <a:off x="6044040" y="2822320"/>
            <a:ext cx="483120" cy="7977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86" name="Управляющая кнопка: далее 6">
            <a:hlinkClick r:id="" action="ppaction://hlinkshowjump?jump=nextslide"/>
          </p:cNvPr>
          <p:cNvSpPr/>
          <p:nvPr/>
        </p:nvSpPr>
        <p:spPr>
          <a:xfrm>
            <a:off x="11515680" y="160200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87" name="TextBox 7"/>
          <p:cNvSpPr/>
          <p:nvPr/>
        </p:nvSpPr>
        <p:spPr>
          <a:xfrm>
            <a:off x="4452840" y="5760"/>
            <a:ext cx="414864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rgbClr val="1461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66040" y="4139738"/>
            <a:ext cx="11673000" cy="2512702"/>
            <a:chOff x="266040" y="4139738"/>
            <a:chExt cx="11673000" cy="2512702"/>
          </a:xfrm>
        </p:grpSpPr>
        <p:sp>
          <p:nvSpPr>
            <p:cNvPr id="182" name="Прямоугольник 9"/>
            <p:cNvSpPr/>
            <p:nvPr/>
          </p:nvSpPr>
          <p:spPr>
            <a:xfrm>
              <a:off x="266040" y="4139738"/>
              <a:ext cx="11673000" cy="2512702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</a:rPr>
                <a:t> Партию  головы  в  опере  «Руслан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</a:rPr>
                <a:t> и  Людмила»  исполняет  невидимый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</a:rPr>
                <a:t> залу  хор  басов,  поющий  в  унисон.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89" name="Рисунок 16" descr="E:\ОЛИМПИАДА ДИСК\Фото\Декорации костюмы\Эскиз декораций к 3 картине II д. оперы М. И. Глинки Руслан и Людмила. Художник И. Я. Билибин.jpg"/>
            <p:cNvPicPr/>
            <p:nvPr/>
          </p:nvPicPr>
          <p:blipFill>
            <a:blip r:embed="rId4"/>
            <a:stretch/>
          </p:blipFill>
          <p:spPr>
            <a:xfrm>
              <a:off x="8811851" y="4154858"/>
              <a:ext cx="3127189" cy="2497582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43" y="3775510"/>
            <a:ext cx="11876037" cy="301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91" name="Прямоугольник 3"/>
          <p:cNvSpPr/>
          <p:nvPr/>
        </p:nvSpPr>
        <p:spPr>
          <a:xfrm>
            <a:off x="1656000" y="857880"/>
            <a:ext cx="9955440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36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7</a:t>
            </a:r>
            <a:r>
              <a:rPr lang="ru-RU" sz="3600" b="0" i="1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. </a:t>
            </a:r>
            <a:r>
              <a:rPr lang="ru-RU" sz="36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Сколько </a:t>
            </a:r>
            <a:r>
              <a:rPr lang="ru-RU" sz="36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лет  </a:t>
            </a:r>
            <a:r>
              <a:rPr lang="ru-RU" sz="36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было </a:t>
            </a:r>
            <a:r>
              <a:rPr lang="ru-RU" sz="36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Михаилу  </a:t>
            </a:r>
            <a:r>
              <a:rPr lang="ru-RU" sz="36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Глинке, </a:t>
            </a:r>
            <a:r>
              <a:rPr lang="ru-RU" sz="36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когда   началась  Отечественная  </a:t>
            </a:r>
            <a:r>
              <a:rPr lang="ru-RU" sz="36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война </a:t>
            </a:r>
            <a:r>
              <a:rPr lang="ru-RU" sz="36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1812  </a:t>
            </a:r>
            <a:r>
              <a:rPr lang="ru-RU" sz="36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года? </a:t>
            </a:r>
            <a:endParaRPr lang="ru-RU" sz="36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92" name="Стрелка вниз 4"/>
          <p:cNvSpPr/>
          <p:nvPr/>
        </p:nvSpPr>
        <p:spPr>
          <a:xfrm>
            <a:off x="6045266" y="2786818"/>
            <a:ext cx="483120" cy="84179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93" name="Управляющая кнопка: далее 6">
            <a:hlinkClick r:id="" action="ppaction://hlinkshowjump?jump=nextslide"/>
          </p:cNvPr>
          <p:cNvSpPr/>
          <p:nvPr/>
        </p:nvSpPr>
        <p:spPr>
          <a:xfrm>
            <a:off x="11515680" y="160200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94" name="TextBox 7"/>
          <p:cNvSpPr/>
          <p:nvPr/>
        </p:nvSpPr>
        <p:spPr>
          <a:xfrm>
            <a:off x="4452840" y="5760"/>
            <a:ext cx="414864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rgbClr val="1461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15963" y="3804679"/>
            <a:ext cx="11628720" cy="2855215"/>
            <a:chOff x="333943" y="3875662"/>
            <a:chExt cx="11628720" cy="2855215"/>
          </a:xfrm>
        </p:grpSpPr>
        <p:sp>
          <p:nvSpPr>
            <p:cNvPr id="195" name="Прямоугольник 9"/>
            <p:cNvSpPr/>
            <p:nvPr/>
          </p:nvSpPr>
          <p:spPr>
            <a:xfrm>
              <a:off x="333943" y="3875662"/>
              <a:ext cx="11628720" cy="2855215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</a:rPr>
                <a:t> Отечественная война 1812 года 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</a:rPr>
                <a:t> началась 24 июня. На тот момент 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>
                  <a:solidFill>
                    <a:srgbClr val="052F61"/>
                  </a:solidFill>
                  <a:latin typeface="Century Gothic"/>
                </a:rPr>
                <a:t> Михаилу Глинке исполнилось 8 лет.</a:t>
              </a:r>
              <a:endParaRPr lang="ru-RU" sz="32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97" name="Рисунок 13" descr="G:\Глинка-подготовка к Олимпиаде\Диск Глинка\Материалы для подготовки I (фото, репродукции)\20. Сражение при Бородине 26 августа 1812. Картина П. Хесса.jpg"/>
            <p:cNvPicPr/>
            <p:nvPr/>
          </p:nvPicPr>
          <p:blipFill>
            <a:blip r:embed="rId4"/>
            <a:srcRect l="19251"/>
            <a:stretch/>
          </p:blipFill>
          <p:spPr>
            <a:xfrm>
              <a:off x="8324296" y="3922081"/>
              <a:ext cx="3573833" cy="27623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20" y="3723395"/>
            <a:ext cx="11876037" cy="301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200" name="Прямоугольник 3"/>
          <p:cNvSpPr/>
          <p:nvPr/>
        </p:nvSpPr>
        <p:spPr>
          <a:xfrm>
            <a:off x="1729440" y="1208520"/>
            <a:ext cx="10080360" cy="902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4000" b="0" i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8. Сколько симфоний сочинил М.И. Глинка?  </a:t>
            </a:r>
            <a:r>
              <a:rPr lang="ru-RU" sz="4000" b="0" i="1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endParaRPr lang="ru-RU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1" name="Управляющая кнопка: далее 6">
            <a:hlinkClick r:id="rId4" action="ppaction://hlinksldjump"/>
          </p:cNvPr>
          <p:cNvSpPr/>
          <p:nvPr/>
        </p:nvSpPr>
        <p:spPr>
          <a:xfrm rot="10800000">
            <a:off x="11517120" y="172800"/>
            <a:ext cx="538200" cy="6206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202" name="TextBox 7"/>
          <p:cNvSpPr/>
          <p:nvPr/>
        </p:nvSpPr>
        <p:spPr>
          <a:xfrm>
            <a:off x="4452840" y="5760"/>
            <a:ext cx="414864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rgbClr val="14619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4" name="Стрелка вниз 10"/>
          <p:cNvSpPr/>
          <p:nvPr/>
        </p:nvSpPr>
        <p:spPr>
          <a:xfrm>
            <a:off x="6044088" y="2697155"/>
            <a:ext cx="483120" cy="7786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02941" y="3889175"/>
            <a:ext cx="11628720" cy="2774520"/>
            <a:chOff x="302941" y="3889175"/>
            <a:chExt cx="11628720" cy="2774520"/>
          </a:xfrm>
        </p:grpSpPr>
        <p:sp>
          <p:nvSpPr>
            <p:cNvPr id="198" name="Прямоугольник 9"/>
            <p:cNvSpPr/>
            <p:nvPr/>
          </p:nvSpPr>
          <p:spPr>
            <a:xfrm>
              <a:off x="302941" y="3889175"/>
              <a:ext cx="11628720" cy="2774520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ru-RU" sz="3200" b="1" strike="noStrike" spc="-1" dirty="0" smtClean="0">
                  <a:solidFill>
                    <a:srgbClr val="052F61"/>
                  </a:solidFill>
                  <a:latin typeface="Century Gothic"/>
                </a:rPr>
                <a:t> </a:t>
              </a:r>
              <a:r>
                <a:rPr lang="ru-RU" sz="4000" b="1" strike="noStrike" spc="-1" dirty="0">
                  <a:solidFill>
                    <a:srgbClr val="052F61"/>
                  </a:solidFill>
                  <a:latin typeface="Century Gothic"/>
                </a:rPr>
                <a:t>У Глинки нет ни одной симфонии. </a:t>
              </a:r>
              <a:endParaRPr lang="ru-RU" sz="40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0494" y="3914282"/>
              <a:ext cx="2341167" cy="27243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82" y="3767543"/>
            <a:ext cx="11876037" cy="301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Прямоугольник 29"/>
          <p:cNvSpPr/>
          <p:nvPr/>
        </p:nvSpPr>
        <p:spPr>
          <a:xfrm>
            <a:off x="4194188" y="5074084"/>
            <a:ext cx="3873960" cy="1689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accent1"/>
                </a:solidFill>
                <a:latin typeface="Century Gothic"/>
              </a:rPr>
              <a:t>Это утверждение верно</a:t>
            </a:r>
            <a:r>
              <a:rPr lang="ru-RU" sz="2000" b="1" strike="noStrike" spc="-1" dirty="0" smtClean="0">
                <a:solidFill>
                  <a:schemeClr val="accent1"/>
                </a:solidFill>
                <a:latin typeface="Century Gothic"/>
              </a:rPr>
              <a:t>.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6" name="Прямоугольник 30"/>
          <p:cNvSpPr/>
          <p:nvPr/>
        </p:nvSpPr>
        <p:spPr>
          <a:xfrm>
            <a:off x="8214055" y="5064108"/>
            <a:ext cx="3822480" cy="169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accent1"/>
                </a:solidFill>
                <a:latin typeface="Century Gothic"/>
              </a:rPr>
              <a:t>Это утверждение верно</a:t>
            </a:r>
            <a:r>
              <a:rPr lang="ru-RU" sz="2000" b="1" strike="noStrike" spc="-1" dirty="0" smtClean="0">
                <a:solidFill>
                  <a:schemeClr val="accent1"/>
                </a:solidFill>
                <a:latin typeface="Century Gothic"/>
              </a:rPr>
              <a:t>.</a:t>
            </a:r>
          </a:p>
          <a:p>
            <a:pPr algn="ctr" defTabSz="914400"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/>
                </a:solidFill>
                <a:latin typeface="Century Gothic"/>
              </a:rPr>
              <a:t>Речь идёт о Черноморе.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Прямоугольник 28"/>
          <p:cNvSpPr/>
          <p:nvPr/>
        </p:nvSpPr>
        <p:spPr>
          <a:xfrm>
            <a:off x="98035" y="5064108"/>
            <a:ext cx="3948840" cy="169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1"/>
                </a:solidFill>
                <a:latin typeface="Century Gothic"/>
              </a:rPr>
              <a:t>Неверно. Первая </a:t>
            </a:r>
            <a:r>
              <a:rPr lang="ru-RU" sz="1800" b="1" strike="noStrike" spc="-1" dirty="0" err="1">
                <a:solidFill>
                  <a:schemeClr val="accent1"/>
                </a:solidFill>
                <a:latin typeface="Century Gothic"/>
              </a:rPr>
              <a:t>консервато-рия</a:t>
            </a:r>
            <a:r>
              <a:rPr lang="ru-RU" sz="1800" b="1" strike="noStrike" spc="-1" dirty="0">
                <a:solidFill>
                  <a:schemeClr val="accent1"/>
                </a:solidFill>
                <a:latin typeface="Century Gothic"/>
              </a:rPr>
              <a:t> была открыта после смерти М.И. Глинки в 1862 году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1"/>
                </a:solidFill>
                <a:latin typeface="Century Gothic"/>
              </a:rPr>
              <a:t> в Петербурге. Для обучения композиции он совершал путешествия за границу.  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Прямоугольник 25"/>
          <p:cNvSpPr/>
          <p:nvPr/>
        </p:nvSpPr>
        <p:spPr>
          <a:xfrm>
            <a:off x="8250085" y="3150210"/>
            <a:ext cx="3822480" cy="172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1"/>
                </a:solidFill>
                <a:latin typeface="Century Gothic"/>
              </a:rPr>
              <a:t>Неверно.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1"/>
                </a:solidFill>
                <a:latin typeface="Century Gothic"/>
              </a:rPr>
              <a:t>Глинка и Пушкин были знакомы</a:t>
            </a:r>
            <a:r>
              <a:rPr lang="ru-RU" sz="1800" b="1" strike="noStrike" spc="-1" dirty="0" smtClean="0">
                <a:solidFill>
                  <a:schemeClr val="accent1"/>
                </a:solidFill>
                <a:latin typeface="Century Gothic"/>
              </a:rPr>
              <a:t>.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9" name="Прямоугольник 24"/>
          <p:cNvSpPr/>
          <p:nvPr/>
        </p:nvSpPr>
        <p:spPr>
          <a:xfrm>
            <a:off x="4142121" y="3168263"/>
            <a:ext cx="3954600" cy="1704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accent1"/>
                </a:solidFill>
                <a:latin typeface="Century Gothic"/>
              </a:rPr>
              <a:t>Это утверждение верно.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0" name="Прямоугольник 21"/>
          <p:cNvSpPr/>
          <p:nvPr/>
        </p:nvSpPr>
        <p:spPr>
          <a:xfrm>
            <a:off x="98640" y="3158836"/>
            <a:ext cx="3937320" cy="1712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accent1"/>
                </a:solidFill>
                <a:latin typeface="Century Gothic"/>
              </a:rPr>
              <a:t>Неверно.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accent1"/>
                </a:solidFill>
                <a:latin typeface="Century Gothic"/>
              </a:rPr>
              <a:t>Глинка написал один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accent1"/>
                </a:solidFill>
                <a:latin typeface="Century Gothic"/>
              </a:rPr>
              <a:t> вокальный цикл –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accent1"/>
                </a:solidFill>
                <a:latin typeface="Century Gothic"/>
              </a:rPr>
              <a:t>«Прощание с Петербургом».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5" name="Прямоугольник 51"/>
          <p:cNvSpPr/>
          <p:nvPr/>
        </p:nvSpPr>
        <p:spPr>
          <a:xfrm>
            <a:off x="6385428" y="1129236"/>
            <a:ext cx="3965040" cy="1825560"/>
          </a:xfrm>
          <a:prstGeom prst="rec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accent1"/>
                </a:solidFill>
                <a:latin typeface="Century Gothic"/>
              </a:rPr>
              <a:t>Это утверждение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accent1"/>
                </a:solidFill>
                <a:latin typeface="Century Gothic"/>
              </a:rPr>
              <a:t>верно. Премьера  «Руслана и Людмилы» состоялась 27 ноября (9 декабря) 1842 г.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6" name="Прямоугольник 27"/>
          <p:cNvSpPr/>
          <p:nvPr/>
        </p:nvSpPr>
        <p:spPr>
          <a:xfrm>
            <a:off x="2093854" y="1126760"/>
            <a:ext cx="3965040" cy="1827720"/>
          </a:xfrm>
          <a:prstGeom prst="rec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accent1"/>
                </a:solidFill>
                <a:latin typeface="Century Gothic"/>
              </a:rPr>
              <a:t>Неверно, первым исполнителем партии Сусанина был Осип Афанасьевич Петров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7" name="Рисунок 10"/>
          <p:cNvPicPr/>
          <p:nvPr/>
        </p:nvPicPr>
        <p:blipFill>
          <a:blip r:embed="rId3"/>
          <a:stretch/>
        </p:blipFill>
        <p:spPr>
          <a:xfrm>
            <a:off x="118800" y="1206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218" name="TextBox 7"/>
          <p:cNvSpPr/>
          <p:nvPr/>
        </p:nvSpPr>
        <p:spPr>
          <a:xfrm>
            <a:off x="2574440" y="36277"/>
            <a:ext cx="7751880" cy="5833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/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Конкурс капитанов «Верно-неверно»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0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entury Gothic"/>
            </a:endParaRPr>
          </a:p>
        </p:txBody>
      </p:sp>
      <p:sp>
        <p:nvSpPr>
          <p:cNvPr id="221" name="AutoShape 4"/>
          <p:cNvSpPr/>
          <p:nvPr/>
        </p:nvSpPr>
        <p:spPr>
          <a:xfrm>
            <a:off x="307800" y="792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entury Gothic"/>
            </a:endParaRPr>
          </a:p>
        </p:txBody>
      </p:sp>
      <p:pic>
        <p:nvPicPr>
          <p:cNvPr id="242" name="Рисунок 48">
            <a:hlinkClick r:id="rId4" action="ppaction://hlinksldjump"/>
          </p:cNvPr>
          <p:cNvPicPr/>
          <p:nvPr/>
        </p:nvPicPr>
        <p:blipFill>
          <a:blip r:embed="rId5"/>
          <a:stretch/>
        </p:blipFill>
        <p:spPr>
          <a:xfrm>
            <a:off x="11612160" y="-3879"/>
            <a:ext cx="559440" cy="638640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43007" y="679031"/>
            <a:ext cx="1037334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Чтобы прочитать утверждение – нажмите на ? </a:t>
            </a:r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видеть ответ – нажать на текст вопроса.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3" name="Рисунок 32" hidden="1"/>
          <p:cNvPicPr/>
          <p:nvPr/>
        </p:nvPicPr>
        <p:blipFill>
          <a:blip r:embed="rId6"/>
          <a:stretch/>
        </p:blipFill>
        <p:spPr>
          <a:xfrm>
            <a:off x="11060268" y="7852453"/>
            <a:ext cx="965520" cy="182052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6385428" y="1131652"/>
            <a:ext cx="3990860" cy="2809089"/>
            <a:chOff x="1617840" y="7137412"/>
            <a:chExt cx="3990860" cy="2809089"/>
          </a:xfrm>
        </p:grpSpPr>
        <p:sp>
          <p:nvSpPr>
            <p:cNvPr id="232" name="Прямоугольник 3"/>
            <p:cNvSpPr/>
            <p:nvPr/>
          </p:nvSpPr>
          <p:spPr>
            <a:xfrm>
              <a:off x="1617840" y="7137412"/>
              <a:ext cx="3965040" cy="187848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Через 6 лет после премьеры оперы «Жизнь за царя»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состоя-</a:t>
              </a:r>
              <a:r>
                <a:rPr lang="ru-RU" sz="1800" b="0" strike="noStrike" spc="-1" dirty="0" err="1" smtClean="0">
                  <a:solidFill>
                    <a:schemeClr val="lt1"/>
                  </a:solidFill>
                  <a:latin typeface="Century Gothic"/>
                </a:rPr>
                <a:t>лась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премьера второй оперы «Руслан и Людмила». </a:t>
              </a:r>
              <a:r>
                <a:rPr lang="ru-RU" sz="1800" b="0" strike="noStrike" spc="-1" dirty="0" err="1" smtClean="0">
                  <a:solidFill>
                    <a:schemeClr val="lt1"/>
                  </a:solidFill>
                  <a:latin typeface="Century Gothic"/>
                </a:rPr>
                <a:t>Назо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-</a:t>
              </a: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 err="1" smtClean="0">
                  <a:solidFill>
                    <a:schemeClr val="lt1"/>
                  </a:solidFill>
                  <a:latin typeface="Century Gothic"/>
                </a:rPr>
                <a:t>вите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дату её премьеры.</a:t>
              </a:r>
              <a:endParaRPr lang="ru-RU" sz="18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5" name="Рисунок 32"/>
            <p:cNvPicPr/>
            <p:nvPr/>
          </p:nvPicPr>
          <p:blipFill>
            <a:blip r:embed="rId6"/>
            <a:stretch/>
          </p:blipFill>
          <p:spPr>
            <a:xfrm>
              <a:off x="4643180" y="8125981"/>
              <a:ext cx="965520" cy="18205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" name="Группа 2"/>
          <p:cNvGrpSpPr/>
          <p:nvPr/>
        </p:nvGrpSpPr>
        <p:grpSpPr>
          <a:xfrm>
            <a:off x="6330245" y="1085400"/>
            <a:ext cx="4189367" cy="2858940"/>
            <a:chOff x="6715804" y="6964655"/>
            <a:chExt cx="4189367" cy="2858940"/>
          </a:xfrm>
        </p:grpSpPr>
        <p:pic>
          <p:nvPicPr>
            <p:cNvPr id="233" name="Рисунок 53"/>
            <p:cNvPicPr/>
            <p:nvPr/>
          </p:nvPicPr>
          <p:blipFill>
            <a:blip r:embed="rId7"/>
            <a:stretch/>
          </p:blipFill>
          <p:spPr>
            <a:xfrm>
              <a:off x="6715804" y="6964655"/>
              <a:ext cx="4181400" cy="1948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" name="Рисунок 32"/>
            <p:cNvPicPr/>
            <p:nvPr/>
          </p:nvPicPr>
          <p:blipFill>
            <a:blip r:embed="rId6"/>
            <a:stretch/>
          </p:blipFill>
          <p:spPr>
            <a:xfrm>
              <a:off x="9939651" y="8003075"/>
              <a:ext cx="965520" cy="18205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2029513" y="1116180"/>
            <a:ext cx="4230769" cy="2850898"/>
            <a:chOff x="7026308" y="7872900"/>
            <a:chExt cx="4230769" cy="2756647"/>
          </a:xfrm>
        </p:grpSpPr>
        <p:sp>
          <p:nvSpPr>
            <p:cNvPr id="219" name="Прямоугольник 20"/>
            <p:cNvSpPr/>
            <p:nvPr/>
          </p:nvSpPr>
          <p:spPr>
            <a:xfrm>
              <a:off x="7026308" y="7872900"/>
              <a:ext cx="4191776" cy="1835747"/>
            </a:xfrm>
            <a:prstGeom prst="rect">
              <a:avLst/>
            </a:prstGeom>
            <a:solidFill>
              <a:schemeClr val="tx2"/>
            </a:solidFill>
            <a:ln cap="rnd">
              <a:solidFill>
                <a:srgbClr val="03304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just" defTabSz="914400">
                <a:lnSpc>
                  <a:spcPct val="115000"/>
                </a:lnSpc>
              </a:pPr>
              <a:r>
                <a:rPr lang="ru-RU" sz="1800" b="0" strike="noStrike" spc="-1" dirty="0">
                  <a:solidFill>
                    <a:schemeClr val="bg1"/>
                  </a:solidFill>
                  <a:latin typeface="Century Gothic"/>
                  <a:ea typeface="Calibri"/>
                </a:rPr>
                <a:t>Первым исполнителем партии Ивана Сусанина был певец Придворной певческой капеллы Николай Кузьмич Иванов. </a:t>
              </a:r>
              <a:r>
                <a:rPr lang="ru-RU" sz="1800" b="0" strike="noStrike" spc="-1" dirty="0">
                  <a:solidFill>
                    <a:schemeClr val="dk1"/>
                  </a:solidFill>
                  <a:latin typeface="Century Gothic"/>
                  <a:ea typeface="Calibri"/>
                </a:rPr>
                <a:t>        </a:t>
              </a:r>
              <a:endParaRPr lang="ru-RU" sz="18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2" name="Рисунок 48"/>
            <p:cNvPicPr/>
            <p:nvPr/>
          </p:nvPicPr>
          <p:blipFill>
            <a:blip r:embed="rId8"/>
            <a:stretch/>
          </p:blipFill>
          <p:spPr>
            <a:xfrm>
              <a:off x="10224773" y="8868705"/>
              <a:ext cx="1032304" cy="176084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6" name="Группа 5"/>
          <p:cNvGrpSpPr/>
          <p:nvPr/>
        </p:nvGrpSpPr>
        <p:grpSpPr>
          <a:xfrm>
            <a:off x="1868557" y="1092235"/>
            <a:ext cx="4356636" cy="2852460"/>
            <a:chOff x="1986034" y="7972760"/>
            <a:chExt cx="4180680" cy="2852460"/>
          </a:xfrm>
        </p:grpSpPr>
        <p:pic>
          <p:nvPicPr>
            <p:cNvPr id="234" name="Рисунок 31"/>
            <p:cNvPicPr/>
            <p:nvPr/>
          </p:nvPicPr>
          <p:blipFill>
            <a:blip r:embed="rId9"/>
            <a:stretch/>
          </p:blipFill>
          <p:spPr>
            <a:xfrm>
              <a:off x="1986034" y="7972760"/>
              <a:ext cx="4180680" cy="1942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7" name="Рисунок 32"/>
            <p:cNvPicPr/>
            <p:nvPr/>
          </p:nvPicPr>
          <p:blipFill>
            <a:blip r:embed="rId6"/>
            <a:stretch/>
          </p:blipFill>
          <p:spPr>
            <a:xfrm>
              <a:off x="5201194" y="9004700"/>
              <a:ext cx="965520" cy="18205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8170857" y="3136167"/>
            <a:ext cx="3980936" cy="2603185"/>
            <a:chOff x="2957677" y="8486422"/>
            <a:chExt cx="3980936" cy="26031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957677" y="8486422"/>
              <a:ext cx="3936960" cy="1776240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 smtClean="0"/>
                <a:t>На стихи А. С. Пушкина Глинка сочинил 10 романсов и оперу «Руслан и Людмила», но, к сожалению, встретиться </a:t>
              </a:r>
            </a:p>
            <a:p>
              <a:r>
                <a:rPr lang="ru-RU" dirty="0" smtClean="0"/>
                <a:t>лично им не довелось.</a:t>
              </a:r>
              <a:endParaRPr lang="ru-RU" dirty="0"/>
            </a:p>
          </p:txBody>
        </p:sp>
        <p:pic>
          <p:nvPicPr>
            <p:cNvPr id="57" name="Рисунок 48"/>
            <p:cNvPicPr/>
            <p:nvPr/>
          </p:nvPicPr>
          <p:blipFill>
            <a:blip r:embed="rId8"/>
            <a:stretch/>
          </p:blipFill>
          <p:spPr>
            <a:xfrm>
              <a:off x="5962147" y="9272515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" name="Группа 13"/>
          <p:cNvGrpSpPr/>
          <p:nvPr/>
        </p:nvGrpSpPr>
        <p:grpSpPr>
          <a:xfrm>
            <a:off x="4133124" y="3135529"/>
            <a:ext cx="4045299" cy="2705212"/>
            <a:chOff x="-366840" y="7179486"/>
            <a:chExt cx="4045299" cy="2705212"/>
          </a:xfrm>
        </p:grpSpPr>
        <p:sp>
          <p:nvSpPr>
            <p:cNvPr id="213" name="Прямоугольник 12"/>
            <p:cNvSpPr/>
            <p:nvPr/>
          </p:nvSpPr>
          <p:spPr>
            <a:xfrm>
              <a:off x="-366840" y="7179486"/>
              <a:ext cx="3969360" cy="17762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Михаил Иванович родился в селе Новоспасское Смоленской губернии.</a:t>
              </a:r>
              <a:endParaRPr lang="ru-RU" sz="18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1" name="Рисунок 48"/>
            <p:cNvPicPr/>
            <p:nvPr/>
          </p:nvPicPr>
          <p:blipFill>
            <a:blip r:embed="rId8"/>
            <a:stretch/>
          </p:blipFill>
          <p:spPr>
            <a:xfrm>
              <a:off x="2701993" y="8067606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" name="Группа 15"/>
          <p:cNvGrpSpPr/>
          <p:nvPr/>
        </p:nvGrpSpPr>
        <p:grpSpPr>
          <a:xfrm>
            <a:off x="93631" y="3135529"/>
            <a:ext cx="3996828" cy="2690687"/>
            <a:chOff x="-51850" y="9784740"/>
            <a:chExt cx="3996828" cy="2690687"/>
          </a:xfrm>
        </p:grpSpPr>
        <p:sp>
          <p:nvSpPr>
            <p:cNvPr id="214" name="Прямоугольник 11"/>
            <p:cNvSpPr/>
            <p:nvPr/>
          </p:nvSpPr>
          <p:spPr>
            <a:xfrm>
              <a:off x="-51850" y="9784740"/>
              <a:ext cx="3942000" cy="17762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Среди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сочинений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композитора есть 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два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вокальных 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цикла. Один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из  них  называется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«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Прощание  с</a:t>
              </a: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Петербургом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».</a:t>
              </a:r>
              <a:endParaRPr lang="ru-RU" sz="18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6" name="Рисунок 48"/>
            <p:cNvPicPr/>
            <p:nvPr/>
          </p:nvPicPr>
          <p:blipFill>
            <a:blip r:embed="rId8"/>
            <a:stretch/>
          </p:blipFill>
          <p:spPr>
            <a:xfrm>
              <a:off x="2968512" y="10658335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" name="Группа 12"/>
          <p:cNvGrpSpPr/>
          <p:nvPr/>
        </p:nvGrpSpPr>
        <p:grpSpPr>
          <a:xfrm>
            <a:off x="4130120" y="3132228"/>
            <a:ext cx="3985560" cy="2730412"/>
            <a:chOff x="3751350" y="11122798"/>
            <a:chExt cx="3985560" cy="2730412"/>
          </a:xfrm>
        </p:grpSpPr>
        <p:pic>
          <p:nvPicPr>
            <p:cNvPr id="231" name="Рисунок 55"/>
            <p:cNvPicPr/>
            <p:nvPr/>
          </p:nvPicPr>
          <p:blipFill>
            <a:blip r:embed="rId10"/>
            <a:stretch/>
          </p:blipFill>
          <p:spPr>
            <a:xfrm>
              <a:off x="3751350" y="11122798"/>
              <a:ext cx="3985560" cy="1833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" name="Рисунок 48"/>
            <p:cNvPicPr/>
            <p:nvPr/>
          </p:nvPicPr>
          <p:blipFill>
            <a:blip r:embed="rId8"/>
            <a:stretch/>
          </p:blipFill>
          <p:spPr>
            <a:xfrm>
              <a:off x="6758980" y="12036118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7" name="Группа 16"/>
          <p:cNvGrpSpPr/>
          <p:nvPr/>
        </p:nvGrpSpPr>
        <p:grpSpPr>
          <a:xfrm>
            <a:off x="56064" y="3127386"/>
            <a:ext cx="4009990" cy="2798275"/>
            <a:chOff x="0" y="7119589"/>
            <a:chExt cx="4009990" cy="2798275"/>
          </a:xfrm>
        </p:grpSpPr>
        <p:grpSp>
          <p:nvGrpSpPr>
            <p:cNvPr id="225" name="Группа 46"/>
            <p:cNvGrpSpPr/>
            <p:nvPr/>
          </p:nvGrpSpPr>
          <p:grpSpPr>
            <a:xfrm>
              <a:off x="0" y="7119589"/>
              <a:ext cx="4009228" cy="1831949"/>
              <a:chOff x="86400" y="3072960"/>
              <a:chExt cx="3974040" cy="1796400"/>
            </a:xfrm>
          </p:grpSpPr>
          <p:sp>
            <p:nvSpPr>
              <p:cNvPr id="226" name="Прямоугольник 23"/>
              <p:cNvSpPr/>
              <p:nvPr/>
            </p:nvSpPr>
            <p:spPr>
              <a:xfrm>
                <a:off x="86400" y="3072960"/>
                <a:ext cx="3974040" cy="1796400"/>
              </a:xfrm>
              <a:prstGeom prst="rect">
                <a:avLst/>
              </a:prstGeom>
              <a:solidFill>
                <a:srgbClr val="052F61"/>
              </a:solidFill>
              <a:ln cap="rnd">
                <a:solidFill>
                  <a:srgbClr val="03304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ru-RU" sz="1800" b="0" strike="noStrike" spc="-1">
                  <a:solidFill>
                    <a:schemeClr val="lt1"/>
                  </a:solidFill>
                  <a:latin typeface="Century Gothic"/>
                </a:endParaRPr>
              </a:p>
            </p:txBody>
          </p:sp>
          <p:pic>
            <p:nvPicPr>
              <p:cNvPr id="227" name="Рисунок 8"/>
              <p:cNvPicPr/>
              <p:nvPr/>
            </p:nvPicPr>
            <p:blipFill>
              <a:blip r:embed="rId11"/>
              <a:stretch/>
            </p:blipFill>
            <p:spPr>
              <a:xfrm>
                <a:off x="1504080" y="3377160"/>
                <a:ext cx="1171800" cy="118836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64" name="Рисунок 48"/>
            <p:cNvPicPr/>
            <p:nvPr/>
          </p:nvPicPr>
          <p:blipFill>
            <a:blip r:embed="rId8"/>
            <a:stretch/>
          </p:blipFill>
          <p:spPr>
            <a:xfrm>
              <a:off x="2948133" y="8064814"/>
              <a:ext cx="1061857" cy="185305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" name="Группа 3"/>
          <p:cNvGrpSpPr/>
          <p:nvPr/>
        </p:nvGrpSpPr>
        <p:grpSpPr>
          <a:xfrm>
            <a:off x="8161029" y="3135529"/>
            <a:ext cx="3955320" cy="2707157"/>
            <a:chOff x="7679861" y="7228240"/>
            <a:chExt cx="3955320" cy="2707157"/>
          </a:xfrm>
        </p:grpSpPr>
        <p:pic>
          <p:nvPicPr>
            <p:cNvPr id="237" name="Рисунок 33"/>
            <p:cNvPicPr/>
            <p:nvPr/>
          </p:nvPicPr>
          <p:blipFill>
            <a:blip r:embed="rId12"/>
            <a:stretch/>
          </p:blipFill>
          <p:spPr>
            <a:xfrm>
              <a:off x="7679861" y="7228240"/>
              <a:ext cx="3955320" cy="1828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5" name="Рисунок 48"/>
            <p:cNvPicPr/>
            <p:nvPr/>
          </p:nvPicPr>
          <p:blipFill>
            <a:blip r:embed="rId8"/>
            <a:stretch/>
          </p:blipFill>
          <p:spPr>
            <a:xfrm>
              <a:off x="10658715" y="8118305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80904" y="5039754"/>
            <a:ext cx="4010120" cy="2648066"/>
            <a:chOff x="-35879" y="7051235"/>
            <a:chExt cx="3998503" cy="2648066"/>
          </a:xfrm>
        </p:grpSpPr>
        <p:sp>
          <p:nvSpPr>
            <p:cNvPr id="212" name="Прямоугольник 14"/>
            <p:cNvSpPr/>
            <p:nvPr/>
          </p:nvSpPr>
          <p:spPr>
            <a:xfrm>
              <a:off x="-35879" y="7051235"/>
              <a:ext cx="3958920" cy="17395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ru-RU" sz="2000" b="0" strike="noStrike" spc="-1" dirty="0">
                  <a:solidFill>
                    <a:schemeClr val="lt1"/>
                  </a:solidFill>
                  <a:latin typeface="Century Gothic"/>
                </a:rPr>
                <a:t>Михаил  Глинка  получил хорошее  музыкальное образование,  окончив </a:t>
              </a:r>
              <a:r>
                <a:rPr lang="ru-RU" sz="2000" b="0" strike="noStrike" spc="-1" dirty="0" smtClean="0">
                  <a:solidFill>
                    <a:schemeClr val="lt1"/>
                  </a:solidFill>
                  <a:latin typeface="Century Gothic"/>
                </a:rPr>
                <a:t>Петербургскую</a:t>
              </a:r>
            </a:p>
            <a:p>
              <a:pPr defTabSz="914400">
                <a:lnSpc>
                  <a:spcPct val="100000"/>
                </a:lnSpc>
              </a:pPr>
              <a:r>
                <a:rPr lang="ru-RU" sz="2000" b="0" strike="noStrike" spc="-1" dirty="0" smtClean="0">
                  <a:solidFill>
                    <a:schemeClr val="lt1"/>
                  </a:solidFill>
                  <a:latin typeface="Century Gothic"/>
                </a:rPr>
                <a:t>консерваторию</a:t>
              </a:r>
              <a:r>
                <a:rPr lang="ru-RU" sz="2000" b="0" strike="noStrike" spc="-1" dirty="0">
                  <a:solidFill>
                    <a:schemeClr val="lt1"/>
                  </a:solidFill>
                  <a:latin typeface="Century Gothic"/>
                </a:rPr>
                <a:t>.</a:t>
              </a:r>
              <a:endParaRPr lang="ru-RU" sz="20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2" name="Рисунок 48"/>
            <p:cNvPicPr/>
            <p:nvPr/>
          </p:nvPicPr>
          <p:blipFill>
            <a:blip r:embed="rId8"/>
            <a:stretch/>
          </p:blipFill>
          <p:spPr>
            <a:xfrm>
              <a:off x="2986158" y="7882209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7" name="Группа 6"/>
          <p:cNvGrpSpPr/>
          <p:nvPr/>
        </p:nvGrpSpPr>
        <p:grpSpPr>
          <a:xfrm>
            <a:off x="69308" y="5037831"/>
            <a:ext cx="4024246" cy="2663574"/>
            <a:chOff x="4733284" y="7047672"/>
            <a:chExt cx="4005034" cy="2663574"/>
          </a:xfrm>
        </p:grpSpPr>
        <p:grpSp>
          <p:nvGrpSpPr>
            <p:cNvPr id="222" name="Группа 47"/>
            <p:cNvGrpSpPr/>
            <p:nvPr/>
          </p:nvGrpSpPr>
          <p:grpSpPr>
            <a:xfrm>
              <a:off x="4733284" y="7047672"/>
              <a:ext cx="3965040" cy="1767240"/>
              <a:chOff x="88920" y="4970880"/>
              <a:chExt cx="3965040" cy="1767240"/>
            </a:xfrm>
          </p:grpSpPr>
          <p:sp>
            <p:nvSpPr>
              <p:cNvPr id="223" name="Прямоугольник 22"/>
              <p:cNvSpPr/>
              <p:nvPr/>
            </p:nvSpPr>
            <p:spPr>
              <a:xfrm>
                <a:off x="88920" y="4970880"/>
                <a:ext cx="3965040" cy="1767240"/>
              </a:xfrm>
              <a:prstGeom prst="rect">
                <a:avLst/>
              </a:prstGeom>
              <a:solidFill>
                <a:srgbClr val="052F61"/>
              </a:solidFill>
              <a:ln cap="rnd">
                <a:solidFill>
                  <a:srgbClr val="03304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ru-RU" sz="1800" b="0" strike="noStrike" spc="-1">
                  <a:solidFill>
                    <a:schemeClr val="lt1"/>
                  </a:solidFill>
                  <a:latin typeface="Century Gothic"/>
                </a:endParaRPr>
              </a:p>
            </p:txBody>
          </p:sp>
          <p:pic>
            <p:nvPicPr>
              <p:cNvPr id="224" name="Рисунок 35"/>
              <p:cNvPicPr/>
              <p:nvPr/>
            </p:nvPicPr>
            <p:blipFill>
              <a:blip r:embed="rId11"/>
              <a:stretch/>
            </p:blipFill>
            <p:spPr>
              <a:xfrm>
                <a:off x="1486800" y="5269680"/>
                <a:ext cx="1168920" cy="11689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63" name="Рисунок 48"/>
            <p:cNvPicPr/>
            <p:nvPr/>
          </p:nvPicPr>
          <p:blipFill>
            <a:blip r:embed="rId8"/>
            <a:stretch/>
          </p:blipFill>
          <p:spPr>
            <a:xfrm>
              <a:off x="7761852" y="7894154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4135472" y="5020875"/>
            <a:ext cx="4081109" cy="2800758"/>
            <a:chOff x="8380188" y="8122157"/>
            <a:chExt cx="4081109" cy="2800758"/>
          </a:xfrm>
        </p:grpSpPr>
        <p:sp>
          <p:nvSpPr>
            <p:cNvPr id="238" name="Прямоугольник 37"/>
            <p:cNvSpPr/>
            <p:nvPr/>
          </p:nvSpPr>
          <p:spPr>
            <a:xfrm>
              <a:off x="8380188" y="8122157"/>
              <a:ext cx="3940560" cy="17794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«Вальс-фантазия»  Глинки был инструментован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дирижёром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Г. Германом и исполнялся на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кон-</a:t>
              </a:r>
              <a:r>
                <a:rPr lang="ru-RU" sz="1800" b="0" strike="noStrike" spc="-1" dirty="0" err="1" smtClean="0">
                  <a:solidFill>
                    <a:schemeClr val="lt1"/>
                  </a:solidFill>
                  <a:latin typeface="Century Gothic"/>
                </a:rPr>
                <a:t>цертах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в Павловском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вокзале. </a:t>
              </a:r>
              <a:r>
                <a:rPr lang="ru-RU" spc="-1" dirty="0">
                  <a:solidFill>
                    <a:schemeClr val="lt1"/>
                  </a:solidFill>
                  <a:latin typeface="Century Gothic"/>
                </a:rPr>
                <a:t>П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оэтому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получил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название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«Павловский вальс».</a:t>
              </a:r>
              <a:endParaRPr lang="ru-RU" sz="18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7" name="Рисунок 48"/>
            <p:cNvPicPr/>
            <p:nvPr/>
          </p:nvPicPr>
          <p:blipFill>
            <a:blip r:embed="rId8"/>
            <a:stretch/>
          </p:blipFill>
          <p:spPr>
            <a:xfrm>
              <a:off x="11484831" y="9105823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8" name="Группа 17"/>
          <p:cNvGrpSpPr/>
          <p:nvPr/>
        </p:nvGrpSpPr>
        <p:grpSpPr>
          <a:xfrm>
            <a:off x="8151511" y="5037840"/>
            <a:ext cx="4000282" cy="2698025"/>
            <a:chOff x="8246571" y="7004002"/>
            <a:chExt cx="4000282" cy="2821385"/>
          </a:xfrm>
        </p:grpSpPr>
        <p:sp>
          <p:nvSpPr>
            <p:cNvPr id="211" name="Прямоугольник 16"/>
            <p:cNvSpPr/>
            <p:nvPr/>
          </p:nvSpPr>
          <p:spPr>
            <a:xfrm>
              <a:off x="8246571" y="7004002"/>
              <a:ext cx="3947568" cy="18202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Один из персонажей оперы Глинки «Руслан и Людмила» не имеет вокальной партии. 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Его</a:t>
              </a: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музыкальной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характеристикой является марш, </a:t>
              </a:r>
              <a:r>
                <a:rPr lang="ru-RU" sz="1800" b="0" strike="noStrike" spc="-1" dirty="0" err="1" smtClean="0">
                  <a:solidFill>
                    <a:schemeClr val="lt1"/>
                  </a:solidFill>
                  <a:latin typeface="Century Gothic"/>
                </a:rPr>
                <a:t>исполняе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-</a:t>
              </a:r>
            </a:p>
            <a:p>
              <a:pPr defTabSz="914400">
                <a:lnSpc>
                  <a:spcPct val="100000"/>
                </a:lnSpc>
              </a:pPr>
              <a:r>
                <a:rPr lang="ru-RU" sz="1800" b="0" strike="noStrike" spc="-1" dirty="0" err="1" smtClean="0">
                  <a:solidFill>
                    <a:schemeClr val="lt1"/>
                  </a:solidFill>
                  <a:latin typeface="Century Gothic"/>
                </a:rPr>
                <a:t>мый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 </a:t>
              </a:r>
              <a:r>
                <a:rPr lang="ru-RU" sz="1800" b="0" strike="noStrike" spc="-1" dirty="0">
                  <a:solidFill>
                    <a:schemeClr val="lt1"/>
                  </a:solidFill>
                  <a:latin typeface="Century Gothic"/>
                </a:rPr>
                <a:t>оркестром</a:t>
              </a:r>
              <a:r>
                <a:rPr lang="ru-RU" sz="1800" b="0" strike="noStrike" spc="-1" dirty="0" smtClean="0">
                  <a:solidFill>
                    <a:schemeClr val="lt1"/>
                  </a:solidFill>
                  <a:latin typeface="Century Gothic"/>
                </a:rPr>
                <a:t>. Кто это?</a:t>
              </a:r>
              <a:endParaRPr lang="ru-RU" sz="1800" b="0" strike="noStrike" spc="-1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70" name="Рисунок 48"/>
            <p:cNvPicPr/>
            <p:nvPr/>
          </p:nvPicPr>
          <p:blipFill>
            <a:blip r:embed="rId8"/>
            <a:stretch/>
          </p:blipFill>
          <p:spPr>
            <a:xfrm>
              <a:off x="11270387" y="8008295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9" name="Группа 18"/>
          <p:cNvGrpSpPr/>
          <p:nvPr/>
        </p:nvGrpSpPr>
        <p:grpSpPr>
          <a:xfrm>
            <a:off x="8150611" y="5007119"/>
            <a:ext cx="4014211" cy="2726645"/>
            <a:chOff x="8316664" y="8046556"/>
            <a:chExt cx="3986399" cy="2726645"/>
          </a:xfrm>
        </p:grpSpPr>
        <p:grpSp>
          <p:nvGrpSpPr>
            <p:cNvPr id="228" name="Группа 45"/>
            <p:cNvGrpSpPr/>
            <p:nvPr/>
          </p:nvGrpSpPr>
          <p:grpSpPr>
            <a:xfrm>
              <a:off x="8316664" y="8046556"/>
              <a:ext cx="3931920" cy="1767240"/>
              <a:chOff x="8173080" y="4986720"/>
              <a:chExt cx="3931920" cy="1767240"/>
            </a:xfrm>
          </p:grpSpPr>
          <p:sp>
            <p:nvSpPr>
              <p:cNvPr id="229" name="Прямоугольник 26"/>
              <p:cNvSpPr/>
              <p:nvPr/>
            </p:nvSpPr>
            <p:spPr>
              <a:xfrm>
                <a:off x="8173080" y="4986720"/>
                <a:ext cx="3931920" cy="1767240"/>
              </a:xfrm>
              <a:prstGeom prst="rect">
                <a:avLst/>
              </a:prstGeom>
              <a:solidFill>
                <a:srgbClr val="052F61"/>
              </a:solidFill>
              <a:ln cap="rnd">
                <a:solidFill>
                  <a:srgbClr val="03304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ru-RU" sz="1800" b="0" strike="noStrike" spc="-1">
                  <a:solidFill>
                    <a:schemeClr val="lt1"/>
                  </a:solidFill>
                  <a:latin typeface="Century Gothic"/>
                </a:endParaRPr>
              </a:p>
            </p:txBody>
          </p:sp>
          <p:pic>
            <p:nvPicPr>
              <p:cNvPr id="230" name="Рисунок 9"/>
              <p:cNvPicPr/>
              <p:nvPr/>
            </p:nvPicPr>
            <p:blipFill>
              <a:blip r:embed="rId11"/>
              <a:stretch/>
            </p:blipFill>
            <p:spPr>
              <a:xfrm>
                <a:off x="9559440" y="5285520"/>
                <a:ext cx="1159200" cy="11689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69" name="Рисунок 48"/>
            <p:cNvPicPr/>
            <p:nvPr/>
          </p:nvPicPr>
          <p:blipFill>
            <a:blip r:embed="rId8"/>
            <a:stretch/>
          </p:blipFill>
          <p:spPr>
            <a:xfrm>
              <a:off x="11326597" y="8956109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4121365" y="5020875"/>
            <a:ext cx="3992469" cy="2675786"/>
            <a:chOff x="4168560" y="7932061"/>
            <a:chExt cx="3992469" cy="2675786"/>
          </a:xfrm>
        </p:grpSpPr>
        <p:grpSp>
          <p:nvGrpSpPr>
            <p:cNvPr id="239" name="Группа 42"/>
            <p:cNvGrpSpPr/>
            <p:nvPr/>
          </p:nvGrpSpPr>
          <p:grpSpPr>
            <a:xfrm>
              <a:off x="4168560" y="7932061"/>
              <a:ext cx="3965040" cy="1767240"/>
              <a:chOff x="4114080" y="4977360"/>
              <a:chExt cx="3965040" cy="1767240"/>
            </a:xfrm>
          </p:grpSpPr>
          <p:sp>
            <p:nvSpPr>
              <p:cNvPr id="240" name="Прямоугольник 19"/>
              <p:cNvSpPr/>
              <p:nvPr/>
            </p:nvSpPr>
            <p:spPr>
              <a:xfrm>
                <a:off x="4114080" y="4977360"/>
                <a:ext cx="3965040" cy="1767240"/>
              </a:xfrm>
              <a:prstGeom prst="rect">
                <a:avLst/>
              </a:prstGeom>
              <a:solidFill>
                <a:srgbClr val="052F61"/>
              </a:solidFill>
              <a:ln cap="rnd">
                <a:solidFill>
                  <a:srgbClr val="03304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just" defTabSz="914400">
                  <a:lnSpc>
                    <a:spcPct val="115000"/>
                  </a:lnSpc>
                </a:pPr>
                <a:endParaRPr lang="ru-RU" sz="1400" b="0" strike="noStrike" spc="-1">
                  <a:solidFill>
                    <a:schemeClr val="dk1"/>
                  </a:solidFill>
                  <a:latin typeface="Calibri"/>
                  <a:ea typeface="Calibri"/>
                </a:endParaRPr>
              </a:p>
            </p:txBody>
          </p:sp>
          <p:pic>
            <p:nvPicPr>
              <p:cNvPr id="241" name="Рисунок 6"/>
              <p:cNvPicPr/>
              <p:nvPr/>
            </p:nvPicPr>
            <p:blipFill>
              <a:blip r:embed="rId11"/>
              <a:stretch/>
            </p:blipFill>
            <p:spPr>
              <a:xfrm>
                <a:off x="5511960" y="5229360"/>
                <a:ext cx="1168920" cy="11689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65" name="Рисунок 48"/>
            <p:cNvPicPr/>
            <p:nvPr/>
          </p:nvPicPr>
          <p:blipFill>
            <a:blip r:embed="rId8"/>
            <a:stretch/>
          </p:blipFill>
          <p:spPr>
            <a:xfrm>
              <a:off x="7184563" y="8790755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Box 258"/>
          <p:cNvSpPr txBox="1"/>
          <p:nvPr/>
        </p:nvSpPr>
        <p:spPr>
          <a:xfrm>
            <a:off x="5005670" y="2818462"/>
            <a:ext cx="2150500" cy="206214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endParaRPr lang="ru-RU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43" name="Рисунок 2"/>
          <p:cNvPicPr/>
          <p:nvPr/>
        </p:nvPicPr>
        <p:blipFill>
          <a:blip r:embed="rId5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244" name="Прямоугольник 4"/>
          <p:cNvSpPr/>
          <p:nvPr/>
        </p:nvSpPr>
        <p:spPr>
          <a:xfrm>
            <a:off x="3754403" y="47317"/>
            <a:ext cx="4879891" cy="347344"/>
          </a:xfrm>
          <a:prstGeom prst="rect">
            <a:avLst/>
          </a:prstGeom>
          <a:solidFill>
            <a:srgbClr val="052F61"/>
          </a:solidFill>
          <a:ln cap="rnd">
            <a:solidFill>
              <a:schemeClr val="tx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lt1"/>
                </a:solidFill>
                <a:latin typeface="Century Gothic"/>
              </a:rPr>
              <a:t>Крестики - нолики: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5" name="TextBox 5"/>
          <p:cNvSpPr/>
          <p:nvPr/>
        </p:nvSpPr>
        <p:spPr>
          <a:xfrm>
            <a:off x="63063" y="1827435"/>
            <a:ext cx="2285999" cy="5015304"/>
          </a:xfrm>
          <a:prstGeom prst="rect">
            <a:avLst/>
          </a:prstGeom>
          <a:noFill/>
          <a:ln w="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/>
            <a:r>
              <a:rPr lang="ru-RU" sz="1600" b="0" strike="noStrike" spc="-1" dirty="0" smtClean="0">
                <a:solidFill>
                  <a:schemeClr val="bg1"/>
                </a:solidFill>
                <a:latin typeface="Century Gothic"/>
              </a:rPr>
              <a:t>Выберите любую ячейку игрового поля, нажмите на неё – увидите </a:t>
            </a:r>
            <a:r>
              <a:rPr lang="ru-RU" sz="1600" b="0" strike="noStrike" spc="-1" dirty="0" err="1" smtClean="0">
                <a:solidFill>
                  <a:schemeClr val="bg1"/>
                </a:solidFill>
                <a:latin typeface="Century Gothic"/>
              </a:rPr>
              <a:t>воп</a:t>
            </a:r>
            <a:r>
              <a:rPr lang="ru-RU" sz="1600" b="0" strike="noStrike" spc="-1" dirty="0" smtClean="0">
                <a:solidFill>
                  <a:schemeClr val="bg1"/>
                </a:solidFill>
                <a:latin typeface="Century Gothic"/>
              </a:rPr>
              <a:t>-рос.  Нажав на него – прочтёте ответ. Нажмите на </a:t>
            </a:r>
            <a:r>
              <a:rPr lang="ru-RU" sz="1600" spc="-1" dirty="0" smtClean="0">
                <a:solidFill>
                  <a:schemeClr val="bg1"/>
                </a:solidFill>
                <a:latin typeface="Century Gothic"/>
              </a:rPr>
              <a:t>о</a:t>
            </a:r>
            <a:r>
              <a:rPr lang="ru-RU" sz="1600" b="0" strike="noStrike" spc="-1" dirty="0" smtClean="0">
                <a:solidFill>
                  <a:schemeClr val="bg1"/>
                </a:solidFill>
                <a:latin typeface="Century Gothic"/>
              </a:rPr>
              <a:t>твет -освободится ячейка</a:t>
            </a:r>
            <a:r>
              <a:rPr lang="ru-RU" sz="1600" spc="-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1600" spc="-1" dirty="0" smtClean="0">
                <a:solidFill>
                  <a:schemeClr val="bg1"/>
                </a:solidFill>
              </a:rPr>
              <a:t> </a:t>
            </a:r>
            <a:r>
              <a:rPr lang="ru-RU" sz="1600" spc="-1" dirty="0">
                <a:solidFill>
                  <a:schemeClr val="bg1"/>
                </a:solidFill>
              </a:rPr>
              <a:t>Правильно ответив на вопрос, </a:t>
            </a:r>
            <a:r>
              <a:rPr lang="ru-RU" sz="1600" spc="-1" dirty="0" err="1">
                <a:solidFill>
                  <a:schemeClr val="bg1"/>
                </a:solidFill>
              </a:rPr>
              <a:t>коман</a:t>
            </a:r>
            <a:r>
              <a:rPr lang="ru-RU" sz="1600" spc="-1" dirty="0">
                <a:solidFill>
                  <a:schemeClr val="bg1"/>
                </a:solidFill>
              </a:rPr>
              <a:t>-да получает право вписать крестик (нолик) в </a:t>
            </a:r>
            <a:r>
              <a:rPr lang="ru-RU" sz="1600" spc="-1" dirty="0" err="1">
                <a:solidFill>
                  <a:schemeClr val="bg1"/>
                </a:solidFill>
              </a:rPr>
              <a:t>освобо-дившуюся</a:t>
            </a:r>
            <a:r>
              <a:rPr lang="ru-RU" sz="1600" spc="-1" dirty="0">
                <a:solidFill>
                  <a:schemeClr val="bg1"/>
                </a:solidFill>
              </a:rPr>
              <a:t>  </a:t>
            </a:r>
            <a:r>
              <a:rPr lang="ru-RU" sz="1600" spc="-1" dirty="0" smtClean="0">
                <a:solidFill>
                  <a:schemeClr val="bg1"/>
                </a:solidFill>
              </a:rPr>
              <a:t>ячейку в раздаточном </a:t>
            </a:r>
            <a:r>
              <a:rPr lang="ru-RU" sz="1600" spc="-1" dirty="0" err="1" smtClean="0">
                <a:solidFill>
                  <a:schemeClr val="bg1"/>
                </a:solidFill>
              </a:rPr>
              <a:t>крос-сворде</a:t>
            </a:r>
            <a:r>
              <a:rPr lang="ru-RU" sz="1600" spc="-1" dirty="0" smtClean="0">
                <a:solidFill>
                  <a:schemeClr val="bg1"/>
                </a:solidFill>
              </a:rPr>
              <a:t>. </a:t>
            </a:r>
            <a:r>
              <a:rPr lang="ru-RU" sz="1600" spc="-1" dirty="0">
                <a:solidFill>
                  <a:schemeClr val="bg1"/>
                </a:solidFill>
              </a:rPr>
              <a:t>Неправильный </a:t>
            </a:r>
            <a:r>
              <a:rPr lang="ru-RU" sz="1600" b="0" strike="noStrike" spc="-1" dirty="0" smtClean="0">
                <a:solidFill>
                  <a:schemeClr val="bg1"/>
                </a:solidFill>
                <a:latin typeface="Century Gothic"/>
              </a:rPr>
              <a:t>ответ – переход хода к команде соперников. </a:t>
            </a:r>
            <a:endParaRPr lang="ru-RU" sz="16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599" y="2789090"/>
            <a:ext cx="2314075" cy="181895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r="5046"/>
          <a:stretch/>
        </p:blipFill>
        <p:spPr>
          <a:xfrm>
            <a:off x="9723120" y="4844847"/>
            <a:ext cx="2344554" cy="184108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6558" y="668169"/>
            <a:ext cx="2351705" cy="1855404"/>
          </a:xfrm>
          <a:prstGeom prst="rect">
            <a:avLst/>
          </a:prstGeom>
        </p:spPr>
      </p:pic>
      <p:grpSp>
        <p:nvGrpSpPr>
          <p:cNvPr id="269" name="Группа 268"/>
          <p:cNvGrpSpPr/>
          <p:nvPr/>
        </p:nvGrpSpPr>
        <p:grpSpPr>
          <a:xfrm>
            <a:off x="4975965" y="581295"/>
            <a:ext cx="2280726" cy="2964050"/>
            <a:chOff x="2510885" y="-2244050"/>
            <a:chExt cx="2280726" cy="2964050"/>
          </a:xfrm>
        </p:grpSpPr>
        <p:sp>
          <p:nvSpPr>
            <p:cNvPr id="31" name="белый 2"/>
            <p:cNvSpPr/>
            <p:nvPr/>
          </p:nvSpPr>
          <p:spPr>
            <a:xfrm>
              <a:off x="2510885" y="-2244050"/>
              <a:ext cx="2125762" cy="19479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ru-RU" sz="2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«Арагонская   хота»    и </a:t>
              </a:r>
            </a:p>
            <a:p>
              <a:pPr>
                <a:lnSpc>
                  <a:spcPct val="150000"/>
                </a:lnSpc>
              </a:pPr>
              <a:r>
                <a:rPr lang="ru-RU" sz="2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«Ночь  в Мадриде»</a:t>
              </a:r>
              <a:endPara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9" name="Рисунок 2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6166" y="-1096765"/>
              <a:ext cx="975445" cy="1816765"/>
            </a:xfrm>
            <a:prstGeom prst="rect">
              <a:avLst/>
            </a:prstGeom>
          </p:spPr>
        </p:pic>
      </p:grpSp>
      <p:cxnSp>
        <p:nvCxnSpPr>
          <p:cNvPr id="241" name="Прямая соединительная линия 240"/>
          <p:cNvCxnSpPr/>
          <p:nvPr/>
        </p:nvCxnSpPr>
        <p:spPr>
          <a:xfrm flipH="1">
            <a:off x="9583731" y="472849"/>
            <a:ext cx="17202" cy="62629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/>
          <p:cNvCxnSpPr/>
          <p:nvPr/>
        </p:nvCxnSpPr>
        <p:spPr>
          <a:xfrm>
            <a:off x="2450544" y="472849"/>
            <a:ext cx="1841" cy="63243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Прямая соединительная линия 285"/>
          <p:cNvCxnSpPr/>
          <p:nvPr/>
        </p:nvCxnSpPr>
        <p:spPr>
          <a:xfrm flipH="1">
            <a:off x="4850022" y="492068"/>
            <a:ext cx="2406" cy="62579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209061" y="492068"/>
            <a:ext cx="23501" cy="62599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единительная линия 287"/>
          <p:cNvCxnSpPr/>
          <p:nvPr/>
        </p:nvCxnSpPr>
        <p:spPr>
          <a:xfrm flipV="1">
            <a:off x="2437554" y="2661976"/>
            <a:ext cx="7145328" cy="155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Прямая соединительная линия 297"/>
          <p:cNvCxnSpPr/>
          <p:nvPr/>
        </p:nvCxnSpPr>
        <p:spPr>
          <a:xfrm flipV="1">
            <a:off x="2449304" y="4823785"/>
            <a:ext cx="7170504" cy="161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Прямая соединительная линия 307"/>
          <p:cNvCxnSpPr/>
          <p:nvPr/>
        </p:nvCxnSpPr>
        <p:spPr>
          <a:xfrm flipV="1">
            <a:off x="2449304" y="472849"/>
            <a:ext cx="7133578" cy="64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Прямая соединительная линия 324"/>
          <p:cNvCxnSpPr/>
          <p:nvPr/>
        </p:nvCxnSpPr>
        <p:spPr>
          <a:xfrm flipV="1">
            <a:off x="2467782" y="6777921"/>
            <a:ext cx="7126615" cy="222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7" name="Группа 266"/>
          <p:cNvGrpSpPr/>
          <p:nvPr/>
        </p:nvGrpSpPr>
        <p:grpSpPr>
          <a:xfrm>
            <a:off x="2580016" y="602231"/>
            <a:ext cx="2337205" cy="2944686"/>
            <a:chOff x="7131655" y="-2278982"/>
            <a:chExt cx="2337205" cy="2944686"/>
          </a:xfrm>
        </p:grpSpPr>
        <p:sp>
          <p:nvSpPr>
            <p:cNvPr id="9" name="белый 1"/>
            <p:cNvSpPr/>
            <p:nvPr/>
          </p:nvSpPr>
          <p:spPr>
            <a:xfrm>
              <a:off x="7131655" y="-2278982"/>
              <a:ext cx="2125762" cy="19479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мая (по ста- рому стилю) или 1 июня (по новому стилю) </a:t>
              </a:r>
            </a:p>
            <a:p>
              <a:r>
                <a:rPr lang="ru-RU" sz="2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1804 года</a:t>
              </a:r>
              <a:endPara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48"/>
            <p:cNvPicPr/>
            <p:nvPr/>
          </p:nvPicPr>
          <p:blipFill>
            <a:blip r:embed="rId10"/>
            <a:stretch/>
          </p:blipFill>
          <p:spPr>
            <a:xfrm>
              <a:off x="8492394" y="-1151388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66" name="Группа 265"/>
          <p:cNvGrpSpPr/>
          <p:nvPr/>
        </p:nvGrpSpPr>
        <p:grpSpPr>
          <a:xfrm>
            <a:off x="2574150" y="593223"/>
            <a:ext cx="2375778" cy="2972685"/>
            <a:chOff x="4191108" y="-2221394"/>
            <a:chExt cx="2375778" cy="2972685"/>
          </a:xfrm>
        </p:grpSpPr>
        <p:sp>
          <p:nvSpPr>
            <p:cNvPr id="254" name="Прямоугольник 253"/>
            <p:cNvSpPr/>
            <p:nvPr/>
          </p:nvSpPr>
          <p:spPr>
            <a:xfrm>
              <a:off x="4191108" y="-2221394"/>
              <a:ext cx="2162101" cy="1992429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" name="AutoShape 2" descr="https://grizly.club/uploads/posts/2023-02/1675896630_grizly-club-p-krestiki-noliki-klipart-1.jpg"/>
            <p:cNvSpPr>
              <a:spLocks noChangeAspect="1" noChangeArrowheads="1"/>
            </p:cNvSpPr>
            <p:nvPr/>
          </p:nvSpPr>
          <p:spPr bwMode="auto">
            <a:xfrm>
              <a:off x="4294540" y="75484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голубой 1"/>
            <p:cNvSpPr txBox="1"/>
            <p:nvPr/>
          </p:nvSpPr>
          <p:spPr>
            <a:xfrm>
              <a:off x="4218536" y="-2183155"/>
              <a:ext cx="2134985" cy="2043485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2000" strike="noStrike" spc="-1" dirty="0">
                  <a:solidFill>
                    <a:srgbClr val="FFFFFF"/>
                  </a:solidFill>
                  <a:latin typeface="Arial"/>
                </a:rPr>
                <a:t>Когда </a:t>
              </a:r>
              <a:r>
                <a:rPr lang="ru-RU" sz="2000" strike="noStrike" spc="-1" dirty="0" smtClean="0">
                  <a:solidFill>
                    <a:srgbClr val="FFFFFF"/>
                  </a:solidFill>
                  <a:latin typeface="Arial"/>
                </a:rPr>
                <a:t>родился </a:t>
              </a:r>
            </a:p>
            <a:p>
              <a:pPr algn="ctr">
                <a:lnSpc>
                  <a:spcPct val="150000"/>
                </a:lnSpc>
              </a:pPr>
              <a:r>
                <a:rPr lang="ru-RU" sz="2000" strike="noStrike" spc="-1" dirty="0" smtClean="0">
                  <a:solidFill>
                    <a:srgbClr val="FFFFFF"/>
                  </a:solidFill>
                  <a:latin typeface="Arial"/>
                </a:rPr>
                <a:t>М</a:t>
              </a:r>
              <a:r>
                <a:rPr lang="ru-RU" sz="2000" spc="-1" dirty="0" smtClean="0">
                  <a:solidFill>
                    <a:srgbClr val="FFFFFF"/>
                  </a:solidFill>
                  <a:latin typeface="Arial"/>
                </a:rPr>
                <a:t>ихаил</a:t>
              </a:r>
            </a:p>
            <a:p>
              <a:pPr algn="ctr">
                <a:lnSpc>
                  <a:spcPct val="150000"/>
                </a:lnSpc>
              </a:pPr>
              <a:r>
                <a:rPr lang="ru-RU" sz="2000" strike="noStrike" spc="-1" dirty="0" smtClean="0">
                  <a:solidFill>
                    <a:srgbClr val="FFFFFF"/>
                  </a:solidFill>
                  <a:latin typeface="Arial"/>
                </a:rPr>
                <a:t>Иванович </a:t>
              </a:r>
              <a:r>
                <a:rPr lang="ru-RU" sz="2000" strike="noStrike" spc="-1" dirty="0">
                  <a:solidFill>
                    <a:srgbClr val="FFFFFF"/>
                  </a:solidFill>
                  <a:latin typeface="Arial"/>
                </a:rPr>
                <a:t>Глинка?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1441" y="-1065474"/>
              <a:ext cx="975445" cy="1816765"/>
            </a:xfrm>
            <a:prstGeom prst="rect">
              <a:avLst/>
            </a:prstGeom>
          </p:spPr>
        </p:pic>
      </p:grpSp>
      <p:grpSp>
        <p:nvGrpSpPr>
          <p:cNvPr id="19" name="синий 1"/>
          <p:cNvGrpSpPr/>
          <p:nvPr/>
        </p:nvGrpSpPr>
        <p:grpSpPr>
          <a:xfrm>
            <a:off x="2527277" y="548719"/>
            <a:ext cx="2267998" cy="2452185"/>
            <a:chOff x="4999870" y="-2314644"/>
            <a:chExt cx="2241374" cy="245218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999870" y="-2314644"/>
              <a:ext cx="2241374" cy="2081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8"/>
            <p:cNvPicPr/>
            <p:nvPr/>
          </p:nvPicPr>
          <p:blipFill>
            <a:blip r:embed="rId10"/>
            <a:stretch/>
          </p:blipFill>
          <p:spPr>
            <a:xfrm>
              <a:off x="5663256" y="-1679551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68" name="Группа 267"/>
          <p:cNvGrpSpPr/>
          <p:nvPr/>
        </p:nvGrpSpPr>
        <p:grpSpPr>
          <a:xfrm>
            <a:off x="4948489" y="555486"/>
            <a:ext cx="2399976" cy="3079539"/>
            <a:chOff x="8388248" y="-2147938"/>
            <a:chExt cx="2399976" cy="3079539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8388248" y="-2147938"/>
              <a:ext cx="2162101" cy="1992429"/>
              <a:chOff x="9708622" y="200559"/>
              <a:chExt cx="2162101" cy="1992429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9708622" y="200559"/>
                <a:ext cx="2162101" cy="1992429"/>
              </a:xfrm>
              <a:prstGeom prst="rect">
                <a:avLst/>
              </a:prstGeom>
              <a:solidFill>
                <a:srgbClr val="729FCF"/>
              </a:solidFill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6" name="голубой 2"/>
              <p:cNvSpPr txBox="1"/>
              <p:nvPr/>
            </p:nvSpPr>
            <p:spPr>
              <a:xfrm>
                <a:off x="9783654" y="295633"/>
                <a:ext cx="2064047" cy="1845925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just"/>
                <a:r>
                  <a:rPr lang="ru-RU" strike="noStrike" spc="-1" dirty="0" smtClean="0">
                    <a:solidFill>
                      <a:srgbClr val="FFFFFF"/>
                    </a:solidFill>
                    <a:latin typeface="Arial"/>
                  </a:rPr>
                  <a:t>Назовите  </a:t>
                </a:r>
                <a:r>
                  <a:rPr lang="ru-RU" strike="noStrike" spc="-1" dirty="0">
                    <a:solidFill>
                      <a:srgbClr val="FFFFFF"/>
                    </a:solidFill>
                    <a:latin typeface="Arial"/>
                  </a:rPr>
                  <a:t>два </a:t>
                </a:r>
              </a:p>
              <a:p>
                <a:pPr algn="just"/>
                <a:r>
                  <a:rPr lang="ru-RU" strike="noStrike" spc="-1" dirty="0">
                    <a:solidFill>
                      <a:srgbClr val="FFFFFF"/>
                    </a:solidFill>
                    <a:latin typeface="Arial"/>
                  </a:rPr>
                  <a:t>произведения </a:t>
                </a:r>
              </a:p>
              <a:p>
                <a:pPr algn="just"/>
                <a:r>
                  <a:rPr lang="ru-RU" strike="noStrike" spc="-1" dirty="0">
                    <a:solidFill>
                      <a:srgbClr val="FFFFFF"/>
                    </a:solidFill>
                    <a:latin typeface="Arial"/>
                  </a:rPr>
                  <a:t>Глинки</a:t>
                </a:r>
                <a:r>
                  <a:rPr lang="ru-RU" strike="noStrike" spc="-1" dirty="0" smtClean="0">
                    <a:solidFill>
                      <a:srgbClr val="FFFFFF"/>
                    </a:solidFill>
                    <a:latin typeface="Arial"/>
                  </a:rPr>
                  <a:t>,  в основе</a:t>
                </a:r>
                <a:endParaRPr lang="ru-RU" strike="noStrike" spc="-1" dirty="0">
                  <a:solidFill>
                    <a:srgbClr val="FFFFFF"/>
                  </a:solidFill>
                  <a:latin typeface="Arial"/>
                </a:endParaRPr>
              </a:p>
              <a:p>
                <a:pPr algn="just"/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к</a:t>
                </a:r>
                <a:r>
                  <a:rPr lang="ru-RU" strike="noStrike" spc="-1" dirty="0" smtClean="0">
                    <a:solidFill>
                      <a:srgbClr val="FFFFFF"/>
                    </a:solidFill>
                    <a:latin typeface="Arial"/>
                  </a:rPr>
                  <a:t>оторых лежат </a:t>
                </a:r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и</a:t>
                </a:r>
                <a:r>
                  <a:rPr lang="ru-RU" strike="noStrike" spc="-1" dirty="0" smtClean="0">
                    <a:solidFill>
                      <a:srgbClr val="FFFFFF"/>
                    </a:solidFill>
                    <a:latin typeface="Arial"/>
                  </a:rPr>
                  <a:t>спанские народ-</a:t>
                </a:r>
                <a:r>
                  <a:rPr lang="ru-RU" strike="noStrike" spc="-1" dirty="0" err="1" smtClean="0">
                    <a:solidFill>
                      <a:srgbClr val="FFFFFF"/>
                    </a:solidFill>
                    <a:latin typeface="Arial"/>
                  </a:rPr>
                  <a:t>ные</a:t>
                </a:r>
                <a:r>
                  <a:rPr lang="ru-RU" strike="noStrike" spc="-1" dirty="0" smtClean="0">
                    <a:solidFill>
                      <a:srgbClr val="FFFFFF"/>
                    </a:solidFill>
                    <a:latin typeface="Arial"/>
                  </a:rPr>
                  <a:t>  </a:t>
                </a:r>
                <a:r>
                  <a:rPr lang="ru-RU" strike="noStrike" spc="-1" dirty="0">
                    <a:solidFill>
                      <a:srgbClr val="FFFFFF"/>
                    </a:solidFill>
                    <a:latin typeface="Arial"/>
                  </a:rPr>
                  <a:t>мелодии</a:t>
                </a:r>
                <a:r>
                  <a:rPr lang="ru-RU" strike="noStrike" spc="-1" dirty="0" smtClean="0">
                    <a:solidFill>
                      <a:srgbClr val="FFFFFF"/>
                    </a:solidFill>
                    <a:latin typeface="Arial"/>
                  </a:rPr>
                  <a:t>.</a:t>
                </a:r>
              </a:p>
              <a:p>
                <a:pPr algn="ctr"/>
                <a:endParaRPr lang="ru-RU" strike="noStrike" spc="-1" dirty="0" smtClean="0">
                  <a:solidFill>
                    <a:srgbClr val="FFFFFF"/>
                  </a:solidFill>
                  <a:latin typeface="Arial"/>
                </a:endParaRPr>
              </a:p>
              <a:p>
                <a:pPr algn="ctr"/>
                <a:r>
                  <a:rPr lang="ru-RU" strike="noStrike" spc="-1" dirty="0" smtClean="0">
                    <a:solidFill>
                      <a:srgbClr val="FFFFFF"/>
                    </a:solidFill>
                    <a:latin typeface="Arial"/>
                  </a:rPr>
                  <a:t> </a:t>
                </a:r>
              </a:p>
              <a:p>
                <a:pPr algn="just"/>
                <a:endParaRPr lang="ru-RU" strike="noStrike" spc="-1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2779" y="-885164"/>
              <a:ext cx="975445" cy="1816765"/>
            </a:xfrm>
            <a:prstGeom prst="rect">
              <a:avLst/>
            </a:prstGeom>
          </p:spPr>
        </p:pic>
      </p:grpSp>
      <p:grpSp>
        <p:nvGrpSpPr>
          <p:cNvPr id="18" name="синий 2"/>
          <p:cNvGrpSpPr/>
          <p:nvPr/>
        </p:nvGrpSpPr>
        <p:grpSpPr>
          <a:xfrm>
            <a:off x="4914488" y="537472"/>
            <a:ext cx="2241374" cy="2441040"/>
            <a:chOff x="9363848" y="-2782964"/>
            <a:chExt cx="2241374" cy="2452185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9363848" y="-2782964"/>
              <a:ext cx="2241374" cy="2081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8"/>
            <p:cNvPicPr/>
            <p:nvPr/>
          </p:nvPicPr>
          <p:blipFill>
            <a:blip r:embed="rId10"/>
            <a:stretch/>
          </p:blipFill>
          <p:spPr>
            <a:xfrm>
              <a:off x="10021399" y="-2147871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92" name="Группа 291"/>
          <p:cNvGrpSpPr/>
          <p:nvPr/>
        </p:nvGrpSpPr>
        <p:grpSpPr>
          <a:xfrm>
            <a:off x="7313737" y="605299"/>
            <a:ext cx="2336159" cy="2945893"/>
            <a:chOff x="10214971" y="-2238966"/>
            <a:chExt cx="2336159" cy="2945893"/>
          </a:xfrm>
        </p:grpSpPr>
        <p:sp>
          <p:nvSpPr>
            <p:cNvPr id="291" name="Прямоугольник 290"/>
            <p:cNvSpPr/>
            <p:nvPr/>
          </p:nvSpPr>
          <p:spPr>
            <a:xfrm>
              <a:off x="10214971" y="-2238966"/>
              <a:ext cx="2178458" cy="19345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accent1"/>
                  </a:solidFill>
                </a:rPr>
                <a:t>Анна Петровна Керн – муза А.С. Пушкина. 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Екате-рина</a:t>
              </a:r>
              <a:r>
                <a:rPr lang="ru-RU" b="1" dirty="0" smtClean="0">
                  <a:solidFill>
                    <a:schemeClr val="accent1"/>
                  </a:solidFill>
                </a:rPr>
                <a:t> Ермолаев-на Керн (её дочь) - муза</a:t>
              </a:r>
            </a:p>
            <a:p>
              <a:r>
                <a:rPr lang="ru-RU" b="1" dirty="0" smtClean="0">
                  <a:solidFill>
                    <a:schemeClr val="accent1"/>
                  </a:solidFill>
                </a:rPr>
                <a:t> М.И. Глинки.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  <p:pic>
          <p:nvPicPr>
            <p:cNvPr id="144" name="Рисунок 48"/>
            <p:cNvPicPr/>
            <p:nvPr/>
          </p:nvPicPr>
          <p:blipFill>
            <a:blip r:embed="rId10"/>
            <a:stretch/>
          </p:blipFill>
          <p:spPr>
            <a:xfrm>
              <a:off x="11574664" y="-1110165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2" name="голубой 3"/>
          <p:cNvGrpSpPr/>
          <p:nvPr/>
        </p:nvGrpSpPr>
        <p:grpSpPr>
          <a:xfrm>
            <a:off x="7256691" y="565400"/>
            <a:ext cx="2429180" cy="3003758"/>
            <a:chOff x="5708618" y="-2322524"/>
            <a:chExt cx="2392727" cy="300375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708618" y="-2322524"/>
              <a:ext cx="2279404" cy="2182694"/>
              <a:chOff x="9647665" y="315105"/>
              <a:chExt cx="2279404" cy="2182694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9690453" y="315105"/>
                <a:ext cx="2162101" cy="1992429"/>
              </a:xfrm>
              <a:prstGeom prst="rect">
                <a:avLst/>
              </a:prstGeom>
              <a:solidFill>
                <a:srgbClr val="729FCF"/>
              </a:solidFill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7" name="голубой 3"/>
              <p:cNvSpPr txBox="1"/>
              <p:nvPr/>
            </p:nvSpPr>
            <p:spPr>
              <a:xfrm>
                <a:off x="9647665" y="474740"/>
                <a:ext cx="2279404" cy="2023059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Назовите  имена  </a:t>
                </a:r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и 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фамилии  женщин</a:t>
                </a:r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, 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которые  </a:t>
                </a:r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стали музами 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 для  А</a:t>
                </a:r>
                <a:r>
                  <a:rPr lang="ru-RU" spc="-1" dirty="0">
                    <a:solidFill>
                      <a:srgbClr val="FFFFFF"/>
                    </a:solidFill>
                    <a:latin typeface="Arial"/>
                  </a:rPr>
                  <a:t>.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 С. Пушкина </a:t>
                </a:r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 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и</a:t>
                </a:r>
              </a:p>
              <a:p>
                <a:pPr algn="just"/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М. И.  Глинки</a:t>
                </a:r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.</a:t>
                </a:r>
              </a:p>
            </p:txBody>
          </p:sp>
        </p:grpSp>
        <p:pic>
          <p:nvPicPr>
            <p:cNvPr id="231" name="Рисунок 2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25900" y="-1135531"/>
              <a:ext cx="975445" cy="1816765"/>
            </a:xfrm>
            <a:prstGeom prst="rect">
              <a:avLst/>
            </a:prstGeom>
          </p:spPr>
        </p:pic>
      </p:grpSp>
      <p:grpSp>
        <p:nvGrpSpPr>
          <p:cNvPr id="276" name="Группа 275"/>
          <p:cNvGrpSpPr/>
          <p:nvPr/>
        </p:nvGrpSpPr>
        <p:grpSpPr>
          <a:xfrm>
            <a:off x="7279294" y="540786"/>
            <a:ext cx="2267586" cy="2437726"/>
            <a:chOff x="9348574" y="-2454719"/>
            <a:chExt cx="2241374" cy="2452017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9348574" y="-2454719"/>
              <a:ext cx="2241374" cy="2081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8"/>
            <p:cNvPicPr/>
            <p:nvPr/>
          </p:nvPicPr>
          <p:blipFill>
            <a:blip r:embed="rId10"/>
            <a:stretch/>
          </p:blipFill>
          <p:spPr>
            <a:xfrm>
              <a:off x="9982047" y="-1819794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93" name="Группа 292"/>
          <p:cNvGrpSpPr/>
          <p:nvPr/>
        </p:nvGrpSpPr>
        <p:grpSpPr>
          <a:xfrm>
            <a:off x="2561333" y="2757159"/>
            <a:ext cx="2421648" cy="2964056"/>
            <a:chOff x="9160903" y="-2283283"/>
            <a:chExt cx="2421648" cy="2964056"/>
          </a:xfrm>
        </p:grpSpPr>
        <p:sp>
          <p:nvSpPr>
            <p:cNvPr id="33" name="белый 4"/>
            <p:cNvSpPr/>
            <p:nvPr/>
          </p:nvSpPr>
          <p:spPr>
            <a:xfrm>
              <a:off x="9160903" y="-2283283"/>
              <a:ext cx="2213397" cy="19728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accent1"/>
                  </a:solidFill>
                </a:rPr>
                <a:t>1 - протяжная</a:t>
              </a:r>
            </a:p>
            <a:p>
              <a:r>
                <a:rPr lang="ru-RU" b="1" dirty="0" smtClean="0">
                  <a:solidFill>
                    <a:schemeClr val="accent1"/>
                  </a:solidFill>
                </a:rPr>
                <a:t>«Из - за гор, гор высоких» и 2 - плясовая «Кама-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ринская</a:t>
              </a:r>
              <a:r>
                <a:rPr lang="ru-RU" b="1" dirty="0" smtClean="0">
                  <a:solidFill>
                    <a:schemeClr val="accent1"/>
                  </a:solidFill>
                </a:rPr>
                <a:t>». Форма –двойные 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ва-риации</a:t>
              </a:r>
              <a:r>
                <a:rPr lang="ru-RU" b="1" dirty="0" smtClean="0">
                  <a:solidFill>
                    <a:schemeClr val="accent1"/>
                  </a:solidFill>
                </a:rPr>
                <a:t>.  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  <p:pic>
          <p:nvPicPr>
            <p:cNvPr id="146" name="Рисунок 48"/>
            <p:cNvPicPr/>
            <p:nvPr/>
          </p:nvPicPr>
          <p:blipFill>
            <a:blip r:embed="rId10"/>
            <a:stretch/>
          </p:blipFill>
          <p:spPr>
            <a:xfrm>
              <a:off x="10606085" y="-1136319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4" name="голубой 4"/>
          <p:cNvGrpSpPr/>
          <p:nvPr/>
        </p:nvGrpSpPr>
        <p:grpSpPr>
          <a:xfrm>
            <a:off x="2507689" y="2750066"/>
            <a:ext cx="2249209" cy="3015326"/>
            <a:chOff x="7207698" y="-2307675"/>
            <a:chExt cx="2195565" cy="301532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7207698" y="-2307675"/>
              <a:ext cx="2195565" cy="1992429"/>
              <a:chOff x="9776334" y="372599"/>
              <a:chExt cx="2195565" cy="1992429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9809798" y="372599"/>
                <a:ext cx="2162101" cy="1992429"/>
              </a:xfrm>
              <a:prstGeom prst="rect">
                <a:avLst/>
              </a:prstGeom>
              <a:solidFill>
                <a:srgbClr val="729FCF"/>
              </a:solidFill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8" name="голубой 4"/>
              <p:cNvSpPr txBox="1"/>
              <p:nvPr/>
            </p:nvSpPr>
            <p:spPr>
              <a:xfrm>
                <a:off x="9776334" y="413933"/>
                <a:ext cx="2168511" cy="16326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just"/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Какие народные</a:t>
                </a:r>
              </a:p>
              <a:p>
                <a:pPr algn="just"/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песни легли 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в ос</a:t>
                </a:r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н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ову фантазии «Камаринская»? Назовите  её </a:t>
                </a:r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ф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орму.</a:t>
                </a:r>
                <a:endParaRPr lang="ru-RU" b="0" strike="noStrike" spc="-1" dirty="0">
                  <a:solidFill>
                    <a:srgbClr val="FFFFFF"/>
                  </a:solidFill>
                  <a:latin typeface="Arial"/>
                </a:endParaRPr>
              </a:p>
              <a:p>
                <a:endParaRPr lang="ru-RU" sz="1600" b="0" strike="noStrike" spc="-1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pic>
          <p:nvPicPr>
            <p:cNvPr id="233" name="Рисунок 2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22212" y="-1109114"/>
              <a:ext cx="975445" cy="1816765"/>
            </a:xfrm>
            <a:prstGeom prst="rect">
              <a:avLst/>
            </a:prstGeom>
          </p:spPr>
        </p:pic>
      </p:grpSp>
      <p:pic>
        <p:nvPicPr>
          <p:cNvPr id="21" name="синий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4932" y="2722003"/>
            <a:ext cx="2265911" cy="2428158"/>
          </a:xfrm>
          <a:prstGeom prst="rect">
            <a:avLst/>
          </a:prstGeom>
        </p:spPr>
      </p:pic>
      <p:grpSp>
        <p:nvGrpSpPr>
          <p:cNvPr id="294" name="Группа 293"/>
          <p:cNvGrpSpPr/>
          <p:nvPr/>
        </p:nvGrpSpPr>
        <p:grpSpPr>
          <a:xfrm>
            <a:off x="4965234" y="2775181"/>
            <a:ext cx="2337468" cy="2944406"/>
            <a:chOff x="9854532" y="-3027146"/>
            <a:chExt cx="2337468" cy="2944406"/>
          </a:xfrm>
        </p:grpSpPr>
        <p:sp>
          <p:nvSpPr>
            <p:cNvPr id="34" name="белый 5"/>
            <p:cNvSpPr/>
            <p:nvPr/>
          </p:nvSpPr>
          <p:spPr>
            <a:xfrm>
              <a:off x="9854532" y="-3027146"/>
              <a:ext cx="2151938" cy="19479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accent1"/>
                  </a:solidFill>
                </a:rPr>
                <a:t>Партию 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Собини</a:t>
              </a:r>
              <a:r>
                <a:rPr lang="ru-RU" b="1" dirty="0" smtClean="0">
                  <a:solidFill>
                    <a:schemeClr val="accent1"/>
                  </a:solidFill>
                </a:rPr>
                <a:t>-на исполняет</a:t>
              </a:r>
            </a:p>
            <a:p>
              <a:r>
                <a:rPr lang="ru-RU" b="1" dirty="0" smtClean="0">
                  <a:solidFill>
                    <a:schemeClr val="accent1"/>
                  </a:solidFill>
                </a:rPr>
                <a:t>тенор. Богдан Собинин – 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опол-ченец</a:t>
              </a:r>
              <a:r>
                <a:rPr lang="ru-RU" b="1" dirty="0" smtClean="0">
                  <a:solidFill>
                    <a:schemeClr val="accent1"/>
                  </a:solidFill>
                </a:rPr>
                <a:t>, жених 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Антониды</a:t>
              </a:r>
              <a:r>
                <a:rPr lang="ru-RU" b="1" dirty="0" smtClean="0">
                  <a:solidFill>
                    <a:schemeClr val="accent1"/>
                  </a:solidFill>
                </a:rPr>
                <a:t>. 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  <p:pic>
          <p:nvPicPr>
            <p:cNvPr id="148" name="Рисунок 48"/>
            <p:cNvPicPr/>
            <p:nvPr/>
          </p:nvPicPr>
          <p:blipFill>
            <a:blip r:embed="rId10"/>
            <a:stretch/>
          </p:blipFill>
          <p:spPr>
            <a:xfrm>
              <a:off x="11215534" y="-1899832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6" name="Группа 235"/>
          <p:cNvGrpSpPr/>
          <p:nvPr/>
        </p:nvGrpSpPr>
        <p:grpSpPr>
          <a:xfrm>
            <a:off x="4952284" y="2739232"/>
            <a:ext cx="2370491" cy="3012061"/>
            <a:chOff x="7435605" y="-2189182"/>
            <a:chExt cx="2370491" cy="301206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437424" y="-2189182"/>
              <a:ext cx="2162101" cy="1992429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голубой 5"/>
            <p:cNvSpPr txBox="1"/>
            <p:nvPr/>
          </p:nvSpPr>
          <p:spPr>
            <a:xfrm>
              <a:off x="7435605" y="-2139324"/>
              <a:ext cx="21496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pc="-1" dirty="0">
                  <a:solidFill>
                    <a:srgbClr val="FFFFFF"/>
                  </a:solidFill>
                  <a:latin typeface="Arial"/>
                </a:rPr>
                <a:t>Для какого </a:t>
              </a:r>
              <a:r>
                <a:rPr lang="ru-RU" spc="-1" dirty="0" smtClean="0">
                  <a:solidFill>
                    <a:srgbClr val="FFFFFF"/>
                  </a:solidFill>
                  <a:latin typeface="Arial"/>
                </a:rPr>
                <a:t>голоса</a:t>
              </a:r>
            </a:p>
            <a:p>
              <a:pPr algn="just"/>
              <a:r>
                <a:rPr lang="ru-RU" spc="-1" dirty="0" smtClean="0">
                  <a:solidFill>
                    <a:srgbClr val="FFFFFF"/>
                  </a:solidFill>
                  <a:latin typeface="Arial"/>
                </a:rPr>
                <a:t>написана </a:t>
              </a:r>
              <a:r>
                <a:rPr lang="ru-RU" spc="-1" dirty="0">
                  <a:solidFill>
                    <a:srgbClr val="FFFFFF"/>
                  </a:solidFill>
                  <a:latin typeface="Arial"/>
                </a:rPr>
                <a:t>партия</a:t>
              </a:r>
            </a:p>
            <a:p>
              <a:pPr algn="just"/>
              <a:r>
                <a:rPr lang="ru-RU" spc="-1" dirty="0">
                  <a:solidFill>
                    <a:srgbClr val="FFFFFF"/>
                  </a:solidFill>
                  <a:latin typeface="Arial"/>
                </a:rPr>
                <a:t>Собинина? Из ка-</a:t>
              </a:r>
            </a:p>
            <a:p>
              <a:pPr algn="just"/>
              <a:r>
                <a:rPr lang="ru-RU" spc="-1" dirty="0">
                  <a:solidFill>
                    <a:srgbClr val="FFFFFF"/>
                  </a:solidFill>
                  <a:latin typeface="Arial"/>
                </a:rPr>
                <a:t>кой оперы этот</a:t>
              </a:r>
            </a:p>
            <a:p>
              <a:pPr algn="just"/>
              <a:r>
                <a:rPr lang="ru-RU" spc="-1" dirty="0">
                  <a:solidFill>
                    <a:srgbClr val="FFFFFF"/>
                  </a:solidFill>
                  <a:latin typeface="Arial"/>
                </a:rPr>
                <a:t>персонаж и кем</a:t>
              </a:r>
            </a:p>
            <a:p>
              <a:pPr algn="just"/>
              <a:r>
                <a:rPr lang="ru-RU" spc="-1" dirty="0">
                  <a:solidFill>
                    <a:srgbClr val="FFFFFF"/>
                  </a:solidFill>
                  <a:latin typeface="Arial"/>
                </a:rPr>
                <a:t>он является?</a:t>
              </a:r>
            </a:p>
          </p:txBody>
        </p:sp>
        <p:pic>
          <p:nvPicPr>
            <p:cNvPr id="235" name="Рисунок 2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30651" y="-993886"/>
              <a:ext cx="975445" cy="1816765"/>
            </a:xfrm>
            <a:prstGeom prst="rect">
              <a:avLst/>
            </a:prstGeom>
          </p:spPr>
        </p:pic>
      </p:grpSp>
      <p:pic>
        <p:nvPicPr>
          <p:cNvPr id="22" name="синий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68" y="2726810"/>
            <a:ext cx="2241867" cy="2403268"/>
          </a:xfrm>
          <a:prstGeom prst="rect">
            <a:avLst/>
          </a:prstGeom>
        </p:spPr>
      </p:pic>
      <p:grpSp>
        <p:nvGrpSpPr>
          <p:cNvPr id="296" name="Группа 295"/>
          <p:cNvGrpSpPr/>
          <p:nvPr/>
        </p:nvGrpSpPr>
        <p:grpSpPr>
          <a:xfrm>
            <a:off x="7304889" y="2797556"/>
            <a:ext cx="2349440" cy="2880573"/>
            <a:chOff x="4603776" y="-2491502"/>
            <a:chExt cx="2349440" cy="2880573"/>
          </a:xfrm>
        </p:grpSpPr>
        <p:sp>
          <p:nvSpPr>
            <p:cNvPr id="17" name="белый 6"/>
            <p:cNvSpPr/>
            <p:nvPr/>
          </p:nvSpPr>
          <p:spPr>
            <a:xfrm>
              <a:off x="4603776" y="-2491502"/>
              <a:ext cx="2175946" cy="18939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accent1"/>
                  </a:solidFill>
                </a:rPr>
                <a:t>Михаил Глинка</a:t>
              </a:r>
            </a:p>
            <a:p>
              <a:r>
                <a:rPr lang="ru-RU" b="1" dirty="0" smtClean="0">
                  <a:solidFill>
                    <a:schemeClr val="accent1"/>
                  </a:solidFill>
                </a:rPr>
                <a:t>в детстве учился играть на фортепиано</a:t>
              </a:r>
            </a:p>
            <a:p>
              <a:r>
                <a:rPr lang="ru-RU" b="1" dirty="0" smtClean="0">
                  <a:solidFill>
                    <a:schemeClr val="accent1"/>
                  </a:solidFill>
                </a:rPr>
                <a:t>и скрипке.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  <p:pic>
          <p:nvPicPr>
            <p:cNvPr id="151" name="Рисунок 48"/>
            <p:cNvPicPr/>
            <p:nvPr/>
          </p:nvPicPr>
          <p:blipFill>
            <a:blip r:embed="rId10"/>
            <a:stretch/>
          </p:blipFill>
          <p:spPr>
            <a:xfrm>
              <a:off x="5976750" y="-1428021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95" name="Группа 294"/>
          <p:cNvGrpSpPr/>
          <p:nvPr/>
        </p:nvGrpSpPr>
        <p:grpSpPr>
          <a:xfrm>
            <a:off x="7256269" y="2756080"/>
            <a:ext cx="2305305" cy="2993231"/>
            <a:chOff x="6880603" y="-2325826"/>
            <a:chExt cx="2305305" cy="29932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880603" y="-2325826"/>
              <a:ext cx="2221973" cy="2153900"/>
              <a:chOff x="8062893" y="7814938"/>
              <a:chExt cx="2162101" cy="2153900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8062893" y="7814938"/>
                <a:ext cx="2162101" cy="1992429"/>
              </a:xfrm>
              <a:prstGeom prst="rect">
                <a:avLst/>
              </a:prstGeom>
              <a:solidFill>
                <a:srgbClr val="729FCF"/>
              </a:solidFill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3" name="голубой 6"/>
              <p:cNvSpPr txBox="1"/>
              <p:nvPr/>
            </p:nvSpPr>
            <p:spPr>
              <a:xfrm>
                <a:off x="8315229" y="7914557"/>
                <a:ext cx="1891984" cy="2054281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На  каких  музыкал</a:t>
                </a:r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ь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ных </a:t>
                </a:r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инструментах</a:t>
                </a:r>
              </a:p>
              <a:p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Глинка учился</a:t>
                </a:r>
              </a:p>
              <a:p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играть в детстве?</a:t>
                </a:r>
              </a:p>
            </p:txBody>
          </p:sp>
        </p:grpSp>
        <p:pic>
          <p:nvPicPr>
            <p:cNvPr id="150" name="Рисунок 48"/>
            <p:cNvPicPr/>
            <p:nvPr/>
          </p:nvPicPr>
          <p:blipFill>
            <a:blip r:embed="rId10"/>
            <a:stretch/>
          </p:blipFill>
          <p:spPr>
            <a:xfrm>
              <a:off x="8209442" y="-1149687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24" name="синий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653" y="2730653"/>
            <a:ext cx="2274872" cy="2401949"/>
          </a:xfrm>
          <a:prstGeom prst="rect">
            <a:avLst/>
          </a:prstGeom>
        </p:spPr>
      </p:pic>
      <p:grpSp>
        <p:nvGrpSpPr>
          <p:cNvPr id="297" name="Группа 296"/>
          <p:cNvGrpSpPr/>
          <p:nvPr/>
        </p:nvGrpSpPr>
        <p:grpSpPr>
          <a:xfrm>
            <a:off x="2603845" y="4921215"/>
            <a:ext cx="2278844" cy="2796640"/>
            <a:chOff x="8587015" y="-2294712"/>
            <a:chExt cx="2278844" cy="2796640"/>
          </a:xfrm>
        </p:grpSpPr>
        <p:sp>
          <p:nvSpPr>
            <p:cNvPr id="36" name="белый 7"/>
            <p:cNvSpPr/>
            <p:nvPr/>
          </p:nvSpPr>
          <p:spPr>
            <a:xfrm>
              <a:off x="8587015" y="-2294712"/>
              <a:ext cx="2125762" cy="18054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accent1"/>
                  </a:solidFill>
                </a:rPr>
                <a:t>Трагедия 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Несто-ра</a:t>
              </a:r>
              <a:r>
                <a:rPr lang="ru-RU" b="1" dirty="0" smtClean="0">
                  <a:solidFill>
                    <a:schemeClr val="accent1"/>
                  </a:solidFill>
                </a:rPr>
                <a:t> Кукольника называется «Князь Холмский».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  <p:pic>
          <p:nvPicPr>
            <p:cNvPr id="154" name="Рисунок 48"/>
            <p:cNvPicPr/>
            <p:nvPr/>
          </p:nvPicPr>
          <p:blipFill>
            <a:blip r:embed="rId10"/>
            <a:stretch/>
          </p:blipFill>
          <p:spPr>
            <a:xfrm>
              <a:off x="9889393" y="-1315164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64" name="голубой 7"/>
          <p:cNvGrpSpPr/>
          <p:nvPr/>
        </p:nvGrpSpPr>
        <p:grpSpPr>
          <a:xfrm>
            <a:off x="2573353" y="4880609"/>
            <a:ext cx="2278443" cy="2816193"/>
            <a:chOff x="3763510" y="-2909208"/>
            <a:chExt cx="2278443" cy="299512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763510" y="-2909208"/>
              <a:ext cx="2162101" cy="1992429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0" name="голубой 7"/>
            <p:cNvSpPr txBox="1"/>
            <p:nvPr/>
          </p:nvSpPr>
          <p:spPr>
            <a:xfrm>
              <a:off x="3871249" y="-2763030"/>
              <a:ext cx="2044732" cy="1890326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Назовите пьесу</a:t>
              </a:r>
              <a:endParaRPr lang="ru-RU" b="0" strike="noStrike" spc="-1" dirty="0">
                <a:solidFill>
                  <a:srgbClr val="FFFFFF"/>
                </a:solidFill>
                <a:latin typeface="Arial"/>
              </a:endParaRPr>
            </a:p>
            <a:p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Нестора </a:t>
              </a:r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Куколь-</a:t>
              </a:r>
              <a:r>
                <a:rPr lang="ru-RU" b="0" strike="noStrike" spc="-1" dirty="0" err="1" smtClean="0">
                  <a:solidFill>
                    <a:srgbClr val="FFFFFF"/>
                  </a:solidFill>
                  <a:latin typeface="Arial"/>
                </a:rPr>
                <a:t>ника</a:t>
              </a:r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, к которой </a:t>
              </a:r>
            </a:p>
            <a:p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Глинка написал </a:t>
              </a:r>
            </a:p>
            <a:p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музыку.</a:t>
              </a:r>
            </a:p>
          </p:txBody>
        </p:sp>
        <p:pic>
          <p:nvPicPr>
            <p:cNvPr id="253" name="Рисунок 2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66508" y="-1730852"/>
              <a:ext cx="975445" cy="1816765"/>
            </a:xfrm>
            <a:prstGeom prst="rect">
              <a:avLst/>
            </a:prstGeom>
          </p:spPr>
        </p:pic>
      </p:grpSp>
      <p:pic>
        <p:nvPicPr>
          <p:cNvPr id="225" name="синий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219" y="4889151"/>
            <a:ext cx="2257241" cy="2179428"/>
          </a:xfrm>
          <a:prstGeom prst="rect">
            <a:avLst/>
          </a:prstGeom>
        </p:spPr>
      </p:pic>
      <p:grpSp>
        <p:nvGrpSpPr>
          <p:cNvPr id="299" name="Группа 298"/>
          <p:cNvGrpSpPr/>
          <p:nvPr/>
        </p:nvGrpSpPr>
        <p:grpSpPr>
          <a:xfrm>
            <a:off x="4912668" y="4783653"/>
            <a:ext cx="2498725" cy="2934202"/>
            <a:chOff x="5364103" y="-2164317"/>
            <a:chExt cx="2498725" cy="3029866"/>
          </a:xfrm>
        </p:grpSpPr>
        <p:grpSp>
          <p:nvGrpSpPr>
            <p:cNvPr id="248" name="Группа 247"/>
            <p:cNvGrpSpPr/>
            <p:nvPr/>
          </p:nvGrpSpPr>
          <p:grpSpPr>
            <a:xfrm>
              <a:off x="5364103" y="-2164317"/>
              <a:ext cx="2262323" cy="2108349"/>
              <a:chOff x="2492963" y="6849803"/>
              <a:chExt cx="2121592" cy="2145239"/>
            </a:xfrm>
          </p:grpSpPr>
          <p:pic>
            <p:nvPicPr>
              <p:cNvPr id="240" name="Рисунок 23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92963" y="6954879"/>
                <a:ext cx="2121592" cy="1944793"/>
              </a:xfrm>
              <a:prstGeom prst="rect">
                <a:avLst/>
              </a:prstGeom>
            </p:spPr>
          </p:pic>
          <p:sp>
            <p:nvSpPr>
              <p:cNvPr id="246" name="белый 8"/>
              <p:cNvSpPr txBox="1"/>
              <p:nvPr/>
            </p:nvSpPr>
            <p:spPr>
              <a:xfrm>
                <a:off x="2585610" y="6849803"/>
                <a:ext cx="1996870" cy="21452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ru-RU" b="1" dirty="0" smtClean="0">
                    <a:solidFill>
                      <a:schemeClr val="accent1"/>
                    </a:solidFill>
                  </a:rPr>
                  <a:t> Звучал </a:t>
                </a:r>
                <a:r>
                  <a:rPr lang="ru-RU" b="1" dirty="0" err="1" smtClean="0">
                    <a:solidFill>
                      <a:schemeClr val="accent1"/>
                    </a:solidFill>
                  </a:rPr>
                  <a:t>Персид-ский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 хор из 2д. оперы «Руслан и Людмила». В его</a:t>
                </a:r>
              </a:p>
              <a:p>
                <a:r>
                  <a:rPr lang="ru-RU" b="1" dirty="0" smtClean="0">
                    <a:solidFill>
                      <a:schemeClr val="accent1"/>
                    </a:solidFill>
                  </a:rPr>
                  <a:t>основе-</a:t>
                </a:r>
                <a:r>
                  <a:rPr lang="ru-RU" b="1" dirty="0" err="1" smtClean="0">
                    <a:solidFill>
                      <a:schemeClr val="accent1"/>
                    </a:solidFill>
                  </a:rPr>
                  <a:t>персид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-</a:t>
                </a:r>
                <a:r>
                  <a:rPr lang="ru-RU" b="1" dirty="0" err="1" smtClean="0">
                    <a:solidFill>
                      <a:schemeClr val="accent1"/>
                    </a:solidFill>
                  </a:rPr>
                  <a:t>ская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 народ-</a:t>
                </a:r>
              </a:p>
              <a:p>
                <a:r>
                  <a:rPr lang="ru-RU" b="1" dirty="0" err="1" smtClean="0">
                    <a:solidFill>
                      <a:schemeClr val="accent1"/>
                    </a:solidFill>
                  </a:rPr>
                  <a:t>ная</a:t>
                </a:r>
                <a:r>
                  <a:rPr lang="ru-RU" b="1" dirty="0" smtClean="0">
                    <a:solidFill>
                      <a:schemeClr val="accent1"/>
                    </a:solidFill>
                  </a:rPr>
                  <a:t> мелодия.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156" name="Рисунок 48"/>
            <p:cNvPicPr/>
            <p:nvPr/>
          </p:nvPicPr>
          <p:blipFill>
            <a:blip r:embed="rId10"/>
            <a:stretch/>
          </p:blipFill>
          <p:spPr>
            <a:xfrm>
              <a:off x="6886362" y="-951543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65" name="Группа 264"/>
          <p:cNvGrpSpPr/>
          <p:nvPr/>
        </p:nvGrpSpPr>
        <p:grpSpPr>
          <a:xfrm>
            <a:off x="4914810" y="4807942"/>
            <a:ext cx="2512392" cy="2923314"/>
            <a:chOff x="668518" y="-3613770"/>
            <a:chExt cx="2348170" cy="3084492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68518" y="-3538020"/>
              <a:ext cx="2113489" cy="1992429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1" name="голубой 8"/>
            <p:cNvSpPr txBox="1"/>
            <p:nvPr/>
          </p:nvSpPr>
          <p:spPr>
            <a:xfrm>
              <a:off x="711536" y="-3613770"/>
              <a:ext cx="2011119" cy="2079674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r"/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          Послушайте   музыку. Назовите</a:t>
              </a:r>
            </a:p>
            <a:p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произведение,</a:t>
              </a:r>
            </a:p>
            <a:p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действие</a:t>
              </a:r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, </a:t>
              </a:r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номер</a:t>
              </a:r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. Какая </a:t>
              </a:r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народная </a:t>
              </a:r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мелодия </a:t>
              </a:r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лежит</a:t>
              </a:r>
            </a:p>
            <a:p>
              <a:pPr algn="just"/>
              <a:r>
                <a:rPr lang="ru-RU" b="0" strike="noStrike" spc="-1" dirty="0" smtClean="0">
                  <a:solidFill>
                    <a:srgbClr val="FFFFFF"/>
                  </a:solidFill>
                  <a:latin typeface="Arial"/>
                </a:rPr>
                <a:t> в </a:t>
              </a:r>
              <a:r>
                <a:rPr lang="ru-RU" b="0" strike="noStrike" spc="-1" dirty="0">
                  <a:solidFill>
                    <a:srgbClr val="FFFFFF"/>
                  </a:solidFill>
                  <a:latin typeface="Arial"/>
                </a:rPr>
                <a:t>его основе?</a:t>
              </a:r>
            </a:p>
          </p:txBody>
        </p:sp>
        <p:pic>
          <p:nvPicPr>
            <p:cNvPr id="238" name="Рисунок 2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41243" y="-2346043"/>
              <a:ext cx="975445" cy="1816765"/>
            </a:xfrm>
            <a:prstGeom prst="rect">
              <a:avLst/>
            </a:prstGeom>
          </p:spPr>
        </p:pic>
      </p:grpSp>
      <p:pic>
        <p:nvPicPr>
          <p:cNvPr id="237" name="Персидский хор из оперы Руслан и Людмила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4935318" y="4879589"/>
            <a:ext cx="364174" cy="344612"/>
          </a:xfrm>
          <a:prstGeom prst="rect">
            <a:avLst/>
          </a:prstGeom>
        </p:spPr>
      </p:pic>
      <p:pic>
        <p:nvPicPr>
          <p:cNvPr id="226" name="синий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5981" y="4884914"/>
            <a:ext cx="2311476" cy="2204285"/>
          </a:xfrm>
          <a:prstGeom prst="rect">
            <a:avLst/>
          </a:prstGeom>
        </p:spPr>
      </p:pic>
      <p:grpSp>
        <p:nvGrpSpPr>
          <p:cNvPr id="300" name="Группа 299"/>
          <p:cNvGrpSpPr/>
          <p:nvPr/>
        </p:nvGrpSpPr>
        <p:grpSpPr>
          <a:xfrm>
            <a:off x="7329856" y="4866333"/>
            <a:ext cx="2243436" cy="2943909"/>
            <a:chOff x="7237313" y="8069975"/>
            <a:chExt cx="2243436" cy="2955977"/>
          </a:xfrm>
        </p:grpSpPr>
        <p:sp>
          <p:nvSpPr>
            <p:cNvPr id="38" name="белый 9"/>
            <p:cNvSpPr/>
            <p:nvPr/>
          </p:nvSpPr>
          <p:spPr>
            <a:xfrm>
              <a:off x="7237313" y="8069975"/>
              <a:ext cx="2143720" cy="18836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accent1"/>
                  </a:solidFill>
                </a:rPr>
                <a:t>«Кучерской» </a:t>
              </a:r>
              <a:r>
                <a:rPr lang="ru-RU" b="1" dirty="0" err="1" smtClean="0">
                  <a:solidFill>
                    <a:schemeClr val="accent1"/>
                  </a:solidFill>
                </a:rPr>
                <a:t>аристократи-ческая</a:t>
              </a:r>
              <a:r>
                <a:rPr lang="ru-RU" b="1" dirty="0" smtClean="0">
                  <a:solidFill>
                    <a:schemeClr val="accent1"/>
                  </a:solidFill>
                </a:rPr>
                <a:t> публика называла музы-ку оперы «Жизнь за царя». 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  <p:pic>
          <p:nvPicPr>
            <p:cNvPr id="158" name="Рисунок 48"/>
            <p:cNvPicPr/>
            <p:nvPr/>
          </p:nvPicPr>
          <p:blipFill>
            <a:blip r:embed="rId10"/>
            <a:stretch/>
          </p:blipFill>
          <p:spPr>
            <a:xfrm>
              <a:off x="8504283" y="9208860"/>
              <a:ext cx="976466" cy="1817092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2" name="голубой 9"/>
          <p:cNvGrpSpPr/>
          <p:nvPr/>
        </p:nvGrpSpPr>
        <p:grpSpPr>
          <a:xfrm>
            <a:off x="7329770" y="4868233"/>
            <a:ext cx="2298520" cy="2836601"/>
            <a:chOff x="7322983" y="-3079386"/>
            <a:chExt cx="2298520" cy="3032760"/>
          </a:xfrm>
        </p:grpSpPr>
        <p:grpSp>
          <p:nvGrpSpPr>
            <p:cNvPr id="250" name="Группа 249"/>
            <p:cNvGrpSpPr/>
            <p:nvPr/>
          </p:nvGrpSpPr>
          <p:grpSpPr>
            <a:xfrm>
              <a:off x="7322983" y="-3079386"/>
              <a:ext cx="2274222" cy="1998987"/>
              <a:chOff x="7322983" y="-3079386"/>
              <a:chExt cx="2274222" cy="1998987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7322983" y="-3072828"/>
                <a:ext cx="2162101" cy="1992429"/>
              </a:xfrm>
              <a:prstGeom prst="rect">
                <a:avLst/>
              </a:prstGeom>
              <a:solidFill>
                <a:srgbClr val="729FCF"/>
              </a:solidFill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ru-RU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2" name="голубой 9"/>
              <p:cNvSpPr txBox="1"/>
              <p:nvPr/>
            </p:nvSpPr>
            <p:spPr>
              <a:xfrm>
                <a:off x="7374331" y="-3079386"/>
                <a:ext cx="2222874" cy="1811356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Какое</a:t>
                </a:r>
              </a:p>
              <a:p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произведение  </a:t>
                </a:r>
                <a:r>
                  <a:rPr lang="ru-RU" spc="-1" dirty="0" smtClean="0">
                    <a:solidFill>
                      <a:srgbClr val="FFFFFF"/>
                    </a:solidFill>
                    <a:latin typeface="Arial"/>
                  </a:rPr>
                  <a:t>п</a:t>
                </a:r>
                <a:r>
                  <a:rPr lang="ru-RU" b="0" strike="noStrike" spc="-1" dirty="0" smtClean="0">
                    <a:solidFill>
                      <a:srgbClr val="FFFFFF"/>
                    </a:solidFill>
                    <a:latin typeface="Arial"/>
                  </a:rPr>
                  <a:t>етербургская аристократия называла «кучер-</a:t>
                </a:r>
                <a:r>
                  <a:rPr lang="ru-RU" b="0" strike="noStrike" spc="-1" dirty="0" err="1" smtClean="0">
                    <a:solidFill>
                      <a:srgbClr val="FFFFFF"/>
                    </a:solidFill>
                    <a:latin typeface="Arial"/>
                  </a:rPr>
                  <a:t>ским</a:t>
                </a:r>
                <a:r>
                  <a:rPr lang="ru-RU" b="0" strike="noStrike" spc="-1" dirty="0">
                    <a:solidFill>
                      <a:srgbClr val="FFFFFF"/>
                    </a:solidFill>
                    <a:latin typeface="Arial"/>
                  </a:rPr>
                  <a:t>»?</a:t>
                </a:r>
              </a:p>
            </p:txBody>
          </p:sp>
        </p:grpSp>
        <p:pic>
          <p:nvPicPr>
            <p:cNvPr id="251" name="Рисунок 2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46058" y="-1863391"/>
              <a:ext cx="975445" cy="1816765"/>
            </a:xfrm>
            <a:prstGeom prst="rect">
              <a:avLst/>
            </a:prstGeom>
          </p:spPr>
        </p:pic>
      </p:grpSp>
      <p:pic>
        <p:nvPicPr>
          <p:cNvPr id="227" name="синий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8011" y="4861806"/>
            <a:ext cx="2237426" cy="2225659"/>
          </a:xfrm>
          <a:prstGeom prst="rect">
            <a:avLst/>
          </a:prstGeom>
        </p:spPr>
      </p:pic>
      <p:pic>
        <p:nvPicPr>
          <p:cNvPr id="160" name="Рисунок 48">
            <a:hlinkClick r:id="rId15" action="ppaction://hlinksldjump"/>
          </p:cNvPr>
          <p:cNvPicPr/>
          <p:nvPr/>
        </p:nvPicPr>
        <p:blipFill>
          <a:blip r:embed="rId16"/>
          <a:stretch/>
        </p:blipFill>
        <p:spPr>
          <a:xfrm>
            <a:off x="11529391" y="47317"/>
            <a:ext cx="558087" cy="554914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6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Рисунок 2"/>
          <p:cNvPicPr/>
          <p:nvPr/>
        </p:nvPicPr>
        <p:blipFill>
          <a:blip r:embed="rId27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273" name="Прямоугольник 272"/>
          <p:cNvSpPr/>
          <p:nvPr/>
        </p:nvSpPr>
        <p:spPr>
          <a:xfrm>
            <a:off x="2652194" y="643034"/>
            <a:ext cx="7800292" cy="4568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Послушайте фрагменты из произведений М.И. Глинки и назовите их.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885596" y="1250375"/>
            <a:ext cx="1131480" cy="838080"/>
            <a:chOff x="2375460" y="1118613"/>
            <a:chExt cx="1131480" cy="838080"/>
          </a:xfrm>
        </p:grpSpPr>
        <p:sp>
          <p:nvSpPr>
            <p:cNvPr id="302" name="Овал 301"/>
            <p:cNvSpPr/>
            <p:nvPr/>
          </p:nvSpPr>
          <p:spPr>
            <a:xfrm>
              <a:off x="2375460" y="1118613"/>
              <a:ext cx="1131480" cy="8380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4" name="Прямоугольник 273"/>
            <p:cNvSpPr/>
            <p:nvPr/>
          </p:nvSpPr>
          <p:spPr>
            <a:xfrm>
              <a:off x="2375460" y="1314848"/>
              <a:ext cx="571538" cy="3601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1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7234662" y="1235473"/>
            <a:ext cx="1131480" cy="838080"/>
            <a:chOff x="7279623" y="1244622"/>
            <a:chExt cx="1131480" cy="838080"/>
          </a:xfrm>
        </p:grpSpPr>
        <p:sp>
          <p:nvSpPr>
            <p:cNvPr id="268" name="Овал 267"/>
            <p:cNvSpPr/>
            <p:nvPr/>
          </p:nvSpPr>
          <p:spPr>
            <a:xfrm>
              <a:off x="7279623" y="1244622"/>
              <a:ext cx="1131480" cy="838080"/>
            </a:xfrm>
            <a:prstGeom prst="ellipse">
              <a:avLst/>
            </a:prstGeom>
            <a:solidFill>
              <a:srgbClr val="FFD428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5" name="Прямоугольник 274"/>
            <p:cNvSpPr/>
            <p:nvPr/>
          </p:nvSpPr>
          <p:spPr>
            <a:xfrm>
              <a:off x="7279623" y="1434490"/>
              <a:ext cx="450360" cy="34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3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531573" y="1268232"/>
            <a:ext cx="1162195" cy="838080"/>
            <a:chOff x="4701476" y="1250247"/>
            <a:chExt cx="1142820" cy="838080"/>
          </a:xfrm>
        </p:grpSpPr>
        <p:sp>
          <p:nvSpPr>
            <p:cNvPr id="290" name="Овал 289"/>
            <p:cNvSpPr/>
            <p:nvPr/>
          </p:nvSpPr>
          <p:spPr>
            <a:xfrm>
              <a:off x="4712816" y="1250247"/>
              <a:ext cx="1131480" cy="8380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6" name="Прямоугольник 275"/>
            <p:cNvSpPr/>
            <p:nvPr/>
          </p:nvSpPr>
          <p:spPr>
            <a:xfrm>
              <a:off x="4701476" y="1397848"/>
              <a:ext cx="450360" cy="38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2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908512" y="1229513"/>
            <a:ext cx="1131480" cy="838080"/>
            <a:chOff x="9996828" y="1314195"/>
            <a:chExt cx="1155072" cy="838080"/>
          </a:xfrm>
        </p:grpSpPr>
        <p:sp>
          <p:nvSpPr>
            <p:cNvPr id="76" name="Овал 75"/>
            <p:cNvSpPr/>
            <p:nvPr/>
          </p:nvSpPr>
          <p:spPr>
            <a:xfrm>
              <a:off x="10020420" y="1314195"/>
              <a:ext cx="1131480" cy="838080"/>
            </a:xfrm>
            <a:prstGeom prst="ellipse">
              <a:avLst/>
            </a:prstGeom>
            <a:solidFill>
              <a:schemeClr val="accent6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7" name="Прямоугольник 276"/>
            <p:cNvSpPr/>
            <p:nvPr/>
          </p:nvSpPr>
          <p:spPr>
            <a:xfrm>
              <a:off x="9996828" y="1455291"/>
              <a:ext cx="450360" cy="45284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4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146814" y="2122692"/>
            <a:ext cx="2378821" cy="726495"/>
            <a:chOff x="1515584" y="2083333"/>
            <a:chExt cx="2379443" cy="726495"/>
          </a:xfrm>
        </p:grpSpPr>
        <p:sp>
          <p:nvSpPr>
            <p:cNvPr id="317" name="Прямоугольник 316"/>
            <p:cNvSpPr/>
            <p:nvPr/>
          </p:nvSpPr>
          <p:spPr>
            <a:xfrm>
              <a:off x="1515584" y="2083333"/>
              <a:ext cx="2298600" cy="72432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8" name="ответ 1"/>
            <p:cNvSpPr/>
            <p:nvPr/>
          </p:nvSpPr>
          <p:spPr>
            <a:xfrm>
              <a:off x="1594916" y="2085508"/>
              <a:ext cx="2300111" cy="72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Опера </a:t>
              </a:r>
              <a:r>
                <a:rPr lang="ru-RU" sz="1400" b="1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«</a:t>
              </a:r>
              <a:r>
                <a:rPr lang="ru-RU" sz="1400" b="1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Жизнь за царя</a:t>
              </a:r>
              <a:r>
                <a:rPr lang="ru-RU" sz="1400" b="1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» </a:t>
              </a:r>
              <a:endParaRPr lang="ru-RU" sz="1400" b="1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1" strike="noStrike" spc="-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I д., интродукция, тема </a:t>
              </a:r>
            </a:p>
            <a:p>
              <a:pPr>
                <a:lnSpc>
                  <a:spcPct val="100000"/>
                </a:lnSpc>
              </a:pPr>
              <a:r>
                <a:rPr lang="ru-RU" sz="1400" b="1" strike="noStrike" spc="-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мужского хора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530979" y="3168224"/>
            <a:ext cx="1180004" cy="861188"/>
            <a:chOff x="4746378" y="3186631"/>
            <a:chExt cx="1180004" cy="861188"/>
          </a:xfrm>
        </p:grpSpPr>
        <p:sp>
          <p:nvSpPr>
            <p:cNvPr id="270" name="Овал 269"/>
            <p:cNvSpPr/>
            <p:nvPr/>
          </p:nvSpPr>
          <p:spPr>
            <a:xfrm>
              <a:off x="4764188" y="3186631"/>
              <a:ext cx="1162194" cy="861188"/>
            </a:xfrm>
            <a:prstGeom prst="ellipse">
              <a:avLst/>
            </a:prstGeom>
            <a:solidFill>
              <a:srgbClr val="00A9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4746378" y="3358306"/>
              <a:ext cx="450360" cy="34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75000"/>
                    </a:schemeClr>
                  </a:solidFill>
                  <a:latin typeface="Arial"/>
                </a:rPr>
                <a:t>6</a:t>
              </a:r>
              <a:endParaRPr lang="ru-RU" sz="2400" b="0" strike="noStrike" spc="-1" dirty="0">
                <a:solidFill>
                  <a:schemeClr val="accent1">
                    <a:lumMod val="75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214863" y="3191332"/>
            <a:ext cx="1131480" cy="838080"/>
            <a:chOff x="7564289" y="3145441"/>
            <a:chExt cx="1131480" cy="838080"/>
          </a:xfrm>
        </p:grpSpPr>
        <p:sp>
          <p:nvSpPr>
            <p:cNvPr id="267" name="Овал 266"/>
            <p:cNvSpPr/>
            <p:nvPr/>
          </p:nvSpPr>
          <p:spPr>
            <a:xfrm>
              <a:off x="7564289" y="3145441"/>
              <a:ext cx="1131480" cy="838080"/>
            </a:xfrm>
            <a:prstGeom prst="ellipse">
              <a:avLst/>
            </a:prstGeom>
            <a:solidFill>
              <a:srgbClr val="EA75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6" name="Прямоугольник 285"/>
            <p:cNvSpPr/>
            <p:nvPr/>
          </p:nvSpPr>
          <p:spPr>
            <a:xfrm>
              <a:off x="7564289" y="3327391"/>
              <a:ext cx="363749" cy="3092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7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908512" y="3179778"/>
            <a:ext cx="1131480" cy="838080"/>
            <a:chOff x="9736200" y="3178039"/>
            <a:chExt cx="1131480" cy="838080"/>
          </a:xfrm>
        </p:grpSpPr>
        <p:sp>
          <p:nvSpPr>
            <p:cNvPr id="289" name="Овал 288"/>
            <p:cNvSpPr/>
            <p:nvPr/>
          </p:nvSpPr>
          <p:spPr>
            <a:xfrm>
              <a:off x="9736200" y="3178039"/>
              <a:ext cx="1131480" cy="838080"/>
            </a:xfrm>
            <a:prstGeom prst="ellipse">
              <a:avLst/>
            </a:prstGeom>
            <a:solidFill>
              <a:srgbClr val="5B277D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8" name="Прямоугольник 287"/>
            <p:cNvSpPr/>
            <p:nvPr/>
          </p:nvSpPr>
          <p:spPr>
            <a:xfrm>
              <a:off x="9762134" y="3327391"/>
              <a:ext cx="450360" cy="3323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8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898344" y="2130527"/>
            <a:ext cx="2297477" cy="724320"/>
            <a:chOff x="4164148" y="2150506"/>
            <a:chExt cx="2208960" cy="724320"/>
          </a:xfrm>
          <a:solidFill>
            <a:schemeClr val="bg1"/>
          </a:solidFill>
        </p:grpSpPr>
        <p:sp>
          <p:nvSpPr>
            <p:cNvPr id="321" name="Прямоугольник 320"/>
            <p:cNvSpPr/>
            <p:nvPr/>
          </p:nvSpPr>
          <p:spPr>
            <a:xfrm>
              <a:off x="4164148" y="2150506"/>
              <a:ext cx="2208960" cy="724320"/>
            </a:xfrm>
            <a:prstGeom prst="rect">
              <a:avLst/>
            </a:prstGeom>
            <a:grpFill/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0" name="ответ 2"/>
            <p:cNvSpPr/>
            <p:nvPr/>
          </p:nvSpPr>
          <p:spPr>
            <a:xfrm>
              <a:off x="4379833" y="2224814"/>
              <a:ext cx="1903713" cy="512640"/>
            </a:xfrm>
            <a:prstGeom prst="rect">
              <a:avLst/>
            </a:pr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600" b="1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Баллада</a:t>
              </a:r>
            </a:p>
            <a:p>
              <a:pPr algn="ctr">
                <a:lnSpc>
                  <a:spcPct val="100000"/>
                </a:lnSpc>
              </a:pPr>
              <a:r>
                <a:rPr lang="ru-RU" sz="1600" b="1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 </a:t>
              </a:r>
              <a:r>
                <a:rPr lang="ru-RU" sz="1600" b="1" strike="noStrike" spc="-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«Ночной смотр»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857700" y="5080301"/>
            <a:ext cx="1151900" cy="838080"/>
            <a:chOff x="2142676" y="5304368"/>
            <a:chExt cx="1151900" cy="838080"/>
          </a:xfrm>
        </p:grpSpPr>
        <p:sp>
          <p:nvSpPr>
            <p:cNvPr id="303" name="Овал 302"/>
            <p:cNvSpPr/>
            <p:nvPr/>
          </p:nvSpPr>
          <p:spPr>
            <a:xfrm>
              <a:off x="2163096" y="5304368"/>
              <a:ext cx="1131480" cy="838080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6" name="Прямоугольник 305"/>
            <p:cNvSpPr/>
            <p:nvPr/>
          </p:nvSpPr>
          <p:spPr>
            <a:xfrm>
              <a:off x="2142676" y="5449457"/>
              <a:ext cx="450360" cy="34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75000"/>
                    </a:schemeClr>
                  </a:solidFill>
                  <a:latin typeface="Arial"/>
                </a:rPr>
                <a:t>9</a:t>
              </a:r>
              <a:endParaRPr lang="ru-RU" sz="2400" b="0" strike="noStrike" spc="-1" dirty="0">
                <a:solidFill>
                  <a:schemeClr val="accent1">
                    <a:lumMod val="75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502338" y="5088274"/>
            <a:ext cx="1197305" cy="838080"/>
            <a:chOff x="4584999" y="5121180"/>
            <a:chExt cx="1197305" cy="838080"/>
          </a:xfrm>
        </p:grpSpPr>
        <p:sp>
          <p:nvSpPr>
            <p:cNvPr id="272" name="Овал 271"/>
            <p:cNvSpPr/>
            <p:nvPr/>
          </p:nvSpPr>
          <p:spPr>
            <a:xfrm>
              <a:off x="4650824" y="5121180"/>
              <a:ext cx="1131480" cy="838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" name="Прямоугольник 306"/>
            <p:cNvSpPr/>
            <p:nvPr/>
          </p:nvSpPr>
          <p:spPr>
            <a:xfrm>
              <a:off x="4584999" y="5279115"/>
              <a:ext cx="548640" cy="601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10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878120" y="3196938"/>
            <a:ext cx="1131480" cy="838080"/>
            <a:chOff x="2109450" y="3178039"/>
            <a:chExt cx="1131480" cy="838080"/>
          </a:xfrm>
        </p:grpSpPr>
        <p:sp>
          <p:nvSpPr>
            <p:cNvPr id="304" name="Овал 303"/>
            <p:cNvSpPr/>
            <p:nvPr/>
          </p:nvSpPr>
          <p:spPr>
            <a:xfrm>
              <a:off x="2109450" y="3178039"/>
              <a:ext cx="1131480" cy="83808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" name="Прямоугольник 308"/>
            <p:cNvSpPr/>
            <p:nvPr/>
          </p:nvSpPr>
          <p:spPr>
            <a:xfrm>
              <a:off x="2120297" y="3363090"/>
              <a:ext cx="450360" cy="34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5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181382" y="5093200"/>
            <a:ext cx="1170683" cy="838080"/>
            <a:chOff x="7070735" y="5006160"/>
            <a:chExt cx="1170683" cy="838080"/>
          </a:xfrm>
        </p:grpSpPr>
        <p:sp>
          <p:nvSpPr>
            <p:cNvPr id="269" name="Овал 268"/>
            <p:cNvSpPr/>
            <p:nvPr/>
          </p:nvSpPr>
          <p:spPr>
            <a:xfrm>
              <a:off x="7109938" y="5006160"/>
              <a:ext cx="1131480" cy="8380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" name="Прямоугольник 309"/>
            <p:cNvSpPr/>
            <p:nvPr/>
          </p:nvSpPr>
          <p:spPr>
            <a:xfrm>
              <a:off x="7070735" y="5160267"/>
              <a:ext cx="560160" cy="601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11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866766" y="5080301"/>
            <a:ext cx="1173226" cy="838080"/>
            <a:chOff x="9694454" y="5006160"/>
            <a:chExt cx="1173226" cy="838080"/>
          </a:xfrm>
        </p:grpSpPr>
        <p:sp>
          <p:nvSpPr>
            <p:cNvPr id="305" name="Овал 304"/>
            <p:cNvSpPr/>
            <p:nvPr/>
          </p:nvSpPr>
          <p:spPr>
            <a:xfrm>
              <a:off x="9736200" y="5006160"/>
              <a:ext cx="1131480" cy="838080"/>
            </a:xfrm>
            <a:prstGeom prst="ellipse">
              <a:avLst/>
            </a:prstGeom>
            <a:solidFill>
              <a:srgbClr val="39551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1" name="Прямоугольник 310"/>
            <p:cNvSpPr/>
            <p:nvPr/>
          </p:nvSpPr>
          <p:spPr>
            <a:xfrm>
              <a:off x="9694454" y="5160267"/>
              <a:ext cx="585720" cy="40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0" strike="noStrike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12</a:t>
              </a:r>
              <a:endParaRPr lang="ru-RU" sz="2400" b="0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sp>
        <p:nvSpPr>
          <p:cNvPr id="59" name="Прямоугольник 34"/>
          <p:cNvSpPr/>
          <p:nvPr/>
        </p:nvSpPr>
        <p:spPr>
          <a:xfrm>
            <a:off x="3492566" y="62812"/>
            <a:ext cx="6146228" cy="477907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spc="-1" dirty="0">
                <a:solidFill>
                  <a:schemeClr val="lt1"/>
                </a:solidFill>
                <a:latin typeface="Century Gothic"/>
              </a:rPr>
              <a:t>М</a:t>
            </a:r>
            <a:r>
              <a:rPr lang="ru-RU" sz="3200" b="0" strike="noStrike" spc="-1" dirty="0" smtClean="0">
                <a:solidFill>
                  <a:schemeClr val="lt1"/>
                </a:solidFill>
                <a:latin typeface="Century Gothic"/>
              </a:rPr>
              <a:t>узыкальная викторина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1" name="Рисунок 48">
            <a:hlinkClick r:id="rId28" action="ppaction://hlinksldjump"/>
          </p:cNvPr>
          <p:cNvPicPr/>
          <p:nvPr/>
        </p:nvPicPr>
        <p:blipFill>
          <a:blip r:embed="rId29"/>
          <a:stretch/>
        </p:blipFill>
        <p:spPr>
          <a:xfrm>
            <a:off x="11612160" y="-3879"/>
            <a:ext cx="559440" cy="638640"/>
          </a:xfrm>
          <a:prstGeom prst="rect">
            <a:avLst/>
          </a:prstGeom>
          <a:ln w="0">
            <a:noFill/>
          </a:ln>
        </p:spPr>
      </p:pic>
      <p:sp>
        <p:nvSpPr>
          <p:cNvPr id="124" name="Прямоугольник 123"/>
          <p:cNvSpPr/>
          <p:nvPr/>
        </p:nvSpPr>
        <p:spPr>
          <a:xfrm>
            <a:off x="3756376" y="5892871"/>
            <a:ext cx="2576880" cy="85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spc="-1" dirty="0" smtClean="0">
                <a:solidFill>
                  <a:srgbClr val="FFFFFF"/>
                </a:solidFill>
                <a:latin typeface="Arial"/>
              </a:rPr>
              <a:t> </a:t>
            </a:r>
            <a:endParaRPr lang="ru-RU" sz="1600" b="0" strike="noStrike" spc="-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3" name="ответ 3"/>
          <p:cNvGrpSpPr/>
          <p:nvPr/>
        </p:nvGrpSpPr>
        <p:grpSpPr>
          <a:xfrm>
            <a:off x="6624415" y="2129461"/>
            <a:ext cx="2297477" cy="724320"/>
            <a:chOff x="4164148" y="2150506"/>
            <a:chExt cx="2208960" cy="724320"/>
          </a:xfrm>
          <a:solidFill>
            <a:schemeClr val="bg1"/>
          </a:solidFill>
        </p:grpSpPr>
        <p:sp>
          <p:nvSpPr>
            <p:cNvPr id="84" name="Прямоугольник 83"/>
            <p:cNvSpPr/>
            <p:nvPr/>
          </p:nvSpPr>
          <p:spPr>
            <a:xfrm>
              <a:off x="4164148" y="2150506"/>
              <a:ext cx="2208960" cy="724320"/>
            </a:xfrm>
            <a:prstGeom prst="rect">
              <a:avLst/>
            </a:prstGeom>
            <a:grpFill/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4379833" y="2224814"/>
              <a:ext cx="1903713" cy="512640"/>
            </a:xfrm>
            <a:prstGeom prst="rect">
              <a:avLst/>
            </a:pr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600" b="1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Полька </a:t>
              </a:r>
              <a:r>
                <a:rPr lang="en-US" sz="1600" b="1" spc="-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</a:rPr>
                <a:t>d-moll</a:t>
              </a:r>
              <a:endParaRPr lang="ru-RU" sz="1600" b="1" strike="noStrike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endParaRPr>
            </a:p>
          </p:txBody>
        </p:sp>
      </p:grpSp>
      <p:sp>
        <p:nvSpPr>
          <p:cNvPr id="88" name="ответ 4"/>
          <p:cNvSpPr/>
          <p:nvPr/>
        </p:nvSpPr>
        <p:spPr>
          <a:xfrm>
            <a:off x="9394151" y="2140661"/>
            <a:ext cx="2302013" cy="73712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Опера</a:t>
            </a: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 «Руслан и Людмила»</a:t>
            </a:r>
          </a:p>
          <a:p>
            <a:pPr algn="ctr">
              <a:lnSpc>
                <a:spcPct val="100000"/>
              </a:lnSpc>
            </a:pPr>
            <a:r>
              <a:rPr lang="en-US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I </a:t>
            </a:r>
            <a:r>
              <a:rPr lang="ru-RU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д., баллада Финна</a:t>
            </a:r>
            <a:endParaRPr lang="ru-RU" sz="1400" b="1" strike="noStrike" spc="-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04" name="узнать ответ 3"/>
          <p:cNvSpPr/>
          <p:nvPr/>
        </p:nvSpPr>
        <p:spPr>
          <a:xfrm>
            <a:off x="6610335" y="2129461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2" name="ответ 5"/>
          <p:cNvSpPr/>
          <p:nvPr/>
        </p:nvSpPr>
        <p:spPr>
          <a:xfrm>
            <a:off x="1151643" y="4081112"/>
            <a:ext cx="2302013" cy="691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«Патриотическая песня»</a:t>
            </a:r>
            <a:endParaRPr lang="ru-RU" sz="1600" b="1" strike="noStrike" spc="-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05" name="унать ответ 4"/>
          <p:cNvSpPr/>
          <p:nvPr/>
        </p:nvSpPr>
        <p:spPr>
          <a:xfrm>
            <a:off x="9367236" y="2142891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3" name="ответ 6"/>
          <p:cNvSpPr/>
          <p:nvPr/>
        </p:nvSpPr>
        <p:spPr>
          <a:xfrm>
            <a:off x="3893808" y="4077843"/>
            <a:ext cx="2302013" cy="70725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Опера «Жизнь за царя» </a:t>
            </a:r>
            <a:r>
              <a:rPr lang="en-US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III </a:t>
            </a:r>
            <a:r>
              <a:rPr lang="ru-RU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д., романс </a:t>
            </a:r>
            <a:r>
              <a:rPr lang="ru-RU" sz="1400" b="1" spc="-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Антониды</a:t>
            </a:r>
            <a:endParaRPr lang="ru-RU" sz="1400" b="1" strike="noStrike" spc="-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11" name="узнать ответ 2"/>
          <p:cNvSpPr/>
          <p:nvPr/>
        </p:nvSpPr>
        <p:spPr>
          <a:xfrm>
            <a:off x="3830018" y="2129461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4" name="ответ 7"/>
          <p:cNvSpPr/>
          <p:nvPr/>
        </p:nvSpPr>
        <p:spPr>
          <a:xfrm>
            <a:off x="6635973" y="4073388"/>
            <a:ext cx="2322925" cy="71170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Романс «Победитель»</a:t>
            </a:r>
            <a:endParaRPr lang="ru-RU" sz="1600" b="1" strike="noStrike" spc="-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96" name="ответ 8"/>
          <p:cNvSpPr/>
          <p:nvPr/>
        </p:nvSpPr>
        <p:spPr>
          <a:xfrm>
            <a:off x="9394151" y="4085723"/>
            <a:ext cx="2302013" cy="70119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«Арагонская хота»,</a:t>
            </a: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Побочная партия</a:t>
            </a:r>
          </a:p>
        </p:txBody>
      </p:sp>
      <p:sp>
        <p:nvSpPr>
          <p:cNvPr id="320" name="узнать ответ 5"/>
          <p:cNvSpPr/>
          <p:nvPr/>
        </p:nvSpPr>
        <p:spPr>
          <a:xfrm>
            <a:off x="1074913" y="4073388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3" name="узнать ответ 8"/>
          <p:cNvSpPr/>
          <p:nvPr/>
        </p:nvSpPr>
        <p:spPr>
          <a:xfrm>
            <a:off x="9388638" y="4072630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9" name="узнать ответ 7"/>
          <p:cNvSpPr/>
          <p:nvPr/>
        </p:nvSpPr>
        <p:spPr>
          <a:xfrm>
            <a:off x="6631074" y="4068916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8" name="ответ 9"/>
          <p:cNvSpPr/>
          <p:nvPr/>
        </p:nvSpPr>
        <p:spPr>
          <a:xfrm>
            <a:off x="1151643" y="5979416"/>
            <a:ext cx="2302013" cy="68406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Опера «Руслан и Людмила», </a:t>
            </a:r>
            <a:r>
              <a:rPr lang="en-US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IV</a:t>
            </a:r>
            <a:r>
              <a:rPr lang="ru-RU" sz="14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 д., ария Людмилы</a:t>
            </a:r>
            <a:endParaRPr lang="ru-RU" sz="1400" b="1" strike="noStrike" spc="-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07" name="узнать ответ 9"/>
          <p:cNvSpPr/>
          <p:nvPr/>
        </p:nvSpPr>
        <p:spPr>
          <a:xfrm>
            <a:off x="1072860" y="5956621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1" name="ответ 11"/>
          <p:cNvSpPr/>
          <p:nvPr/>
        </p:nvSpPr>
        <p:spPr>
          <a:xfrm>
            <a:off x="6646428" y="5993473"/>
            <a:ext cx="2302013" cy="69059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«Вальс-фантазия»,</a:t>
            </a:r>
          </a:p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о</a:t>
            </a:r>
            <a:r>
              <a:rPr lang="ru-RU" sz="1600" b="1" strike="noStrike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сновная тема</a:t>
            </a:r>
          </a:p>
        </p:txBody>
      </p:sp>
      <p:sp>
        <p:nvSpPr>
          <p:cNvPr id="112" name="узнать ответ 11"/>
          <p:cNvSpPr/>
          <p:nvPr/>
        </p:nvSpPr>
        <p:spPr>
          <a:xfrm>
            <a:off x="6646428" y="5993473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2" name="ответ 12"/>
          <p:cNvSpPr/>
          <p:nvPr/>
        </p:nvSpPr>
        <p:spPr>
          <a:xfrm>
            <a:off x="9394152" y="5986164"/>
            <a:ext cx="2302013" cy="66513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Ноктюрн «Разлука»</a:t>
            </a:r>
            <a:endParaRPr lang="ru-RU" sz="1600" b="1" strike="noStrike" spc="-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10" name="узнать ответ 12"/>
          <p:cNvSpPr/>
          <p:nvPr/>
        </p:nvSpPr>
        <p:spPr>
          <a:xfrm>
            <a:off x="9367236" y="5976610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4" name="ответ 10"/>
          <p:cNvSpPr/>
          <p:nvPr/>
        </p:nvSpPr>
        <p:spPr>
          <a:xfrm>
            <a:off x="3893808" y="5974876"/>
            <a:ext cx="2302013" cy="70750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Опера «Жизнь за царя» </a:t>
            </a:r>
            <a:r>
              <a:rPr lang="en-US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II </a:t>
            </a:r>
            <a:r>
              <a:rPr lang="ru-RU" sz="1600" b="1" spc="-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д., краковяк</a:t>
            </a:r>
            <a:endParaRPr lang="ru-RU" sz="1600" b="1" strike="noStrike" spc="-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06" name="узнать ответ 10"/>
          <p:cNvSpPr/>
          <p:nvPr/>
        </p:nvSpPr>
        <p:spPr>
          <a:xfrm>
            <a:off x="3892571" y="5970612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Глинка _Иван Сусанин_ - 01. 1д. интродукция. тема мужского хора _Родина моя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241009" y="1370609"/>
            <a:ext cx="609600" cy="609600"/>
          </a:xfrm>
          <a:prstGeom prst="rect">
            <a:avLst/>
          </a:prstGeom>
        </p:spPr>
      </p:pic>
      <p:pic>
        <p:nvPicPr>
          <p:cNvPr id="4" name="Марк Рейзен - Глинка Ночной смотр (mp3cut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49248" y="1415121"/>
            <a:ext cx="583831" cy="583831"/>
          </a:xfrm>
          <a:prstGeom prst="rect">
            <a:avLst/>
          </a:prstGeom>
        </p:spPr>
      </p:pic>
      <p:pic>
        <p:nvPicPr>
          <p:cNvPr id="7" name="М.Глинка - Полька (ф-но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603567" y="1377632"/>
            <a:ext cx="559689" cy="559689"/>
          </a:xfrm>
          <a:prstGeom prst="rect">
            <a:avLst/>
          </a:prstGeom>
        </p:spPr>
      </p:pic>
      <p:pic>
        <p:nvPicPr>
          <p:cNvPr id="8" name="Глинка _Руслан и Людмила_ - 2д Баллада Финна(mp3cut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299748" y="1398994"/>
            <a:ext cx="569699" cy="569699"/>
          </a:xfrm>
          <a:prstGeom prst="rect">
            <a:avLst/>
          </a:prstGeom>
        </p:spPr>
      </p:pic>
      <p:pic>
        <p:nvPicPr>
          <p:cNvPr id="9" name="Россия (песня Глинки без слов) — Российский гимн (www (mp3cut.net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241233" y="3355126"/>
            <a:ext cx="609600" cy="533400"/>
          </a:xfrm>
          <a:prstGeom prst="rect">
            <a:avLst/>
          </a:prstGeom>
        </p:spPr>
      </p:pic>
      <p:pic>
        <p:nvPicPr>
          <p:cNvPr id="10" name="Иван Сусанин - 3 д Романс Антониды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11458" y="3339899"/>
            <a:ext cx="583831" cy="583831"/>
          </a:xfrm>
          <a:prstGeom prst="rect">
            <a:avLst/>
          </a:prstGeom>
        </p:spPr>
      </p:pic>
      <p:pic>
        <p:nvPicPr>
          <p:cNvPr id="11" name="Глинка - Победитель (mp3cut.net) (2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578612" y="3314130"/>
            <a:ext cx="609600" cy="609600"/>
          </a:xfrm>
          <a:prstGeom prst="rect">
            <a:avLst/>
          </a:prstGeom>
        </p:spPr>
      </p:pic>
      <p:pic>
        <p:nvPicPr>
          <p:cNvPr id="12" name="Арагонская хота - Побочная партия (mp3cut.net)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315438" y="3373282"/>
            <a:ext cx="554009" cy="519548"/>
          </a:xfrm>
          <a:prstGeom prst="rect">
            <a:avLst/>
          </a:prstGeom>
        </p:spPr>
      </p:pic>
      <p:pic>
        <p:nvPicPr>
          <p:cNvPr id="25" name="Глинка _Руслан и Людимла_ — 27. 4д. Сцена и ария Людмилы. 2-я тема – «Ах ты, доля-долюшка»(1)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241009" y="5237809"/>
            <a:ext cx="609600" cy="609600"/>
          </a:xfrm>
          <a:prstGeom prst="rect">
            <a:avLst/>
          </a:prstGeom>
        </p:spPr>
      </p:pic>
      <p:pic>
        <p:nvPicPr>
          <p:cNvPr id="27" name="Краковяк (mp3cut.net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89568" y="5246645"/>
            <a:ext cx="548685" cy="548685"/>
          </a:xfrm>
          <a:prstGeom prst="rect">
            <a:avLst/>
          </a:prstGeom>
        </p:spPr>
      </p:pic>
      <p:pic>
        <p:nvPicPr>
          <p:cNvPr id="28" name="М. Глинка — вальс-фантазия. рефрен (www.lightaudio.ru)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605365" y="5232449"/>
            <a:ext cx="582847" cy="582847"/>
          </a:xfrm>
          <a:prstGeom prst="rect">
            <a:avLst/>
          </a:prstGeom>
        </p:spPr>
      </p:pic>
      <p:pic>
        <p:nvPicPr>
          <p:cNvPr id="29" name="М. Глинка. Ноктюрн _Разлука (mp3cut.net)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362350" y="5232449"/>
            <a:ext cx="582847" cy="582847"/>
          </a:xfrm>
          <a:prstGeom prst="rect">
            <a:avLst/>
          </a:prstGeom>
        </p:spPr>
      </p:pic>
      <p:sp>
        <p:nvSpPr>
          <p:cNvPr id="103" name="узнать ответ 6"/>
          <p:cNvSpPr/>
          <p:nvPr/>
        </p:nvSpPr>
        <p:spPr>
          <a:xfrm>
            <a:off x="3893002" y="4073388"/>
            <a:ext cx="2407608" cy="72432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 smtClean="0">
                <a:solidFill>
                  <a:schemeClr val="bg1"/>
                </a:solidFill>
                <a:latin typeface="Arial"/>
              </a:rPr>
              <a:t>Узнать ответ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47440" y="2071923"/>
            <a:ext cx="2669570" cy="1816765"/>
            <a:chOff x="1223432" y="-1405457"/>
            <a:chExt cx="2669570" cy="1816765"/>
          </a:xfrm>
        </p:grpSpPr>
        <p:sp>
          <p:nvSpPr>
            <p:cNvPr id="108" name="узнать ответ 1"/>
            <p:cNvSpPr/>
            <p:nvPr/>
          </p:nvSpPr>
          <p:spPr>
            <a:xfrm>
              <a:off x="1223432" y="-1353561"/>
              <a:ext cx="2407608" cy="7243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000" b="0" strike="noStrike" spc="-1" dirty="0" smtClean="0">
                  <a:solidFill>
                    <a:schemeClr val="bg1"/>
                  </a:solidFill>
                  <a:latin typeface="Arial"/>
                </a:rPr>
                <a:t>Узнать ответ</a:t>
              </a:r>
              <a:endParaRPr lang="ru-RU" sz="20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917557" y="-1405457"/>
              <a:ext cx="975445" cy="18167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2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8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9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90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69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11" grpId="0" animBg="1"/>
      <p:bldP spid="320" grpId="0" animBg="1"/>
      <p:bldP spid="113" grpId="0" animBg="1"/>
      <p:bldP spid="109" grpId="0" animBg="1"/>
      <p:bldP spid="107" grpId="0" animBg="1"/>
      <p:bldP spid="112" grpId="0" animBg="1"/>
      <p:bldP spid="110" grpId="0" animBg="1"/>
      <p:bldP spid="106" grpId="0" animBg="1"/>
      <p:bldP spid="1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"/>
          <p:cNvSpPr/>
          <p:nvPr/>
        </p:nvSpPr>
        <p:spPr>
          <a:xfrm>
            <a:off x="2204100" y="7381"/>
            <a:ext cx="8134200" cy="728116"/>
          </a:xfrm>
          <a:prstGeom prst="rect">
            <a:avLst/>
          </a:prstGeom>
          <a:solidFill>
            <a:schemeClr val="accent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Приветствуем  участников  игры!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7" name="Прямоугольник 2"/>
          <p:cNvSpPr/>
          <p:nvPr/>
        </p:nvSpPr>
        <p:spPr>
          <a:xfrm>
            <a:off x="4108081" y="894523"/>
            <a:ext cx="3564928" cy="616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ap="rnd">
            <a:solidFill>
              <a:srgbClr val="14619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Правила  игры: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Прямоугольник 3"/>
          <p:cNvSpPr/>
          <p:nvPr/>
        </p:nvSpPr>
        <p:spPr>
          <a:xfrm>
            <a:off x="905040" y="1967947"/>
            <a:ext cx="10396800" cy="4422752"/>
          </a:xfrm>
          <a:prstGeom prst="rect">
            <a:avLst/>
          </a:prstGeom>
          <a:solidFill>
            <a:schemeClr val="tx2"/>
          </a:solidFill>
          <a:ln w="38100"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/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   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Игра  состоит  из  6  туров, </a:t>
            </a:r>
            <a:r>
              <a:rPr lang="ru-RU" sz="2800" spc="-1" dirty="0">
                <a:solidFill>
                  <a:schemeClr val="lt1"/>
                </a:solidFill>
                <a:latin typeface="Century Gothic"/>
              </a:rPr>
              <a:t>в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 каждом из  которых  командам  предстоит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выполнить   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предложенные  задания.  Каждый   правильный   ответ  в  задании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оценивается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 в  один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балл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.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Все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набранные  баллы, заработанные  командами,   суммируются.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Команда,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набравшая  наибольшую  сумму  баллов  </a:t>
            </a:r>
            <a:r>
              <a:rPr lang="ru-RU" sz="2800" spc="-1" dirty="0" smtClean="0">
                <a:solidFill>
                  <a:schemeClr val="lt1"/>
                </a:solidFill>
                <a:latin typeface="Century Gothic"/>
              </a:rPr>
              <a:t>по  итогам всех  туров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,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становится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 победителем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.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defTabSz="914400"/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   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Перед  началом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игры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необходимо  выбрать  названия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команд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 и  определить  капитанов  </a:t>
            </a: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команд. 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AutoShape 4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entury Gothic"/>
            </a:endParaRPr>
          </a:p>
        </p:txBody>
      </p:sp>
      <p:sp>
        <p:nvSpPr>
          <p:cNvPr id="110" name="AutoShape 6"/>
          <p:cNvSpPr/>
          <p:nvPr/>
        </p:nvSpPr>
        <p:spPr>
          <a:xfrm>
            <a:off x="307800" y="792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entury Gothic"/>
            </a:endParaRPr>
          </a:p>
        </p:txBody>
      </p:sp>
      <p:pic>
        <p:nvPicPr>
          <p:cNvPr id="111" name="Рисунок 7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8" name="Управляющая кнопка: далее 6">
            <a:hlinkClick r:id="rId3" action="ppaction://hlinksldjump"/>
          </p:cNvPr>
          <p:cNvSpPr/>
          <p:nvPr/>
        </p:nvSpPr>
        <p:spPr>
          <a:xfrm>
            <a:off x="11515680" y="160200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chemeClr val="accent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32" name="Прямоугольник 34"/>
          <p:cNvSpPr/>
          <p:nvPr/>
        </p:nvSpPr>
        <p:spPr>
          <a:xfrm>
            <a:off x="2048237" y="29177"/>
            <a:ext cx="5095593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Разгадай кроссворд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207607"/>
              </p:ext>
            </p:extLst>
          </p:nvPr>
        </p:nvGraphicFramePr>
        <p:xfrm>
          <a:off x="7537507" y="154145"/>
          <a:ext cx="4468233" cy="6534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45">
                  <a:extLst>
                    <a:ext uri="{9D8B030D-6E8A-4147-A177-3AD203B41FA5}">
                      <a16:colId xmlns:a16="http://schemas.microsoft.com/office/drawing/2014/main" val="376770878"/>
                    </a:ext>
                  </a:extLst>
                </a:gridCol>
                <a:gridCol w="379560">
                  <a:extLst>
                    <a:ext uri="{9D8B030D-6E8A-4147-A177-3AD203B41FA5}">
                      <a16:colId xmlns:a16="http://schemas.microsoft.com/office/drawing/2014/main" val="2472497635"/>
                    </a:ext>
                  </a:extLst>
                </a:gridCol>
                <a:gridCol w="380602">
                  <a:extLst>
                    <a:ext uri="{9D8B030D-6E8A-4147-A177-3AD203B41FA5}">
                      <a16:colId xmlns:a16="http://schemas.microsoft.com/office/drawing/2014/main" val="3314382641"/>
                    </a:ext>
                  </a:extLst>
                </a:gridCol>
                <a:gridCol w="364101">
                  <a:extLst>
                    <a:ext uri="{9D8B030D-6E8A-4147-A177-3AD203B41FA5}">
                      <a16:colId xmlns:a16="http://schemas.microsoft.com/office/drawing/2014/main" val="1880777368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3854954277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1680579975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927874500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751626837"/>
                    </a:ext>
                  </a:extLst>
                </a:gridCol>
                <a:gridCol w="366400">
                  <a:extLst>
                    <a:ext uri="{9D8B030D-6E8A-4147-A177-3AD203B41FA5}">
                      <a16:colId xmlns:a16="http://schemas.microsoft.com/office/drawing/2014/main" val="2738686780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43802370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3622801252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165164758"/>
                    </a:ext>
                  </a:extLst>
                </a:gridCol>
              </a:tblGrid>
              <a:tr h="3788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949497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847867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08833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993725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63803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136973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21386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42159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097888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84167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727421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700382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604734"/>
                  </a:ext>
                </a:extLst>
              </a:tr>
              <a:tr h="4735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62555"/>
                  </a:ext>
                </a:extLst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9364328" y="154145"/>
            <a:ext cx="470699" cy="33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13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52900" y="525645"/>
            <a:ext cx="383381" cy="44202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033689" y="1018581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274037" y="1499672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904017" y="1995660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4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267489" y="2464151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267490" y="2965229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6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904017" y="4349174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9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537507" y="3881171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8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274037" y="3366920"/>
            <a:ext cx="348883" cy="38338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7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8512468" y="5320620"/>
            <a:ext cx="470699" cy="33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11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512468" y="5799293"/>
            <a:ext cx="470699" cy="33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12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796790" y="4836842"/>
            <a:ext cx="470699" cy="33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10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30559"/>
              </p:ext>
            </p:extLst>
          </p:nvPr>
        </p:nvGraphicFramePr>
        <p:xfrm>
          <a:off x="8661916" y="536713"/>
          <a:ext cx="2970573" cy="463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01">
                  <a:extLst>
                    <a:ext uri="{9D8B030D-6E8A-4147-A177-3AD203B41FA5}">
                      <a16:colId xmlns:a16="http://schemas.microsoft.com/office/drawing/2014/main" val="3259579518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3917196235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3568289498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2256021639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2105388823"/>
                    </a:ext>
                  </a:extLst>
                </a:gridCol>
                <a:gridCol w="366400">
                  <a:extLst>
                    <a:ext uri="{9D8B030D-6E8A-4147-A177-3AD203B41FA5}">
                      <a16:colId xmlns:a16="http://schemas.microsoft.com/office/drawing/2014/main" val="3529726206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129554383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4026589336"/>
                    </a:ext>
                  </a:extLst>
                </a:gridCol>
              </a:tblGrid>
              <a:tr h="46399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165085"/>
                  </a:ext>
                </a:extLst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992810"/>
              </p:ext>
            </p:extLst>
          </p:nvPr>
        </p:nvGraphicFramePr>
        <p:xfrm>
          <a:off x="9402495" y="1000706"/>
          <a:ext cx="1489413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53">
                  <a:extLst>
                    <a:ext uri="{9D8B030D-6E8A-4147-A177-3AD203B41FA5}">
                      <a16:colId xmlns:a16="http://schemas.microsoft.com/office/drawing/2014/main" val="3737175732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1837584035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2920255675"/>
                    </a:ext>
                  </a:extLst>
                </a:gridCol>
                <a:gridCol w="366400">
                  <a:extLst>
                    <a:ext uri="{9D8B030D-6E8A-4147-A177-3AD203B41FA5}">
                      <a16:colId xmlns:a16="http://schemas.microsoft.com/office/drawing/2014/main" val="1090585640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Ё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401752"/>
                  </a:ext>
                </a:extLst>
              </a:tr>
            </a:tbl>
          </a:graphicData>
        </a:graphic>
      </p:graphicFrame>
      <p:graphicFrame>
        <p:nvGraphicFramePr>
          <p:cNvPr id="69" name="Таблица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100989"/>
              </p:ext>
            </p:extLst>
          </p:nvPr>
        </p:nvGraphicFramePr>
        <p:xfrm>
          <a:off x="8666041" y="1486051"/>
          <a:ext cx="2225867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01">
                  <a:extLst>
                    <a:ext uri="{9D8B030D-6E8A-4147-A177-3AD203B41FA5}">
                      <a16:colId xmlns:a16="http://schemas.microsoft.com/office/drawing/2014/main" val="1302671616"/>
                    </a:ext>
                  </a:extLst>
                </a:gridCol>
                <a:gridCol w="372275">
                  <a:extLst>
                    <a:ext uri="{9D8B030D-6E8A-4147-A177-3AD203B41FA5}">
                      <a16:colId xmlns:a16="http://schemas.microsoft.com/office/drawing/2014/main" val="3093049008"/>
                    </a:ext>
                  </a:extLst>
                </a:gridCol>
                <a:gridCol w="372431">
                  <a:extLst>
                    <a:ext uri="{9D8B030D-6E8A-4147-A177-3AD203B41FA5}">
                      <a16:colId xmlns:a16="http://schemas.microsoft.com/office/drawing/2014/main" val="606794572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4124944987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1742207397"/>
                    </a:ext>
                  </a:extLst>
                </a:gridCol>
                <a:gridCol w="366400">
                  <a:extLst>
                    <a:ext uri="{9D8B030D-6E8A-4147-A177-3AD203B41FA5}">
                      <a16:colId xmlns:a16="http://schemas.microsoft.com/office/drawing/2014/main" val="754539143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355791"/>
                  </a:ext>
                </a:extLst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672074"/>
              </p:ext>
            </p:extLst>
          </p:nvPr>
        </p:nvGraphicFramePr>
        <p:xfrm>
          <a:off x="8274037" y="1952839"/>
          <a:ext cx="3358454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428">
                  <a:extLst>
                    <a:ext uri="{9D8B030D-6E8A-4147-A177-3AD203B41FA5}">
                      <a16:colId xmlns:a16="http://schemas.microsoft.com/office/drawing/2014/main" val="453430868"/>
                    </a:ext>
                  </a:extLst>
                </a:gridCol>
                <a:gridCol w="364892">
                  <a:extLst>
                    <a:ext uri="{9D8B030D-6E8A-4147-A177-3AD203B41FA5}">
                      <a16:colId xmlns:a16="http://schemas.microsoft.com/office/drawing/2014/main" val="2041385207"/>
                    </a:ext>
                  </a:extLst>
                </a:gridCol>
                <a:gridCol w="382060">
                  <a:extLst>
                    <a:ext uri="{9D8B030D-6E8A-4147-A177-3AD203B41FA5}">
                      <a16:colId xmlns:a16="http://schemas.microsoft.com/office/drawing/2014/main" val="42948958"/>
                    </a:ext>
                  </a:extLst>
                </a:gridCol>
                <a:gridCol w="364264">
                  <a:extLst>
                    <a:ext uri="{9D8B030D-6E8A-4147-A177-3AD203B41FA5}">
                      <a16:colId xmlns:a16="http://schemas.microsoft.com/office/drawing/2014/main" val="1291287495"/>
                    </a:ext>
                  </a:extLst>
                </a:gridCol>
                <a:gridCol w="373162">
                  <a:extLst>
                    <a:ext uri="{9D8B030D-6E8A-4147-A177-3AD203B41FA5}">
                      <a16:colId xmlns:a16="http://schemas.microsoft.com/office/drawing/2014/main" val="2969718021"/>
                    </a:ext>
                  </a:extLst>
                </a:gridCol>
                <a:gridCol w="379128">
                  <a:extLst>
                    <a:ext uri="{9D8B030D-6E8A-4147-A177-3AD203B41FA5}">
                      <a16:colId xmlns:a16="http://schemas.microsoft.com/office/drawing/2014/main" val="751361570"/>
                    </a:ext>
                  </a:extLst>
                </a:gridCol>
                <a:gridCol w="367196">
                  <a:extLst>
                    <a:ext uri="{9D8B030D-6E8A-4147-A177-3AD203B41FA5}">
                      <a16:colId xmlns:a16="http://schemas.microsoft.com/office/drawing/2014/main" val="1769509292"/>
                    </a:ext>
                  </a:extLst>
                </a:gridCol>
                <a:gridCol w="373162">
                  <a:extLst>
                    <a:ext uri="{9D8B030D-6E8A-4147-A177-3AD203B41FA5}">
                      <a16:colId xmlns:a16="http://schemas.microsoft.com/office/drawing/2014/main" val="1135115052"/>
                    </a:ext>
                  </a:extLst>
                </a:gridCol>
                <a:gridCol w="373162">
                  <a:extLst>
                    <a:ext uri="{9D8B030D-6E8A-4147-A177-3AD203B41FA5}">
                      <a16:colId xmlns:a16="http://schemas.microsoft.com/office/drawing/2014/main" val="4118497555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509549"/>
                  </a:ext>
                </a:extLst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47174"/>
              </p:ext>
            </p:extLst>
          </p:nvPr>
        </p:nvGraphicFramePr>
        <p:xfrm>
          <a:off x="8658767" y="2419089"/>
          <a:ext cx="2617869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855">
                  <a:extLst>
                    <a:ext uri="{9D8B030D-6E8A-4147-A177-3AD203B41FA5}">
                      <a16:colId xmlns:a16="http://schemas.microsoft.com/office/drawing/2014/main" val="1440231282"/>
                    </a:ext>
                  </a:extLst>
                </a:gridCol>
                <a:gridCol w="375169">
                  <a:extLst>
                    <a:ext uri="{9D8B030D-6E8A-4147-A177-3AD203B41FA5}">
                      <a16:colId xmlns:a16="http://schemas.microsoft.com/office/drawing/2014/main" val="486858159"/>
                    </a:ext>
                  </a:extLst>
                </a:gridCol>
                <a:gridCol w="375169">
                  <a:extLst>
                    <a:ext uri="{9D8B030D-6E8A-4147-A177-3AD203B41FA5}">
                      <a16:colId xmlns:a16="http://schemas.microsoft.com/office/drawing/2014/main" val="2829989131"/>
                    </a:ext>
                  </a:extLst>
                </a:gridCol>
                <a:gridCol w="375169">
                  <a:extLst>
                    <a:ext uri="{9D8B030D-6E8A-4147-A177-3AD203B41FA5}">
                      <a16:colId xmlns:a16="http://schemas.microsoft.com/office/drawing/2014/main" val="3718650041"/>
                    </a:ext>
                  </a:extLst>
                </a:gridCol>
                <a:gridCol w="381167">
                  <a:extLst>
                    <a:ext uri="{9D8B030D-6E8A-4147-A177-3AD203B41FA5}">
                      <a16:colId xmlns:a16="http://schemas.microsoft.com/office/drawing/2014/main" val="3331478731"/>
                    </a:ext>
                  </a:extLst>
                </a:gridCol>
                <a:gridCol w="369171">
                  <a:extLst>
                    <a:ext uri="{9D8B030D-6E8A-4147-A177-3AD203B41FA5}">
                      <a16:colId xmlns:a16="http://schemas.microsoft.com/office/drawing/2014/main" val="397119504"/>
                    </a:ext>
                  </a:extLst>
                </a:gridCol>
                <a:gridCol w="375169">
                  <a:extLst>
                    <a:ext uri="{9D8B030D-6E8A-4147-A177-3AD203B41FA5}">
                      <a16:colId xmlns:a16="http://schemas.microsoft.com/office/drawing/2014/main" val="1785979541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226527"/>
                  </a:ext>
                </a:extLst>
              </a:tr>
            </a:tbl>
          </a:graphicData>
        </a:graphic>
      </p:graphicFrame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92224"/>
              </p:ext>
            </p:extLst>
          </p:nvPr>
        </p:nvGraphicFramePr>
        <p:xfrm>
          <a:off x="8664478" y="2901877"/>
          <a:ext cx="2606448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254">
                  <a:extLst>
                    <a:ext uri="{9D8B030D-6E8A-4147-A177-3AD203B41FA5}">
                      <a16:colId xmlns:a16="http://schemas.microsoft.com/office/drawing/2014/main" val="1310638542"/>
                    </a:ext>
                  </a:extLst>
                </a:gridCol>
                <a:gridCol w="373532">
                  <a:extLst>
                    <a:ext uri="{9D8B030D-6E8A-4147-A177-3AD203B41FA5}">
                      <a16:colId xmlns:a16="http://schemas.microsoft.com/office/drawing/2014/main" val="3379163003"/>
                    </a:ext>
                  </a:extLst>
                </a:gridCol>
                <a:gridCol w="373532">
                  <a:extLst>
                    <a:ext uri="{9D8B030D-6E8A-4147-A177-3AD203B41FA5}">
                      <a16:colId xmlns:a16="http://schemas.microsoft.com/office/drawing/2014/main" val="420117932"/>
                    </a:ext>
                  </a:extLst>
                </a:gridCol>
                <a:gridCol w="373532">
                  <a:extLst>
                    <a:ext uri="{9D8B030D-6E8A-4147-A177-3AD203B41FA5}">
                      <a16:colId xmlns:a16="http://schemas.microsoft.com/office/drawing/2014/main" val="3307072407"/>
                    </a:ext>
                  </a:extLst>
                </a:gridCol>
                <a:gridCol w="379506">
                  <a:extLst>
                    <a:ext uri="{9D8B030D-6E8A-4147-A177-3AD203B41FA5}">
                      <a16:colId xmlns:a16="http://schemas.microsoft.com/office/drawing/2014/main" val="555935469"/>
                    </a:ext>
                  </a:extLst>
                </a:gridCol>
                <a:gridCol w="367560">
                  <a:extLst>
                    <a:ext uri="{9D8B030D-6E8A-4147-A177-3AD203B41FA5}">
                      <a16:colId xmlns:a16="http://schemas.microsoft.com/office/drawing/2014/main" val="2927317971"/>
                    </a:ext>
                  </a:extLst>
                </a:gridCol>
                <a:gridCol w="373532">
                  <a:extLst>
                    <a:ext uri="{9D8B030D-6E8A-4147-A177-3AD203B41FA5}">
                      <a16:colId xmlns:a16="http://schemas.microsoft.com/office/drawing/2014/main" val="295095330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556108"/>
                  </a:ext>
                </a:extLst>
              </a:tr>
            </a:tbl>
          </a:graphicData>
        </a:graphic>
      </p:graphicFrame>
      <p:graphicFrame>
        <p:nvGraphicFramePr>
          <p:cNvPr id="73" name="Таблица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487134"/>
              </p:ext>
            </p:extLst>
          </p:nvPr>
        </p:nvGraphicFramePr>
        <p:xfrm>
          <a:off x="8666041" y="3375389"/>
          <a:ext cx="2225867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02">
                  <a:extLst>
                    <a:ext uri="{9D8B030D-6E8A-4147-A177-3AD203B41FA5}">
                      <a16:colId xmlns:a16="http://schemas.microsoft.com/office/drawing/2014/main" val="1001913019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4257583159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2939497840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3106506521"/>
                    </a:ext>
                  </a:extLst>
                </a:gridCol>
                <a:gridCol w="378306">
                  <a:extLst>
                    <a:ext uri="{9D8B030D-6E8A-4147-A177-3AD203B41FA5}">
                      <a16:colId xmlns:a16="http://schemas.microsoft.com/office/drawing/2014/main" val="293362695"/>
                    </a:ext>
                  </a:extLst>
                </a:gridCol>
                <a:gridCol w="366400">
                  <a:extLst>
                    <a:ext uri="{9D8B030D-6E8A-4147-A177-3AD203B41FA5}">
                      <a16:colId xmlns:a16="http://schemas.microsoft.com/office/drawing/2014/main" val="3416359573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512706"/>
                  </a:ext>
                </a:extLst>
              </a:tr>
            </a:tbl>
          </a:graphicData>
        </a:graphic>
      </p:graphicFrame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197847"/>
              </p:ext>
            </p:extLst>
          </p:nvPr>
        </p:nvGraphicFramePr>
        <p:xfrm>
          <a:off x="7904017" y="3840433"/>
          <a:ext cx="2619629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560">
                  <a:extLst>
                    <a:ext uri="{9D8B030D-6E8A-4147-A177-3AD203B41FA5}">
                      <a16:colId xmlns:a16="http://schemas.microsoft.com/office/drawing/2014/main" val="1675439050"/>
                    </a:ext>
                  </a:extLst>
                </a:gridCol>
                <a:gridCol w="380602">
                  <a:extLst>
                    <a:ext uri="{9D8B030D-6E8A-4147-A177-3AD203B41FA5}">
                      <a16:colId xmlns:a16="http://schemas.microsoft.com/office/drawing/2014/main" val="985756436"/>
                    </a:ext>
                  </a:extLst>
                </a:gridCol>
                <a:gridCol w="364101">
                  <a:extLst>
                    <a:ext uri="{9D8B030D-6E8A-4147-A177-3AD203B41FA5}">
                      <a16:colId xmlns:a16="http://schemas.microsoft.com/office/drawing/2014/main" val="3553247909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2628924365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2416576422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1431178283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277258845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200273"/>
                  </a:ext>
                </a:extLst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5124"/>
              </p:ext>
            </p:extLst>
          </p:nvPr>
        </p:nvGraphicFramePr>
        <p:xfrm>
          <a:off x="8283577" y="4314591"/>
          <a:ext cx="2589383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06">
                  <a:extLst>
                    <a:ext uri="{9D8B030D-6E8A-4147-A177-3AD203B41FA5}">
                      <a16:colId xmlns:a16="http://schemas.microsoft.com/office/drawing/2014/main" val="2113539861"/>
                    </a:ext>
                  </a:extLst>
                </a:gridCol>
                <a:gridCol w="361715">
                  <a:extLst>
                    <a:ext uri="{9D8B030D-6E8A-4147-A177-3AD203B41FA5}">
                      <a16:colId xmlns:a16="http://schemas.microsoft.com/office/drawing/2014/main" val="1072468118"/>
                    </a:ext>
                  </a:extLst>
                </a:gridCol>
                <a:gridCol w="369912">
                  <a:extLst>
                    <a:ext uri="{9D8B030D-6E8A-4147-A177-3AD203B41FA5}">
                      <a16:colId xmlns:a16="http://schemas.microsoft.com/office/drawing/2014/main" val="4261748760"/>
                    </a:ext>
                  </a:extLst>
                </a:gridCol>
                <a:gridCol w="369912">
                  <a:extLst>
                    <a:ext uri="{9D8B030D-6E8A-4147-A177-3AD203B41FA5}">
                      <a16:colId xmlns:a16="http://schemas.microsoft.com/office/drawing/2014/main" val="1386423813"/>
                    </a:ext>
                  </a:extLst>
                </a:gridCol>
                <a:gridCol w="369912">
                  <a:extLst>
                    <a:ext uri="{9D8B030D-6E8A-4147-A177-3AD203B41FA5}">
                      <a16:colId xmlns:a16="http://schemas.microsoft.com/office/drawing/2014/main" val="105159503"/>
                    </a:ext>
                  </a:extLst>
                </a:gridCol>
                <a:gridCol w="375827">
                  <a:extLst>
                    <a:ext uri="{9D8B030D-6E8A-4147-A177-3AD203B41FA5}">
                      <a16:colId xmlns:a16="http://schemas.microsoft.com/office/drawing/2014/main" val="3965016342"/>
                    </a:ext>
                  </a:extLst>
                </a:gridCol>
                <a:gridCol w="363999">
                  <a:extLst>
                    <a:ext uri="{9D8B030D-6E8A-4147-A177-3AD203B41FA5}">
                      <a16:colId xmlns:a16="http://schemas.microsoft.com/office/drawing/2014/main" val="3352602394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354270"/>
                  </a:ext>
                </a:extLst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573517"/>
              </p:ext>
            </p:extLst>
          </p:nvPr>
        </p:nvGraphicFramePr>
        <p:xfrm>
          <a:off x="8283577" y="4788727"/>
          <a:ext cx="2240069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02">
                  <a:extLst>
                    <a:ext uri="{9D8B030D-6E8A-4147-A177-3AD203B41FA5}">
                      <a16:colId xmlns:a16="http://schemas.microsoft.com/office/drawing/2014/main" val="1623820338"/>
                    </a:ext>
                  </a:extLst>
                </a:gridCol>
                <a:gridCol w="364101">
                  <a:extLst>
                    <a:ext uri="{9D8B030D-6E8A-4147-A177-3AD203B41FA5}">
                      <a16:colId xmlns:a16="http://schemas.microsoft.com/office/drawing/2014/main" val="498099947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4198567950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175063884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2630236104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293311110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919603"/>
                  </a:ext>
                </a:extLst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541127"/>
              </p:ext>
            </p:extLst>
          </p:nvPr>
        </p:nvGraphicFramePr>
        <p:xfrm>
          <a:off x="9033689" y="5265157"/>
          <a:ext cx="1495366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53">
                  <a:extLst>
                    <a:ext uri="{9D8B030D-6E8A-4147-A177-3AD203B41FA5}">
                      <a16:colId xmlns:a16="http://schemas.microsoft.com/office/drawing/2014/main" val="2631297474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3697945449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1349521393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1650517421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837441"/>
                  </a:ext>
                </a:extLst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190879"/>
              </p:ext>
            </p:extLst>
          </p:nvPr>
        </p:nvGraphicFramePr>
        <p:xfrm>
          <a:off x="9033689" y="5728027"/>
          <a:ext cx="1495366" cy="473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53">
                  <a:extLst>
                    <a:ext uri="{9D8B030D-6E8A-4147-A177-3AD203B41FA5}">
                      <a16:colId xmlns:a16="http://schemas.microsoft.com/office/drawing/2014/main" val="1757275531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4013242894"/>
                    </a:ext>
                  </a:extLst>
                </a:gridCol>
                <a:gridCol w="372353">
                  <a:extLst>
                    <a:ext uri="{9D8B030D-6E8A-4147-A177-3AD203B41FA5}">
                      <a16:colId xmlns:a16="http://schemas.microsoft.com/office/drawing/2014/main" val="2810072864"/>
                    </a:ext>
                  </a:extLst>
                </a:gridCol>
                <a:gridCol w="378307">
                  <a:extLst>
                    <a:ext uri="{9D8B030D-6E8A-4147-A177-3AD203B41FA5}">
                      <a16:colId xmlns:a16="http://schemas.microsoft.com/office/drawing/2014/main" val="3821210966"/>
                    </a:ext>
                  </a:extLst>
                </a:gridCol>
              </a:tblGrid>
              <a:tr h="47351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696396"/>
                  </a:ext>
                </a:extLst>
              </a:tr>
            </a:tbl>
          </a:graphicData>
        </a:graphic>
      </p:graphicFrame>
      <p:sp>
        <p:nvSpPr>
          <p:cNvPr id="83" name="Прямоугольник 82"/>
          <p:cNvSpPr/>
          <p:nvPr/>
        </p:nvSpPr>
        <p:spPr>
          <a:xfrm>
            <a:off x="1982553" y="890101"/>
            <a:ext cx="5197257" cy="400110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Кроссворд «Михаил Иванович Глинка»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965683" y="1349329"/>
            <a:ext cx="552106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Нажмите на название кроссворда - появится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вопрос, нажмите второй раз - появится ответ.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4581" y="2225900"/>
            <a:ext cx="6723054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1.Служебное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Глинки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канцелярии  Главного  управления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путей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сообщения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94961" y="3877478"/>
            <a:ext cx="6722674" cy="1231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2.Город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который семья М. И.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Глинки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переехала в 1812 году. </a:t>
            </a:r>
          </a:p>
          <a:p>
            <a:endParaRPr lang="ru-RU" dirty="0"/>
          </a:p>
        </p:txBody>
      </p:sp>
      <p:sp>
        <p:nvSpPr>
          <p:cNvPr id="87" name="TextBox 86"/>
          <p:cNvSpPr txBox="1"/>
          <p:nvPr/>
        </p:nvSpPr>
        <p:spPr>
          <a:xfrm>
            <a:off x="155520" y="5375168"/>
            <a:ext cx="676364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3.В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регион М. И. Глинка совершил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поездку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лечения в 1823 году.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00792" y="2217108"/>
            <a:ext cx="6742359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4.На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стихи этого поэта в 1840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И. Глинка сочинил вокальный цикл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Прощание с Петербургом».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94581" y="3868687"/>
            <a:ext cx="6723054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5.Фамилия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героя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оперы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«Жизнь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царя».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4581" y="5117375"/>
            <a:ext cx="7024290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6.Под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впечатлением от поездки в эту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трану М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 Глинка создал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увертюры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«Арагонская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хота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«Ночь в Мадриде». 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67413" y="2205205"/>
            <a:ext cx="6775738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7.Во  время  пребывания 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этой 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стране  М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Глинка  создал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«Патетическое трио», романсы 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Венецианская ночь»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«Победитель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94580" y="4222398"/>
            <a:ext cx="6949249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8.Название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автобиографии,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написанной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И. Глинкой в 1854-1855 годах.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94580" y="5347615"/>
            <a:ext cx="6218497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9.Название  учебного 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заведения, в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котором  М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Глинка 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бразование  –  Благородный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21429" y="2211614"/>
            <a:ext cx="7186454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ru-RU" dirty="0"/>
              <a:t> 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10.Поэт, творчество которого вдохновило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Глинку на создание оперы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«Руслан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Людмила»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романса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помню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чудное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мгновенье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66703" y="4055049"/>
            <a:ext cx="7021281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11.Время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суток, отраженное в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названиях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известных сочинений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И. Глинки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романса и симфонической увертюры.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66703" y="5463928"/>
            <a:ext cx="6762492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ru-RU" dirty="0"/>
              <a:t> 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12.Женщина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которой М. И. Глинка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посвятил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«Вальс-фантазию» и романс </a:t>
            </a:r>
            <a:endParaRPr lang="ru-R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помню чудное мгновенье».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01492" y="2197808"/>
            <a:ext cx="7239039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 вертикали: </a:t>
            </a: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13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Село,  в котором  родился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И.  Глинка.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2" name="Таблица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484460"/>
              </p:ext>
            </p:extLst>
          </p:nvPr>
        </p:nvGraphicFramePr>
        <p:xfrm>
          <a:off x="9395029" y="541312"/>
          <a:ext cx="405704" cy="566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04">
                  <a:extLst>
                    <a:ext uri="{9D8B030D-6E8A-4147-A177-3AD203B41FA5}">
                      <a16:colId xmlns:a16="http://schemas.microsoft.com/office/drawing/2014/main" val="471955774"/>
                    </a:ext>
                  </a:extLst>
                </a:gridCol>
              </a:tblGrid>
              <a:tr h="31560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335828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835192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23780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819414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72918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02185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641702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66233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36503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103082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855571"/>
                  </a:ext>
                </a:extLst>
              </a:tr>
              <a:tr h="4737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Е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643327"/>
                  </a:ext>
                </a:extLst>
              </a:tr>
            </a:tbl>
          </a:graphicData>
        </a:graphic>
      </p:graphicFrame>
      <p:pic>
        <p:nvPicPr>
          <p:cNvPr id="51" name="Рисунок 48">
            <a:hlinkClick r:id="rId3" action="ppaction://hlinksldjump"/>
          </p:cNvPr>
          <p:cNvPicPr/>
          <p:nvPr/>
        </p:nvPicPr>
        <p:blipFill>
          <a:blip r:embed="rId4"/>
          <a:stretch/>
        </p:blipFill>
        <p:spPr>
          <a:xfrm>
            <a:off x="11430001" y="5964783"/>
            <a:ext cx="485460" cy="63692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929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90" grpId="0" animBg="1"/>
      <p:bldP spid="90" grpId="1" animBg="1"/>
      <p:bldP spid="91" grpId="0" animBg="1"/>
      <p:bldP spid="91" grpId="1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29" name="Рисунок 4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330" name="Прямоугольник 329"/>
          <p:cNvSpPr/>
          <p:nvPr/>
        </p:nvSpPr>
        <p:spPr>
          <a:xfrm>
            <a:off x="3179160" y="2313360"/>
            <a:ext cx="18000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2189520" y="772476"/>
            <a:ext cx="9356298" cy="18299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1.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Кто  является  автором  одного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из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куплетов  канона,  сочиненного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честь  Глинки  после  премьеры  оперы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«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Жизн</a:t>
            </a:r>
            <a:r>
              <a:rPr lang="ru-RU" sz="2000" spc="-1" dirty="0" smtClean="0">
                <a:solidFill>
                  <a:srgbClr val="FFFFFF"/>
                </a:solidFill>
                <a:latin typeface="Arial"/>
              </a:rPr>
              <a:t>ь  за 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царя»?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«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Пой  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 восторге,  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русский 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 хор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!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Вышла 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 новая  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новинка!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 dirty="0" err="1">
                <a:solidFill>
                  <a:srgbClr val="FFFFFF"/>
                </a:solidFill>
                <a:latin typeface="Arial"/>
              </a:rPr>
              <a:t>Веселися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,  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Русь! 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 Наш  Глинка 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- 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Уж  не  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Глинка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Arial"/>
              </a:rPr>
              <a:t>,  </a:t>
            </a:r>
            <a:r>
              <a:rPr lang="ru-RU" sz="1800" b="0" i="1" strike="noStrike" spc="-1" dirty="0">
                <a:solidFill>
                  <a:srgbClr val="FFFFFF"/>
                </a:solidFill>
                <a:latin typeface="Arial"/>
              </a:rPr>
              <a:t>а  фарфор!»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2" name="Рисунок 331"/>
          <p:cNvPicPr/>
          <p:nvPr/>
        </p:nvPicPr>
        <p:blipFill>
          <a:blip r:embed="rId4"/>
          <a:stretch/>
        </p:blipFill>
        <p:spPr>
          <a:xfrm>
            <a:off x="361440" y="2995200"/>
            <a:ext cx="1976760" cy="2706480"/>
          </a:xfrm>
          <a:prstGeom prst="rect">
            <a:avLst/>
          </a:prstGeom>
          <a:ln w="0">
            <a:noFill/>
          </a:ln>
        </p:spPr>
      </p:pic>
      <p:pic>
        <p:nvPicPr>
          <p:cNvPr id="333" name="Рисунок 332"/>
          <p:cNvPicPr/>
          <p:nvPr/>
        </p:nvPicPr>
        <p:blipFill>
          <a:blip r:embed="rId5"/>
          <a:stretch/>
        </p:blipFill>
        <p:spPr>
          <a:xfrm>
            <a:off x="3359160" y="3045630"/>
            <a:ext cx="2000160" cy="2656050"/>
          </a:xfrm>
          <a:prstGeom prst="rect">
            <a:avLst/>
          </a:prstGeom>
          <a:ln w="0">
            <a:noFill/>
          </a:ln>
        </p:spPr>
      </p:pic>
      <p:pic>
        <p:nvPicPr>
          <p:cNvPr id="334" name="Рисунок 333"/>
          <p:cNvPicPr/>
          <p:nvPr/>
        </p:nvPicPr>
        <p:blipFill>
          <a:blip r:embed="rId6"/>
          <a:stretch/>
        </p:blipFill>
        <p:spPr>
          <a:xfrm>
            <a:off x="6455160" y="2995200"/>
            <a:ext cx="1787760" cy="2706480"/>
          </a:xfrm>
          <a:prstGeom prst="rect">
            <a:avLst/>
          </a:prstGeom>
          <a:ln w="0">
            <a:noFill/>
          </a:ln>
        </p:spPr>
      </p:pic>
      <p:pic>
        <p:nvPicPr>
          <p:cNvPr id="335" name="Рисунок 334"/>
          <p:cNvPicPr/>
          <p:nvPr/>
        </p:nvPicPr>
        <p:blipFill>
          <a:blip r:embed="rId7"/>
          <a:stretch/>
        </p:blipFill>
        <p:spPr>
          <a:xfrm>
            <a:off x="9338760" y="3042000"/>
            <a:ext cx="1842480" cy="2659680"/>
          </a:xfrm>
          <a:prstGeom prst="rect">
            <a:avLst/>
          </a:prstGeom>
          <a:ln w="0">
            <a:noFill/>
          </a:ln>
        </p:spPr>
      </p:pic>
      <p:sp>
        <p:nvSpPr>
          <p:cNvPr id="336" name="Прямоугольник 335"/>
          <p:cNvSpPr/>
          <p:nvPr/>
        </p:nvSpPr>
        <p:spPr>
          <a:xfrm>
            <a:off x="2338200" y="5874941"/>
            <a:ext cx="7149240" cy="8474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1"/>
                </a:solidFill>
                <a:latin typeface="Arial"/>
              </a:rPr>
              <a:t>Автором этого четверостишия </a:t>
            </a:r>
            <a:r>
              <a:rPr lang="ru-RU" sz="1800" b="1" strike="noStrike" spc="-1" dirty="0" smtClean="0">
                <a:solidFill>
                  <a:schemeClr val="accent1"/>
                </a:solidFill>
                <a:latin typeface="Arial"/>
              </a:rPr>
              <a:t>является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chemeClr val="accent1"/>
                </a:solidFill>
                <a:latin typeface="Arial"/>
              </a:rPr>
              <a:t> </a:t>
            </a:r>
            <a:r>
              <a:rPr lang="ru-RU" sz="2000" b="1" strike="noStrike" spc="-1" dirty="0">
                <a:solidFill>
                  <a:schemeClr val="accent1"/>
                </a:solidFill>
                <a:latin typeface="Arial"/>
              </a:rPr>
              <a:t>Михаил Юрьевич </a:t>
            </a:r>
            <a:r>
              <a:rPr lang="ru-RU" sz="2000" b="1" strike="noStrike" spc="-1" dirty="0" err="1">
                <a:solidFill>
                  <a:schemeClr val="accent1"/>
                </a:solidFill>
                <a:latin typeface="Arial"/>
              </a:rPr>
              <a:t>Виельгорский</a:t>
            </a:r>
            <a:r>
              <a:rPr lang="ru-RU" sz="2000" b="1" strike="noStrike" spc="-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ru-RU" sz="1800" b="1" strike="noStrike" spc="-1" dirty="0">
                <a:solidFill>
                  <a:schemeClr val="accent1"/>
                </a:solidFill>
                <a:latin typeface="Arial"/>
              </a:rPr>
              <a:t>— фото 4.</a:t>
            </a:r>
          </a:p>
        </p:txBody>
      </p:sp>
      <p:sp>
        <p:nvSpPr>
          <p:cNvPr id="338" name="Прямоугольник 337"/>
          <p:cNvSpPr/>
          <p:nvPr/>
        </p:nvSpPr>
        <p:spPr>
          <a:xfrm>
            <a:off x="1278900" y="2591205"/>
            <a:ext cx="50814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sp>
        <p:nvSpPr>
          <p:cNvPr id="339" name="Прямоугольник 338"/>
          <p:cNvSpPr/>
          <p:nvPr/>
        </p:nvSpPr>
        <p:spPr>
          <a:xfrm>
            <a:off x="4269780" y="2633677"/>
            <a:ext cx="486006" cy="5292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FFFFFF"/>
                </a:solidFill>
                <a:latin typeface="Arial"/>
              </a:rPr>
              <a:t>2</a:t>
            </a: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40" name="Прямоугольник 339"/>
          <p:cNvSpPr/>
          <p:nvPr/>
        </p:nvSpPr>
        <p:spPr>
          <a:xfrm>
            <a:off x="7120827" y="2602440"/>
            <a:ext cx="505090" cy="3089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sp>
        <p:nvSpPr>
          <p:cNvPr id="341" name="Прямоугольник 340"/>
          <p:cNvSpPr/>
          <p:nvPr/>
        </p:nvSpPr>
        <p:spPr>
          <a:xfrm>
            <a:off x="10080899" y="2602439"/>
            <a:ext cx="425253" cy="3238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FFFFFF"/>
                </a:solidFill>
                <a:latin typeface="Arial"/>
              </a:rPr>
              <a:t>4.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545818" y="53640"/>
            <a:ext cx="592374" cy="71748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2338200" y="5874941"/>
            <a:ext cx="7299051" cy="1816765"/>
            <a:chOff x="1953011" y="5749998"/>
            <a:chExt cx="7132938" cy="1816765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53011" y="5749998"/>
              <a:ext cx="7132938" cy="93276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524712" y="5942885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0310" y="5749998"/>
              <a:ext cx="969348" cy="18167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8933" y="932295"/>
            <a:ext cx="8216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 какой европейской столице состоялся первый и единственный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концерт из произведений М. И. Глинки?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4292" y="193566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06" y="2621842"/>
            <a:ext cx="2386653" cy="27516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4666" y="193218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-72" r="10106" b="-72"/>
          <a:stretch>
            <a:fillRect/>
          </a:stretch>
        </p:blipFill>
        <p:spPr bwMode="auto">
          <a:xfrm>
            <a:off x="4706374" y="2618366"/>
            <a:ext cx="2477449" cy="27551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53553" y="193218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123" y="2618366"/>
            <a:ext cx="2787885" cy="275165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177497" y="5708752"/>
            <a:ext cx="7132938" cy="932769"/>
            <a:chOff x="2177497" y="5708752"/>
            <a:chExt cx="7132938" cy="93276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7497" y="5708752"/>
              <a:ext cx="7132938" cy="9327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01211" y="5851970"/>
              <a:ext cx="59622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апреля 1845 года в Париже состоялся большой</a:t>
              </a:r>
            </a:p>
            <a:p>
              <a:pPr algn="ctr"/>
              <a:r>
                <a:rPr lang="ru-RU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концерт из произведений М. И. Глинки – фото 1</a:t>
              </a:r>
              <a:endParaRPr lang="ru-RU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177497" y="5708752"/>
            <a:ext cx="7132938" cy="1816765"/>
            <a:chOff x="1953011" y="5749998"/>
            <a:chExt cx="7132938" cy="181676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53011" y="5749998"/>
              <a:ext cx="7132938" cy="9327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24712" y="5942885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0310" y="5749998"/>
              <a:ext cx="969348" cy="1816765"/>
            </a:xfrm>
            <a:prstGeom prst="rect">
              <a:avLst/>
            </a:prstGeom>
          </p:spPr>
        </p:pic>
      </p:grp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1511039" y="53640"/>
            <a:ext cx="592374" cy="71748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Рисунок 2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354" name="TextBox 3"/>
          <p:cNvSpPr/>
          <p:nvPr/>
        </p:nvSpPr>
        <p:spPr>
          <a:xfrm>
            <a:off x="2192040" y="1680480"/>
            <a:ext cx="904860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1001"/>
              </a:spcAf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45360" y="5801400"/>
            <a:ext cx="7124760" cy="927000"/>
            <a:chOff x="2745360" y="5801400"/>
            <a:chExt cx="7124760" cy="927000"/>
          </a:xfrm>
        </p:grpSpPr>
        <p:sp>
          <p:nvSpPr>
            <p:cNvPr id="357" name="Прямоугольник 356"/>
            <p:cNvSpPr/>
            <p:nvPr/>
          </p:nvSpPr>
          <p:spPr>
            <a:xfrm>
              <a:off x="2745360" y="5801400"/>
              <a:ext cx="7124760" cy="92700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6" name="Прямоугольник 355"/>
            <p:cNvSpPr/>
            <p:nvPr/>
          </p:nvSpPr>
          <p:spPr>
            <a:xfrm>
              <a:off x="2869919" y="5801400"/>
              <a:ext cx="6783633" cy="857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400" b="1" strike="noStrike" spc="-1" dirty="0" smtClean="0">
                  <a:solidFill>
                    <a:schemeClr val="accent1"/>
                  </a:solidFill>
                  <a:latin typeface="Arial"/>
                </a:rPr>
                <a:t>На </a:t>
              </a:r>
              <a:r>
                <a:rPr lang="ru-RU" sz="2400" b="1" strike="noStrike" spc="-1" dirty="0">
                  <a:solidFill>
                    <a:schemeClr val="accent1"/>
                  </a:solidFill>
                  <a:latin typeface="Arial"/>
                </a:rPr>
                <a:t>рисунках персонажи из оперы </a:t>
              </a:r>
              <a:endParaRPr lang="ru-RU" sz="2400" b="1" strike="noStrike" spc="-1" dirty="0" smtClean="0">
                <a:solidFill>
                  <a:schemeClr val="accent1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400" b="1" strike="noStrike" spc="-1" dirty="0" smtClean="0">
                  <a:solidFill>
                    <a:schemeClr val="accent1"/>
                  </a:solidFill>
                  <a:latin typeface="Arial"/>
                </a:rPr>
                <a:t>«</a:t>
              </a:r>
              <a:r>
                <a:rPr lang="ru-RU" sz="2400" b="1" strike="noStrike" spc="-1" dirty="0">
                  <a:solidFill>
                    <a:schemeClr val="accent1"/>
                  </a:solidFill>
                  <a:latin typeface="Arial"/>
                </a:rPr>
                <a:t>Руслан и Людмила». </a:t>
              </a:r>
            </a:p>
          </p:txBody>
        </p:sp>
      </p:grpSp>
      <p:sp>
        <p:nvSpPr>
          <p:cNvPr id="358" name="Прямоугольник 357"/>
          <p:cNvSpPr/>
          <p:nvPr/>
        </p:nvSpPr>
        <p:spPr>
          <a:xfrm>
            <a:off x="2192040" y="986225"/>
            <a:ext cx="9670320" cy="93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3. Эскизы костюмов каких персонажей вы видите на экране? Перечислите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их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Из какого они произведения? Каким певческим голосам поручены их партии?</a:t>
            </a:r>
          </a:p>
        </p:txBody>
      </p:sp>
      <p:pic>
        <p:nvPicPr>
          <p:cNvPr id="359" name="Рисунок 358"/>
          <p:cNvPicPr/>
          <p:nvPr/>
        </p:nvPicPr>
        <p:blipFill>
          <a:blip r:embed="rId4"/>
          <a:stretch/>
        </p:blipFill>
        <p:spPr>
          <a:xfrm>
            <a:off x="778078" y="2177773"/>
            <a:ext cx="2104259" cy="3113000"/>
          </a:xfrm>
          <a:prstGeom prst="rect">
            <a:avLst/>
          </a:prstGeom>
          <a:ln w="0">
            <a:noFill/>
          </a:ln>
        </p:spPr>
      </p:pic>
      <p:pic>
        <p:nvPicPr>
          <p:cNvPr id="360" name="Рисунок 359"/>
          <p:cNvPicPr/>
          <p:nvPr/>
        </p:nvPicPr>
        <p:blipFill rotWithShape="1">
          <a:blip r:embed="rId5"/>
          <a:srcRect l="1168" r="12127"/>
          <a:stretch/>
        </p:blipFill>
        <p:spPr>
          <a:xfrm>
            <a:off x="3741309" y="2153914"/>
            <a:ext cx="1966355" cy="3113000"/>
          </a:xfrm>
          <a:prstGeom prst="rect">
            <a:avLst/>
          </a:prstGeom>
          <a:ln w="0">
            <a:noFill/>
          </a:ln>
        </p:spPr>
      </p:pic>
      <p:pic>
        <p:nvPicPr>
          <p:cNvPr id="361" name="Рисунок 360"/>
          <p:cNvPicPr/>
          <p:nvPr/>
        </p:nvPicPr>
        <p:blipFill>
          <a:blip r:embed="rId6"/>
          <a:stretch/>
        </p:blipFill>
        <p:spPr>
          <a:xfrm>
            <a:off x="6746553" y="2172257"/>
            <a:ext cx="1964059" cy="3094657"/>
          </a:xfrm>
          <a:prstGeom prst="rect">
            <a:avLst/>
          </a:prstGeom>
          <a:ln w="0">
            <a:noFill/>
          </a:ln>
        </p:spPr>
      </p:pic>
      <p:pic>
        <p:nvPicPr>
          <p:cNvPr id="362" name="Рисунок 361"/>
          <p:cNvPicPr/>
          <p:nvPr/>
        </p:nvPicPr>
        <p:blipFill rotWithShape="1">
          <a:blip r:embed="rId7"/>
          <a:srcRect r="8539"/>
          <a:stretch/>
        </p:blipFill>
        <p:spPr>
          <a:xfrm>
            <a:off x="9653552" y="2152336"/>
            <a:ext cx="1956364" cy="3113000"/>
          </a:xfrm>
          <a:prstGeom prst="rect">
            <a:avLst/>
          </a:prstGeom>
          <a:ln w="0">
            <a:noFill/>
          </a:ln>
        </p:spPr>
      </p:pic>
      <p:sp>
        <p:nvSpPr>
          <p:cNvPr id="363" name="Прямоугольник 362"/>
          <p:cNvSpPr/>
          <p:nvPr/>
        </p:nvSpPr>
        <p:spPr>
          <a:xfrm>
            <a:off x="1570320" y="1714815"/>
            <a:ext cx="811629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FFFFFF"/>
                </a:solidFill>
                <a:latin typeface="Arial"/>
              </a:rPr>
              <a:t>   1</a:t>
            </a: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64" name="Прямоугольник 363"/>
          <p:cNvSpPr/>
          <p:nvPr/>
        </p:nvSpPr>
        <p:spPr>
          <a:xfrm>
            <a:off x="4561590" y="1714815"/>
            <a:ext cx="518760" cy="4617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sp>
        <p:nvSpPr>
          <p:cNvPr id="365" name="Прямоугольник 364"/>
          <p:cNvSpPr/>
          <p:nvPr/>
        </p:nvSpPr>
        <p:spPr>
          <a:xfrm>
            <a:off x="7449900" y="1746435"/>
            <a:ext cx="587768" cy="3192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sp>
        <p:nvSpPr>
          <p:cNvPr id="366" name="Прямоугольник 365"/>
          <p:cNvSpPr/>
          <p:nvPr/>
        </p:nvSpPr>
        <p:spPr>
          <a:xfrm>
            <a:off x="10293637" y="1769042"/>
            <a:ext cx="436580" cy="2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4.</a:t>
            </a:r>
          </a:p>
        </p:txBody>
      </p:sp>
      <p:sp>
        <p:nvSpPr>
          <p:cNvPr id="16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745360" y="5787164"/>
            <a:ext cx="7132938" cy="1816765"/>
            <a:chOff x="2511015" y="5749998"/>
            <a:chExt cx="7132938" cy="181676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1015" y="5763589"/>
              <a:ext cx="7132938" cy="9327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69712" y="5984463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0310" y="5749998"/>
              <a:ext cx="969348" cy="1816765"/>
            </a:xfrm>
            <a:prstGeom prst="rect">
              <a:avLst/>
            </a:prstGeom>
          </p:spPr>
        </p:pic>
      </p:grp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472841" y="87264"/>
            <a:ext cx="659895" cy="57594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033" y="5346031"/>
            <a:ext cx="283063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Людмила (сопрано)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1308" y="5346031"/>
            <a:ext cx="19663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Финн (тенор)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5344" y="5346031"/>
            <a:ext cx="285526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Ратмир (контральто)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9584" y="5354712"/>
            <a:ext cx="2124299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Фарлаф</a:t>
            </a:r>
            <a:r>
              <a:rPr lang="ru-RU" sz="2000" dirty="0" smtClean="0">
                <a:solidFill>
                  <a:schemeClr val="bg1"/>
                </a:solidFill>
              </a:rPr>
              <a:t> (бас)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Прямоугольник 379"/>
          <p:cNvSpPr/>
          <p:nvPr/>
        </p:nvSpPr>
        <p:spPr>
          <a:xfrm>
            <a:off x="2460613" y="5861095"/>
            <a:ext cx="7124760" cy="927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Рисунок 2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368" name="TextBox 5"/>
          <p:cNvSpPr/>
          <p:nvPr/>
        </p:nvSpPr>
        <p:spPr>
          <a:xfrm>
            <a:off x="1656000" y="2575440"/>
            <a:ext cx="51962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3200" b="0" strike="noStrike" spc="-1">
                <a:solidFill>
                  <a:schemeClr val="dk1"/>
                </a:solidFill>
                <a:latin typeface="Century Gothic"/>
                <a:ea typeface="Calibri"/>
              </a:rPr>
              <a:t> 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2152800" y="962200"/>
            <a:ext cx="9499320" cy="65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4.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Назовите  членов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семьи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М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. И. Глинки.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Кто  занимался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воспитанием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будущего  композитора  в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раннем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детстве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?</a:t>
            </a:r>
          </a:p>
        </p:txBody>
      </p:sp>
      <p:pic>
        <p:nvPicPr>
          <p:cNvPr id="371" name="Рисунок 370"/>
          <p:cNvPicPr/>
          <p:nvPr/>
        </p:nvPicPr>
        <p:blipFill>
          <a:blip r:embed="rId3"/>
          <a:stretch/>
        </p:blipFill>
        <p:spPr>
          <a:xfrm>
            <a:off x="882201" y="1981736"/>
            <a:ext cx="2080187" cy="3163489"/>
          </a:xfrm>
          <a:prstGeom prst="rect">
            <a:avLst/>
          </a:prstGeom>
          <a:ln w="0">
            <a:noFill/>
          </a:ln>
        </p:spPr>
      </p:pic>
      <p:pic>
        <p:nvPicPr>
          <p:cNvPr id="372" name="Рисунок 371"/>
          <p:cNvPicPr/>
          <p:nvPr/>
        </p:nvPicPr>
        <p:blipFill>
          <a:blip r:embed="rId4"/>
          <a:stretch/>
        </p:blipFill>
        <p:spPr>
          <a:xfrm>
            <a:off x="3707393" y="1977793"/>
            <a:ext cx="2021407" cy="3167432"/>
          </a:xfrm>
          <a:prstGeom prst="rect">
            <a:avLst/>
          </a:prstGeom>
          <a:ln w="0">
            <a:noFill/>
          </a:ln>
        </p:spPr>
      </p:pic>
      <p:pic>
        <p:nvPicPr>
          <p:cNvPr id="373" name="Рисунок 372"/>
          <p:cNvPicPr/>
          <p:nvPr/>
        </p:nvPicPr>
        <p:blipFill>
          <a:blip r:embed="rId5"/>
          <a:stretch/>
        </p:blipFill>
        <p:spPr>
          <a:xfrm>
            <a:off x="6561649" y="1984742"/>
            <a:ext cx="2064536" cy="3160483"/>
          </a:xfrm>
          <a:prstGeom prst="rect">
            <a:avLst/>
          </a:prstGeom>
          <a:ln w="0">
            <a:noFill/>
          </a:ln>
        </p:spPr>
      </p:pic>
      <p:pic>
        <p:nvPicPr>
          <p:cNvPr id="374" name="Рисунок 373"/>
          <p:cNvPicPr/>
          <p:nvPr/>
        </p:nvPicPr>
        <p:blipFill>
          <a:blip r:embed="rId6"/>
          <a:stretch/>
        </p:blipFill>
        <p:spPr>
          <a:xfrm>
            <a:off x="9489665" y="1981736"/>
            <a:ext cx="1918445" cy="3163489"/>
          </a:xfrm>
          <a:prstGeom prst="rect">
            <a:avLst/>
          </a:prstGeom>
          <a:ln w="0">
            <a:noFill/>
          </a:ln>
        </p:spPr>
      </p:pic>
      <p:sp>
        <p:nvSpPr>
          <p:cNvPr id="375" name="Прямоугольник 374"/>
          <p:cNvSpPr/>
          <p:nvPr/>
        </p:nvSpPr>
        <p:spPr>
          <a:xfrm>
            <a:off x="1722503" y="1659240"/>
            <a:ext cx="469582" cy="37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sp>
        <p:nvSpPr>
          <p:cNvPr id="376" name="Прямоугольник 375"/>
          <p:cNvSpPr/>
          <p:nvPr/>
        </p:nvSpPr>
        <p:spPr>
          <a:xfrm>
            <a:off x="4555865" y="1642120"/>
            <a:ext cx="469582" cy="3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sp>
        <p:nvSpPr>
          <p:cNvPr id="377" name="Прямоугольник 376"/>
          <p:cNvSpPr/>
          <p:nvPr/>
        </p:nvSpPr>
        <p:spPr>
          <a:xfrm>
            <a:off x="7389227" y="1624188"/>
            <a:ext cx="695881" cy="38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sp>
        <p:nvSpPr>
          <p:cNvPr id="378" name="Прямоугольник 377"/>
          <p:cNvSpPr/>
          <p:nvPr/>
        </p:nvSpPr>
        <p:spPr>
          <a:xfrm>
            <a:off x="10142584" y="1618480"/>
            <a:ext cx="428229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4.</a:t>
            </a:r>
          </a:p>
        </p:txBody>
      </p:sp>
      <p:sp>
        <p:nvSpPr>
          <p:cNvPr id="379" name="Прямоугольник 378"/>
          <p:cNvSpPr/>
          <p:nvPr/>
        </p:nvSpPr>
        <p:spPr>
          <a:xfrm>
            <a:off x="2636874" y="5975716"/>
            <a:ext cx="6910476" cy="7639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strike="noStrike" spc="-1" dirty="0" smtClean="0">
                <a:solidFill>
                  <a:schemeClr val="accent1"/>
                </a:solidFill>
                <a:latin typeface="Arial"/>
              </a:rPr>
              <a:t> До </a:t>
            </a:r>
            <a:r>
              <a:rPr lang="ru-RU" sz="2400" b="1" strike="noStrike" spc="-1" dirty="0">
                <a:solidFill>
                  <a:schemeClr val="accent1"/>
                </a:solidFill>
                <a:latin typeface="Arial"/>
              </a:rPr>
              <a:t>6 лет мальчика воспитывала бабушка.</a:t>
            </a:r>
          </a:p>
        </p:txBody>
      </p:sp>
      <p:sp>
        <p:nvSpPr>
          <p:cNvPr id="16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460613" y="5839230"/>
            <a:ext cx="7132938" cy="1816765"/>
            <a:chOff x="1953011" y="5707223"/>
            <a:chExt cx="7132938" cy="181676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53011" y="5749998"/>
              <a:ext cx="7132938" cy="9327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75287" y="5946310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4841" y="5707223"/>
              <a:ext cx="969348" cy="1816765"/>
            </a:xfrm>
            <a:prstGeom prst="rect">
              <a:avLst/>
            </a:prstGeom>
          </p:spPr>
        </p:pic>
      </p:grp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11490109" y="0"/>
            <a:ext cx="659895" cy="57594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00512" y="5185315"/>
            <a:ext cx="2313563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Младшая сестра Людмила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9215" y="5218355"/>
            <a:ext cx="202958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Отец Иван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Николаевич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1649" y="5200722"/>
            <a:ext cx="206453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Бабушка Фёкла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Александровна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89664" y="5221371"/>
            <a:ext cx="1918445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Мать Евгения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Андреевна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Рисунок 3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383" name="Прямоугольник 382"/>
          <p:cNvSpPr/>
          <p:nvPr/>
        </p:nvSpPr>
        <p:spPr>
          <a:xfrm>
            <a:off x="2077920" y="1093685"/>
            <a:ext cx="8871281" cy="3763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5. В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каком  городе и когда  был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установлен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первый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памятник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Глинке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?</a:t>
            </a:r>
          </a:p>
        </p:txBody>
      </p:sp>
      <p:pic>
        <p:nvPicPr>
          <p:cNvPr id="384" name="Рисунок 383"/>
          <p:cNvPicPr/>
          <p:nvPr/>
        </p:nvPicPr>
        <p:blipFill>
          <a:blip r:embed="rId3"/>
          <a:stretch/>
        </p:blipFill>
        <p:spPr>
          <a:xfrm>
            <a:off x="658021" y="2167560"/>
            <a:ext cx="3304104" cy="3387240"/>
          </a:xfrm>
          <a:prstGeom prst="rect">
            <a:avLst/>
          </a:prstGeom>
          <a:ln w="0">
            <a:noFill/>
          </a:ln>
        </p:spPr>
      </p:pic>
      <p:pic>
        <p:nvPicPr>
          <p:cNvPr id="385" name="Рисунок 384"/>
          <p:cNvPicPr/>
          <p:nvPr/>
        </p:nvPicPr>
        <p:blipFill>
          <a:blip r:embed="rId4"/>
          <a:stretch/>
        </p:blipFill>
        <p:spPr>
          <a:xfrm>
            <a:off x="4527715" y="2167560"/>
            <a:ext cx="3133441" cy="3387240"/>
          </a:xfrm>
          <a:prstGeom prst="rect">
            <a:avLst/>
          </a:prstGeom>
          <a:ln w="0">
            <a:noFill/>
          </a:ln>
        </p:spPr>
      </p:pic>
      <p:pic>
        <p:nvPicPr>
          <p:cNvPr id="386" name="Рисунок 385"/>
          <p:cNvPicPr/>
          <p:nvPr/>
        </p:nvPicPr>
        <p:blipFill rotWithShape="1">
          <a:blip r:embed="rId5"/>
          <a:srcRect l="10640" r="6582"/>
          <a:stretch/>
        </p:blipFill>
        <p:spPr>
          <a:xfrm>
            <a:off x="8226746" y="2167559"/>
            <a:ext cx="3447737" cy="3387241"/>
          </a:xfrm>
          <a:prstGeom prst="rect">
            <a:avLst/>
          </a:prstGeom>
          <a:ln w="0"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2661917" y="5822023"/>
            <a:ext cx="7153483" cy="927000"/>
            <a:chOff x="2661917" y="5822023"/>
            <a:chExt cx="7153483" cy="927000"/>
          </a:xfrm>
        </p:grpSpPr>
        <p:sp>
          <p:nvSpPr>
            <p:cNvPr id="391" name="Прямоугольник 390"/>
            <p:cNvSpPr/>
            <p:nvPr/>
          </p:nvSpPr>
          <p:spPr>
            <a:xfrm>
              <a:off x="2661917" y="5822023"/>
              <a:ext cx="7124760" cy="92700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7" name="Прямоугольник 386"/>
            <p:cNvSpPr/>
            <p:nvPr/>
          </p:nvSpPr>
          <p:spPr>
            <a:xfrm>
              <a:off x="3392938" y="5925240"/>
              <a:ext cx="6422462" cy="60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000" b="1" strike="noStrike" spc="-1" dirty="0">
                  <a:solidFill>
                    <a:schemeClr val="accent1"/>
                  </a:solidFill>
                  <a:latin typeface="Arial"/>
                </a:rPr>
                <a:t>Первый памятник Глинке был установлен</a:t>
              </a:r>
            </a:p>
            <a:p>
              <a:pPr>
                <a:lnSpc>
                  <a:spcPct val="100000"/>
                </a:lnSpc>
              </a:pPr>
              <a:r>
                <a:rPr lang="ru-RU" sz="2000" b="1" strike="noStrike" spc="-1" dirty="0">
                  <a:solidFill>
                    <a:schemeClr val="accent1"/>
                  </a:solidFill>
                  <a:latin typeface="Arial"/>
                </a:rPr>
                <a:t> в Смоленске 20 мая 1885 года — фото 1.</a:t>
              </a:r>
            </a:p>
          </p:txBody>
        </p:sp>
      </p:grpSp>
      <p:sp>
        <p:nvSpPr>
          <p:cNvPr id="388" name="Прямоугольник 387"/>
          <p:cNvSpPr/>
          <p:nvPr/>
        </p:nvSpPr>
        <p:spPr>
          <a:xfrm>
            <a:off x="2077920" y="1674720"/>
            <a:ext cx="511740" cy="25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sp>
        <p:nvSpPr>
          <p:cNvPr id="389" name="Прямоугольник 388"/>
          <p:cNvSpPr/>
          <p:nvPr/>
        </p:nvSpPr>
        <p:spPr>
          <a:xfrm>
            <a:off x="5921566" y="1645340"/>
            <a:ext cx="460948" cy="34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9815400" y="1670052"/>
            <a:ext cx="472391" cy="37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sp>
        <p:nvSpPr>
          <p:cNvPr id="13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653739" y="5822023"/>
            <a:ext cx="7132938" cy="1816765"/>
            <a:chOff x="1953011" y="5744145"/>
            <a:chExt cx="7132938" cy="181676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3011" y="5749998"/>
              <a:ext cx="7132938" cy="932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30066" y="5981787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4297" y="5744145"/>
              <a:ext cx="969348" cy="1816765"/>
            </a:xfrm>
            <a:prstGeom prst="rect">
              <a:avLst/>
            </a:prstGeom>
          </p:spPr>
        </p:pic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1477278" y="53640"/>
            <a:ext cx="659895" cy="57594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394" name="Прямоугольник 393"/>
          <p:cNvSpPr/>
          <p:nvPr/>
        </p:nvSpPr>
        <p:spPr>
          <a:xfrm>
            <a:off x="2056999" y="909720"/>
            <a:ext cx="9650880" cy="65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6. Декорацию к какой опере композитора вы видите на экране? В каком 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действии оперы ее можно увидеть? Какое название оно получило и почему?</a:t>
            </a:r>
          </a:p>
        </p:txBody>
      </p:sp>
      <p:pic>
        <p:nvPicPr>
          <p:cNvPr id="395" name="Рисунок 394"/>
          <p:cNvPicPr/>
          <p:nvPr/>
        </p:nvPicPr>
        <p:blipFill>
          <a:blip r:embed="rId3"/>
          <a:stretch/>
        </p:blipFill>
        <p:spPr>
          <a:xfrm>
            <a:off x="746256" y="1789745"/>
            <a:ext cx="5200920" cy="3751200"/>
          </a:xfrm>
          <a:prstGeom prst="rect">
            <a:avLst/>
          </a:prstGeom>
          <a:ln w="0">
            <a:noFill/>
          </a:ln>
        </p:spPr>
      </p:pic>
      <p:sp>
        <p:nvSpPr>
          <p:cNvPr id="396" name="Прямоугольник 395"/>
          <p:cNvSpPr/>
          <p:nvPr/>
        </p:nvSpPr>
        <p:spPr>
          <a:xfrm>
            <a:off x="8382469" y="1932840"/>
            <a:ext cx="2280072" cy="50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Варианты ответа:</a:t>
            </a:r>
          </a:p>
        </p:txBody>
      </p:sp>
      <p:pic>
        <p:nvPicPr>
          <p:cNvPr id="397" name="Рисунок 396"/>
          <p:cNvPicPr/>
          <p:nvPr/>
        </p:nvPicPr>
        <p:blipFill>
          <a:blip r:embed="rId4"/>
          <a:stretch/>
        </p:blipFill>
        <p:spPr>
          <a:xfrm>
            <a:off x="7132320" y="2698353"/>
            <a:ext cx="1996690" cy="2842592"/>
          </a:xfrm>
          <a:prstGeom prst="rect">
            <a:avLst/>
          </a:prstGeom>
          <a:ln w="0">
            <a:noFill/>
          </a:ln>
        </p:spPr>
      </p:pic>
      <p:pic>
        <p:nvPicPr>
          <p:cNvPr id="398" name="Рисунок 397"/>
          <p:cNvPicPr/>
          <p:nvPr/>
        </p:nvPicPr>
        <p:blipFill>
          <a:blip r:embed="rId5"/>
          <a:stretch/>
        </p:blipFill>
        <p:spPr>
          <a:xfrm>
            <a:off x="9852119" y="2698353"/>
            <a:ext cx="1855759" cy="2842592"/>
          </a:xfrm>
          <a:prstGeom prst="rect">
            <a:avLst/>
          </a:prstGeom>
          <a:ln w="0">
            <a:noFill/>
          </a:ln>
        </p:spPr>
      </p:pic>
      <p:sp>
        <p:nvSpPr>
          <p:cNvPr id="399" name="Прямоугольник 398"/>
          <p:cNvSpPr/>
          <p:nvPr/>
        </p:nvSpPr>
        <p:spPr>
          <a:xfrm>
            <a:off x="7944113" y="2231846"/>
            <a:ext cx="503149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sp>
        <p:nvSpPr>
          <p:cNvPr id="400" name="Прямоугольник 399"/>
          <p:cNvSpPr/>
          <p:nvPr/>
        </p:nvSpPr>
        <p:spPr>
          <a:xfrm>
            <a:off x="10635459" y="2208685"/>
            <a:ext cx="494191" cy="3922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78400" y="5788096"/>
            <a:ext cx="7124760" cy="931664"/>
            <a:chOff x="2678400" y="5788096"/>
            <a:chExt cx="7124760" cy="931664"/>
          </a:xfrm>
        </p:grpSpPr>
        <p:sp>
          <p:nvSpPr>
            <p:cNvPr id="402" name="Прямоугольник 401"/>
            <p:cNvSpPr/>
            <p:nvPr/>
          </p:nvSpPr>
          <p:spPr>
            <a:xfrm>
              <a:off x="2678400" y="5792760"/>
              <a:ext cx="7124760" cy="92700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1" name="Прямоугольник 400"/>
            <p:cNvSpPr/>
            <p:nvPr/>
          </p:nvSpPr>
          <p:spPr>
            <a:xfrm>
              <a:off x="2678400" y="5788096"/>
              <a:ext cx="7124759" cy="857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chemeClr val="accent1"/>
                  </a:solidFill>
                  <a:latin typeface="Arial"/>
                </a:rPr>
                <a:t>Эскиз декорации к опере «Жизнь за царя» - фото 2.</a:t>
              </a:r>
            </a:p>
            <a:p>
              <a:pPr algn="ctr"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chemeClr val="accent1"/>
                  </a:solidFill>
                  <a:latin typeface="Arial"/>
                </a:rPr>
                <a:t> II действие этой оперы получило название «Польский акт»,</a:t>
              </a:r>
            </a:p>
            <a:p>
              <a:pPr algn="ctr"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chemeClr val="accent1"/>
                  </a:solidFill>
                  <a:latin typeface="Arial"/>
                </a:rPr>
                <a:t> так как оно посвящено показу польской знати.</a:t>
              </a:r>
            </a:p>
          </p:txBody>
        </p:sp>
      </p:grpSp>
      <p:sp>
        <p:nvSpPr>
          <p:cNvPr id="13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670221" y="5764915"/>
            <a:ext cx="7132938" cy="1816765"/>
            <a:chOff x="2001970" y="5746764"/>
            <a:chExt cx="7132938" cy="181676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1970" y="5779831"/>
              <a:ext cx="7132938" cy="932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65412" y="5940463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93802" y="5746764"/>
              <a:ext cx="969348" cy="1816765"/>
            </a:xfrm>
            <a:prstGeom prst="rect">
              <a:avLst/>
            </a:prstGeom>
          </p:spPr>
        </p:pic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1477278" y="54393"/>
            <a:ext cx="659895" cy="57594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404" name="TextBox 3"/>
          <p:cNvSpPr/>
          <p:nvPr/>
        </p:nvSpPr>
        <p:spPr>
          <a:xfrm>
            <a:off x="2297880" y="1930680"/>
            <a:ext cx="771228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15000"/>
              </a:lnSpc>
            </a:pPr>
            <a:r>
              <a:rPr lang="ru-RU" sz="3200" b="0" strike="noStrike" spc="-1">
                <a:solidFill>
                  <a:schemeClr val="dk1"/>
                </a:solidFill>
                <a:latin typeface="Century Gothic"/>
                <a:ea typeface="Calibri"/>
              </a:rPr>
              <a:t>                                                                        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1968299" y="835020"/>
            <a:ext cx="9282939" cy="65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7.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За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сочинением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какого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произведения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был  запечатлен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М. И.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Глинка 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spc="-1" dirty="0">
                <a:solidFill>
                  <a:srgbClr val="FFFFFF"/>
                </a:solidFill>
                <a:latin typeface="Arial"/>
              </a:rPr>
              <a:t>н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а  картине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художника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Ильи  Ефимовича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Репина?</a:t>
            </a:r>
          </a:p>
        </p:txBody>
      </p:sp>
      <p:pic>
        <p:nvPicPr>
          <p:cNvPr id="407" name="Рисунок 406"/>
          <p:cNvPicPr/>
          <p:nvPr/>
        </p:nvPicPr>
        <p:blipFill>
          <a:blip r:embed="rId3"/>
          <a:stretch/>
        </p:blipFill>
        <p:spPr>
          <a:xfrm>
            <a:off x="350640" y="1781900"/>
            <a:ext cx="5559840" cy="3854840"/>
          </a:xfrm>
          <a:prstGeom prst="rect">
            <a:avLst/>
          </a:prstGeom>
          <a:ln w="0">
            <a:noFill/>
          </a:ln>
        </p:spPr>
      </p:pic>
      <p:sp>
        <p:nvSpPr>
          <p:cNvPr id="408" name="Прямоугольник 407"/>
          <p:cNvSpPr/>
          <p:nvPr/>
        </p:nvSpPr>
        <p:spPr>
          <a:xfrm>
            <a:off x="8002440" y="1797636"/>
            <a:ext cx="217944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Варианты ответа:</a:t>
            </a:r>
          </a:p>
        </p:txBody>
      </p:sp>
      <p:pic>
        <p:nvPicPr>
          <p:cNvPr id="409" name="Рисунок 408"/>
          <p:cNvPicPr/>
          <p:nvPr/>
        </p:nvPicPr>
        <p:blipFill>
          <a:blip r:embed="rId4"/>
          <a:stretch/>
        </p:blipFill>
        <p:spPr>
          <a:xfrm>
            <a:off x="6257788" y="2599926"/>
            <a:ext cx="1799911" cy="2789689"/>
          </a:xfrm>
          <a:prstGeom prst="rect">
            <a:avLst/>
          </a:prstGeom>
          <a:ln w="0">
            <a:noFill/>
          </a:ln>
        </p:spPr>
      </p:pic>
      <p:pic>
        <p:nvPicPr>
          <p:cNvPr id="410" name="Рисунок 409"/>
          <p:cNvPicPr/>
          <p:nvPr/>
        </p:nvPicPr>
        <p:blipFill>
          <a:blip r:embed="rId5"/>
          <a:stretch/>
        </p:blipFill>
        <p:spPr>
          <a:xfrm>
            <a:off x="10205173" y="2582616"/>
            <a:ext cx="1752480" cy="2806999"/>
          </a:xfrm>
          <a:prstGeom prst="rect">
            <a:avLst/>
          </a:prstGeom>
          <a:ln w="0">
            <a:noFill/>
          </a:ln>
        </p:spPr>
      </p:pic>
      <p:sp>
        <p:nvSpPr>
          <p:cNvPr id="411" name="Прямоугольник 410"/>
          <p:cNvSpPr/>
          <p:nvPr/>
        </p:nvSpPr>
        <p:spPr>
          <a:xfrm>
            <a:off x="6901380" y="2143236"/>
            <a:ext cx="370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sp>
        <p:nvSpPr>
          <p:cNvPr id="412" name="Прямоугольник 411"/>
          <p:cNvSpPr/>
          <p:nvPr/>
        </p:nvSpPr>
        <p:spPr>
          <a:xfrm>
            <a:off x="8993340" y="2143236"/>
            <a:ext cx="370800" cy="3306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sp>
        <p:nvSpPr>
          <p:cNvPr id="413" name="Прямоугольник 412"/>
          <p:cNvSpPr/>
          <p:nvPr/>
        </p:nvSpPr>
        <p:spPr>
          <a:xfrm>
            <a:off x="10880439" y="2143236"/>
            <a:ext cx="370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460018" y="5848175"/>
            <a:ext cx="7595539" cy="927000"/>
            <a:chOff x="2474280" y="5792760"/>
            <a:chExt cx="7595539" cy="927000"/>
          </a:xfrm>
        </p:grpSpPr>
        <p:sp>
          <p:nvSpPr>
            <p:cNvPr id="415" name="Прямоугольник 414"/>
            <p:cNvSpPr/>
            <p:nvPr/>
          </p:nvSpPr>
          <p:spPr>
            <a:xfrm>
              <a:off x="2474280" y="5792760"/>
              <a:ext cx="7498032" cy="92700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4" name="Прямоугольник 413"/>
            <p:cNvSpPr/>
            <p:nvPr/>
          </p:nvSpPr>
          <p:spPr>
            <a:xfrm>
              <a:off x="2533939" y="5814134"/>
              <a:ext cx="7535880" cy="85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chemeClr val="accent1"/>
                  </a:solidFill>
                  <a:latin typeface="Arial"/>
                </a:rPr>
                <a:t>На картине Репина изображен Михаил Глинка в период </a:t>
              </a:r>
            </a:p>
            <a:p>
              <a:pPr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chemeClr val="accent1"/>
                  </a:solidFill>
                  <a:latin typeface="Arial"/>
                </a:rPr>
                <a:t>работы над оперой «Руслан и Людмила» - фото обложки 3. </a:t>
              </a:r>
            </a:p>
            <a:p>
              <a:pPr>
                <a:lnSpc>
                  <a:spcPct val="100000"/>
                </a:lnSpc>
              </a:pPr>
              <a:r>
                <a:rPr lang="ru-RU" sz="1800" b="1" strike="noStrike" spc="-1" dirty="0">
                  <a:solidFill>
                    <a:schemeClr val="accent1"/>
                  </a:solidFill>
                  <a:latin typeface="Arial"/>
                </a:rPr>
                <a:t>Картина была написана в 1887 году, после </a:t>
              </a:r>
              <a:r>
                <a:rPr lang="ru-RU" sz="1800" b="1" strike="noStrike" spc="-1" dirty="0" smtClean="0">
                  <a:solidFill>
                    <a:schemeClr val="accent1"/>
                  </a:solidFill>
                  <a:latin typeface="Arial"/>
                </a:rPr>
                <a:t>смерти композитора</a:t>
              </a:r>
              <a:r>
                <a:rPr lang="ru-RU" sz="1800" b="1" strike="noStrike" spc="-1" dirty="0">
                  <a:solidFill>
                    <a:schemeClr val="accent1"/>
                  </a:solidFill>
                  <a:latin typeface="Arial"/>
                </a:rPr>
                <a:t>.</a:t>
              </a:r>
              <a:r>
                <a:rPr lang="ru-RU" sz="1800" b="0" strike="noStrike" spc="-1" dirty="0"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</p:grpSp>
      <p:sp>
        <p:nvSpPr>
          <p:cNvPr id="15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460018" y="5785520"/>
            <a:ext cx="7550142" cy="1816765"/>
            <a:chOff x="2030356" y="5727975"/>
            <a:chExt cx="7132938" cy="181676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0356" y="5786116"/>
              <a:ext cx="7132938" cy="9327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36981" y="5944350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6474" y="5727975"/>
              <a:ext cx="969348" cy="1816765"/>
            </a:xfrm>
            <a:prstGeom prst="rect">
              <a:avLst/>
            </a:prstGeom>
          </p:spPr>
        </p:pic>
      </p:grp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1477278" y="53640"/>
            <a:ext cx="659895" cy="57594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-14" r="6606" b="-14"/>
          <a:stretch>
            <a:fillRect/>
          </a:stretch>
        </p:blipFill>
        <p:spPr bwMode="auto">
          <a:xfrm>
            <a:off x="8290560" y="2582616"/>
            <a:ext cx="1681752" cy="280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Прямоугольник 427"/>
          <p:cNvSpPr/>
          <p:nvPr/>
        </p:nvSpPr>
        <p:spPr>
          <a:xfrm>
            <a:off x="2594937" y="5690520"/>
            <a:ext cx="7124760" cy="927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6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418" name="Прямоугольник 417"/>
          <p:cNvSpPr/>
          <p:nvPr/>
        </p:nvSpPr>
        <p:spPr>
          <a:xfrm>
            <a:off x="1875753" y="887940"/>
            <a:ext cx="9710280" cy="93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8.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Эта  сцена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была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включена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оперу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уже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после  премьеры  и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написана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композитором  специально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для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этого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исполнителя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.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Назовите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оперу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,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 сцену 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и исполнителя.</a:t>
            </a:r>
          </a:p>
        </p:txBody>
      </p:sp>
      <p:pic>
        <p:nvPicPr>
          <p:cNvPr id="419" name="Рисунок 418"/>
          <p:cNvPicPr/>
          <p:nvPr/>
        </p:nvPicPr>
        <p:blipFill>
          <a:blip r:embed="rId3"/>
          <a:stretch/>
        </p:blipFill>
        <p:spPr>
          <a:xfrm>
            <a:off x="494599" y="2022120"/>
            <a:ext cx="4947480" cy="3383280"/>
          </a:xfrm>
          <a:prstGeom prst="rect">
            <a:avLst/>
          </a:prstGeom>
          <a:ln w="0">
            <a:noFill/>
          </a:ln>
        </p:spPr>
      </p:pic>
      <p:sp>
        <p:nvSpPr>
          <p:cNvPr id="420" name="Прямоугольник 419"/>
          <p:cNvSpPr/>
          <p:nvPr/>
        </p:nvSpPr>
        <p:spPr>
          <a:xfrm>
            <a:off x="7754659" y="1827900"/>
            <a:ext cx="2129962" cy="4006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Варианты ответа:</a:t>
            </a:r>
          </a:p>
        </p:txBody>
      </p:sp>
      <p:pic>
        <p:nvPicPr>
          <p:cNvPr id="421" name="Рисунок 420"/>
          <p:cNvPicPr/>
          <p:nvPr/>
        </p:nvPicPr>
        <p:blipFill>
          <a:blip r:embed="rId4"/>
          <a:stretch/>
        </p:blipFill>
        <p:spPr>
          <a:xfrm>
            <a:off x="5811903" y="2826913"/>
            <a:ext cx="1837980" cy="2516400"/>
          </a:xfrm>
          <a:prstGeom prst="rect">
            <a:avLst/>
          </a:prstGeom>
          <a:ln w="0">
            <a:noFill/>
          </a:ln>
        </p:spPr>
      </p:pic>
      <p:pic>
        <p:nvPicPr>
          <p:cNvPr id="422" name="Рисунок 421"/>
          <p:cNvPicPr/>
          <p:nvPr/>
        </p:nvPicPr>
        <p:blipFill>
          <a:blip r:embed="rId5"/>
          <a:stretch/>
        </p:blipFill>
        <p:spPr>
          <a:xfrm>
            <a:off x="7933276" y="2826913"/>
            <a:ext cx="1786421" cy="2516400"/>
          </a:xfrm>
          <a:prstGeom prst="rect">
            <a:avLst/>
          </a:prstGeom>
          <a:ln w="0">
            <a:noFill/>
          </a:ln>
        </p:spPr>
      </p:pic>
      <p:pic>
        <p:nvPicPr>
          <p:cNvPr id="423" name="Рисунок 422"/>
          <p:cNvPicPr/>
          <p:nvPr/>
        </p:nvPicPr>
        <p:blipFill>
          <a:blip r:embed="rId6"/>
          <a:stretch/>
        </p:blipFill>
        <p:spPr>
          <a:xfrm>
            <a:off x="10003090" y="2826913"/>
            <a:ext cx="1896940" cy="2516400"/>
          </a:xfrm>
          <a:prstGeom prst="rect">
            <a:avLst/>
          </a:prstGeom>
          <a:ln w="0">
            <a:noFill/>
          </a:ln>
        </p:spPr>
      </p:pic>
      <p:sp>
        <p:nvSpPr>
          <p:cNvPr id="424" name="Прямоугольник 423"/>
          <p:cNvSpPr/>
          <p:nvPr/>
        </p:nvSpPr>
        <p:spPr>
          <a:xfrm>
            <a:off x="6623104" y="2228581"/>
            <a:ext cx="370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sp>
        <p:nvSpPr>
          <p:cNvPr id="425" name="Прямоугольник 424"/>
          <p:cNvSpPr/>
          <p:nvPr/>
        </p:nvSpPr>
        <p:spPr>
          <a:xfrm>
            <a:off x="8641086" y="2253252"/>
            <a:ext cx="370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sp>
        <p:nvSpPr>
          <p:cNvPr id="426" name="Прямоугольник 425"/>
          <p:cNvSpPr/>
          <p:nvPr/>
        </p:nvSpPr>
        <p:spPr>
          <a:xfrm>
            <a:off x="10855369" y="2228581"/>
            <a:ext cx="3708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sp>
        <p:nvSpPr>
          <p:cNvPr id="427" name="Прямоугольник 426"/>
          <p:cNvSpPr/>
          <p:nvPr/>
        </p:nvSpPr>
        <p:spPr>
          <a:xfrm>
            <a:off x="2622600" y="5690520"/>
            <a:ext cx="7075080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1"/>
                </a:solidFill>
                <a:latin typeface="Arial"/>
              </a:rPr>
              <a:t>Опера «Жизнь за царя», сцена у монастырских ворот. Эта </a:t>
            </a:r>
            <a:r>
              <a:rPr lang="ru-RU" sz="1800" b="1" strike="noStrike" spc="-1" dirty="0" smtClean="0">
                <a:solidFill>
                  <a:schemeClr val="accent1"/>
                </a:solidFill>
                <a:latin typeface="Arial"/>
              </a:rPr>
              <a:t>сцена </a:t>
            </a:r>
            <a:r>
              <a:rPr lang="ru-RU" sz="1800" b="1" strike="noStrike" spc="-1" dirty="0">
                <a:solidFill>
                  <a:schemeClr val="accent1"/>
                </a:solidFill>
                <a:latin typeface="Arial"/>
              </a:rPr>
              <a:t>была </a:t>
            </a:r>
            <a:r>
              <a:rPr lang="ru-RU" sz="1800" b="1" strike="noStrike" spc="-1" dirty="0" smtClean="0">
                <a:solidFill>
                  <a:schemeClr val="accent1"/>
                </a:solidFill>
                <a:latin typeface="Arial"/>
              </a:rPr>
              <a:t>написана </a:t>
            </a:r>
            <a:r>
              <a:rPr lang="ru-RU" sz="1800" b="1" strike="noStrike" spc="-1" dirty="0">
                <a:solidFill>
                  <a:schemeClr val="accent1"/>
                </a:solidFill>
                <a:latin typeface="Arial"/>
              </a:rPr>
              <a:t>для </a:t>
            </a:r>
            <a:r>
              <a:rPr lang="ru-RU" sz="1800" b="1" strike="noStrike" spc="-1" dirty="0" smtClean="0">
                <a:solidFill>
                  <a:schemeClr val="accent1"/>
                </a:solidFill>
                <a:latin typeface="Arial"/>
              </a:rPr>
              <a:t>первой исполнительницы роли </a:t>
            </a:r>
            <a:r>
              <a:rPr lang="ru-RU" sz="1800" b="1" strike="noStrike" spc="-1" dirty="0">
                <a:solidFill>
                  <a:schemeClr val="accent1"/>
                </a:solidFill>
                <a:latin typeface="Arial"/>
              </a:rPr>
              <a:t>Вани Анны Яковлевны Петровой </a:t>
            </a:r>
            <a:r>
              <a:rPr lang="ru-RU" b="1" spc="-1" dirty="0" smtClean="0">
                <a:solidFill>
                  <a:schemeClr val="accent1"/>
                </a:solidFill>
                <a:latin typeface="Arial"/>
              </a:rPr>
              <a:t>– </a:t>
            </a:r>
            <a:r>
              <a:rPr lang="ru-RU" sz="1800" b="1" strike="noStrike" spc="-1" dirty="0" smtClean="0">
                <a:solidFill>
                  <a:schemeClr val="accent1"/>
                </a:solidFill>
                <a:latin typeface="Arial"/>
              </a:rPr>
              <a:t>Воробьевой – фото 3.</a:t>
            </a:r>
            <a:endParaRPr lang="ru-RU" sz="1800" b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5" name="Прямоугольник 3"/>
          <p:cNvSpPr/>
          <p:nvPr/>
        </p:nvSpPr>
        <p:spPr>
          <a:xfrm>
            <a:off x="3808233" y="53640"/>
            <a:ext cx="5845320" cy="71748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Угадай по изображению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Управляющая кнопка: назад 1">
            <a:hlinkClick r:id="rId7" action="ppaction://hlinksldjump" highlightClick="1"/>
          </p:cNvPr>
          <p:cNvSpPr/>
          <p:nvPr/>
        </p:nvSpPr>
        <p:spPr>
          <a:xfrm>
            <a:off x="11464858" y="53640"/>
            <a:ext cx="684736" cy="579360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2594937" y="5657772"/>
            <a:ext cx="7132938" cy="1816765"/>
            <a:chOff x="1929302" y="5727975"/>
            <a:chExt cx="7132938" cy="181676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29302" y="5749998"/>
              <a:ext cx="7132938" cy="93276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633492" y="5944596"/>
              <a:ext cx="2206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1"/>
                  </a:solidFill>
                </a:rPr>
                <a:t>Узнать ответ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6474" y="5727975"/>
              <a:ext cx="969348" cy="18167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430" name="Прямоугольник 36"/>
          <p:cNvSpPr/>
          <p:nvPr/>
        </p:nvSpPr>
        <p:spPr>
          <a:xfrm>
            <a:off x="3488400" y="30009"/>
            <a:ext cx="6612840" cy="871200"/>
          </a:xfrm>
          <a:prstGeom prst="rect">
            <a:avLst/>
          </a:prstGeom>
          <a:solidFill>
            <a:srgbClr val="052F61"/>
          </a:solidFill>
          <a:ln cap="rnd">
            <a:solidFill>
              <a:srgbClr val="14619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Узнай произведение по нотам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2" name="TextBox 431"/>
          <p:cNvSpPr txBox="1"/>
          <p:nvPr/>
        </p:nvSpPr>
        <p:spPr>
          <a:xfrm>
            <a:off x="2309232" y="945713"/>
            <a:ext cx="8523000" cy="55432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Посмотрите на нотный текст и назовите произведение М. И. Глинки</a:t>
            </a:r>
          </a:p>
        </p:txBody>
      </p:sp>
      <p:sp>
        <p:nvSpPr>
          <p:cNvPr id="433" name="TextBox 432"/>
          <p:cNvSpPr txBox="1"/>
          <p:nvPr/>
        </p:nvSpPr>
        <p:spPr>
          <a:xfrm>
            <a:off x="155520" y="1816690"/>
            <a:ext cx="371160" cy="370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042" y="1860480"/>
            <a:ext cx="4413887" cy="4346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1953" y="6176230"/>
            <a:ext cx="2771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Романс «Жаворонок»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732" y="1860480"/>
            <a:ext cx="5084505" cy="47072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5021" t="31897" r="8036" b="8219"/>
          <a:stretch/>
        </p:blipFill>
        <p:spPr>
          <a:xfrm>
            <a:off x="626700" y="1753848"/>
            <a:ext cx="5282032" cy="4979837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11529324" y="129858"/>
            <a:ext cx="536763" cy="636908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8"/>
          <p:cNvPicPr/>
          <p:nvPr/>
        </p:nvPicPr>
        <p:blipFill>
          <a:blip r:embed="rId6"/>
          <a:stretch/>
        </p:blipFill>
        <p:spPr>
          <a:xfrm>
            <a:off x="2091279" y="44504"/>
            <a:ext cx="960401" cy="85670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21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2"/>
          <p:cNvSpPr/>
          <p:nvPr/>
        </p:nvSpPr>
        <p:spPr>
          <a:xfrm>
            <a:off x="469080" y="2532240"/>
            <a:ext cx="11721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Century Gothic"/>
              </a:rPr>
              <a:t>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3" name="Рисунок 6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14" name="Багетная рамка 10">
            <a:hlinkClick r:id="rId3" action="ppaction://hlinksldjump"/>
          </p:cNvPr>
          <p:cNvSpPr/>
          <p:nvPr/>
        </p:nvSpPr>
        <p:spPr>
          <a:xfrm>
            <a:off x="962820" y="4278600"/>
            <a:ext cx="2156760" cy="1584720"/>
          </a:xfrm>
          <a:prstGeom prst="bevel">
            <a:avLst>
              <a:gd name="adj" fmla="val 12500"/>
            </a:avLst>
          </a:prstGeom>
          <a:solidFill>
            <a:schemeClr val="accent1">
              <a:lumMod val="40000"/>
              <a:lumOff val="60000"/>
            </a:schemeClr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entury Gothic"/>
              </a:rPr>
              <a:t>Музыкальная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entury Gothic"/>
              </a:rPr>
              <a:t>викторина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Багетная рамка 11">
            <a:hlinkClick r:id="rId4" action="ppaction://hlinksldjump"/>
          </p:cNvPr>
          <p:cNvSpPr/>
          <p:nvPr/>
        </p:nvSpPr>
        <p:spPr>
          <a:xfrm>
            <a:off x="3733200" y="1921680"/>
            <a:ext cx="2224800" cy="1505880"/>
          </a:xfrm>
          <a:prstGeom prst="beve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bg1"/>
                </a:solidFill>
                <a:latin typeface="Century Gothic"/>
              </a:rPr>
              <a:t>Разминка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6" name="Багетная рамка 12">
            <a:hlinkClick r:id="rId5" action="ppaction://hlinksldjump"/>
          </p:cNvPr>
          <p:cNvSpPr/>
          <p:nvPr/>
        </p:nvSpPr>
        <p:spPr>
          <a:xfrm>
            <a:off x="6509520" y="4278600"/>
            <a:ext cx="2224800" cy="1584720"/>
          </a:xfrm>
          <a:prstGeom prst="bevel">
            <a:avLst>
              <a:gd name="adj" fmla="val 12500"/>
            </a:avLst>
          </a:prstGeom>
          <a:solidFill>
            <a:schemeClr val="tx2">
              <a:lumMod val="75000"/>
            </a:schemeClr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entury Gothic"/>
              </a:rPr>
              <a:t>Угадай по </a:t>
            </a:r>
            <a:r>
              <a:rPr lang="ru-RU" sz="1800" b="0" strike="noStrike" spc="-1" dirty="0">
                <a:solidFill>
                  <a:schemeClr val="lt1"/>
                </a:solidFill>
                <a:latin typeface="Century Gothic"/>
                <a:hlinkClick r:id="rId5" action="ppaction://hlinksldjump"/>
              </a:rPr>
              <a:t>изображению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Багетная рамка 13"/>
          <p:cNvSpPr/>
          <p:nvPr/>
        </p:nvSpPr>
        <p:spPr>
          <a:xfrm>
            <a:off x="909720" y="1907640"/>
            <a:ext cx="2156760" cy="1498320"/>
          </a:xfrm>
          <a:prstGeom prst="bevel">
            <a:avLst>
              <a:gd name="adj" fmla="val 12500"/>
            </a:avLst>
          </a:prstGeom>
          <a:solidFill>
            <a:schemeClr val="tx2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bg1"/>
                </a:solidFill>
                <a:latin typeface="Century Gothic"/>
              </a:rPr>
              <a:t>Блиц-опрос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bg1"/>
                </a:solidFill>
                <a:latin typeface="Century Gothic"/>
              </a:rPr>
              <a:t>капитанов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8" name="Багетная рамка 14">
            <a:hlinkClick r:id="rId6" action="ppaction://hlinksldjump"/>
          </p:cNvPr>
          <p:cNvSpPr/>
          <p:nvPr/>
        </p:nvSpPr>
        <p:spPr>
          <a:xfrm>
            <a:off x="9407160" y="4278600"/>
            <a:ext cx="2226600" cy="1584720"/>
          </a:xfrm>
          <a:prstGeom prst="bevel">
            <a:avLst>
              <a:gd name="adj" fmla="val 125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entury Gothic"/>
              </a:rPr>
              <a:t>Узнай по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lt1"/>
                </a:solidFill>
                <a:latin typeface="Century Gothic"/>
              </a:rPr>
              <a:t>нотам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Багетная рамка 15">
            <a:hlinkClick r:id="rId7" action="ppaction://hlinksldjump"/>
          </p:cNvPr>
          <p:cNvSpPr/>
          <p:nvPr/>
        </p:nvSpPr>
        <p:spPr>
          <a:xfrm>
            <a:off x="6509520" y="1949040"/>
            <a:ext cx="2224800" cy="1533960"/>
          </a:xfrm>
          <a:prstGeom prst="bevel">
            <a:avLst>
              <a:gd name="adj" fmla="val 12500"/>
            </a:avLst>
          </a:prstGeom>
          <a:solidFill>
            <a:schemeClr val="bg2">
              <a:lumMod val="50000"/>
            </a:schemeClr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bg1"/>
                </a:solidFill>
                <a:latin typeface="Century Gothic"/>
              </a:rPr>
              <a:t>Конкурс капитанов «Верно – неверно»</a:t>
            </a:r>
            <a:endParaRPr lang="ru-RU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20" name="Багетная рамка 16">
            <a:hlinkClick r:id="rId8" action="ppaction://hlinksldjump"/>
          </p:cNvPr>
          <p:cNvSpPr/>
          <p:nvPr/>
        </p:nvSpPr>
        <p:spPr>
          <a:xfrm>
            <a:off x="9407160" y="1907640"/>
            <a:ext cx="2226600" cy="1533960"/>
          </a:xfrm>
          <a:prstGeom prst="bevel">
            <a:avLst>
              <a:gd name="adj" fmla="val 12500"/>
            </a:avLst>
          </a:prstGeom>
          <a:solidFill>
            <a:schemeClr val="bg2">
              <a:lumMod val="75000"/>
            </a:schemeClr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pc="-1" dirty="0" smtClean="0">
                <a:solidFill>
                  <a:srgbClr val="FFFFFF"/>
                </a:solidFill>
                <a:latin typeface="Century Gothic"/>
              </a:rPr>
              <a:t>Крестики - нолики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Прямоугольник 1"/>
          <p:cNvSpPr/>
          <p:nvPr/>
        </p:nvSpPr>
        <p:spPr>
          <a:xfrm>
            <a:off x="3329280" y="101739"/>
            <a:ext cx="5655694" cy="896400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Century Gothic"/>
              </a:rPr>
              <a:t>Карта игры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Багетная рамка 17">
            <a:hlinkClick r:id="rId9" action="ppaction://hlinksldjump"/>
          </p:cNvPr>
          <p:cNvSpPr/>
          <p:nvPr/>
        </p:nvSpPr>
        <p:spPr>
          <a:xfrm>
            <a:off x="3733200" y="4278600"/>
            <a:ext cx="2224800" cy="1584720"/>
          </a:xfrm>
          <a:prstGeom prst="bevel">
            <a:avLst>
              <a:gd name="adj" fmla="val 12500"/>
            </a:avLst>
          </a:prstGeom>
          <a:solidFill>
            <a:schemeClr val="accent1">
              <a:lumMod val="60000"/>
              <a:lumOff val="40000"/>
            </a:schemeClr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lt1"/>
                </a:solidFill>
                <a:latin typeface="Century Gothic"/>
              </a:rPr>
              <a:t>Разгадай кроссворд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3" name="Рисунок 18">
            <a:hlinkClick r:id="rId3" action="ppaction://hlinksldjump"/>
          </p:cNvPr>
          <p:cNvPicPr/>
          <p:nvPr/>
        </p:nvPicPr>
        <p:blipFill>
          <a:blip r:embed="rId10"/>
          <a:stretch/>
        </p:blipFill>
        <p:spPr>
          <a:xfrm>
            <a:off x="1333800" y="2804040"/>
            <a:ext cx="1414800" cy="1414800"/>
          </a:xfrm>
          <a:prstGeom prst="rect">
            <a:avLst/>
          </a:prstGeom>
          <a:ln w="0">
            <a:noFill/>
          </a:ln>
          <a:effectLst>
            <a:glow rad="127080">
              <a:srgbClr val="052F61">
                <a:alpha val="0"/>
              </a:srgbClr>
            </a:glow>
            <a:outerShdw dist="50760" dir="5400000" algn="ctr" rotWithShape="0">
              <a:srgbClr val="000000"/>
            </a:outerShdw>
            <a:reflection stA="0" endPos="65000" dist="50800" dir="5400000" sy="-100000" algn="bl" rotWithShape="0"/>
            <a:softEdge rad="520560"/>
          </a:effectLst>
        </p:spPr>
      </p:pic>
      <p:sp>
        <p:nvSpPr>
          <p:cNvPr id="2" name="TextBox 1"/>
          <p:cNvSpPr txBox="1"/>
          <p:nvPr/>
        </p:nvSpPr>
        <p:spPr>
          <a:xfrm>
            <a:off x="2748601" y="1246538"/>
            <a:ext cx="650649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Нажмите на кнопки – узнайте задания разных туров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Рисунок 6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pic>
        <p:nvPicPr>
          <p:cNvPr id="441" name="Рисунок 440"/>
          <p:cNvPicPr/>
          <p:nvPr/>
        </p:nvPicPr>
        <p:blipFill>
          <a:blip r:embed="rId3"/>
          <a:srcRect l="32027" t="8687" r="16761" b="9229"/>
          <a:stretch/>
        </p:blipFill>
        <p:spPr>
          <a:xfrm>
            <a:off x="8045076" y="1962290"/>
            <a:ext cx="3277440" cy="3901665"/>
          </a:xfrm>
          <a:prstGeom prst="rect">
            <a:avLst/>
          </a:prstGeom>
          <a:ln w="0">
            <a:noFill/>
          </a:ln>
        </p:spPr>
      </p:pic>
      <p:sp>
        <p:nvSpPr>
          <p:cNvPr id="442" name="TextBox 441"/>
          <p:cNvSpPr txBox="1"/>
          <p:nvPr/>
        </p:nvSpPr>
        <p:spPr>
          <a:xfrm>
            <a:off x="8103036" y="5863955"/>
            <a:ext cx="316152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b="0" strike="noStrike" spc="-1" dirty="0">
                <a:solidFill>
                  <a:srgbClr val="FFFFFF"/>
                </a:solidFill>
                <a:latin typeface="Arial"/>
              </a:rPr>
              <a:t>Марш Черномора из оперы </a:t>
            </a:r>
          </a:p>
          <a:p>
            <a:pPr algn="ctr"/>
            <a:r>
              <a:rPr lang="ru-RU" b="0" strike="noStrike" spc="-1" dirty="0">
                <a:solidFill>
                  <a:srgbClr val="FFFFFF"/>
                </a:solidFill>
                <a:latin typeface="Arial"/>
              </a:rPr>
              <a:t>«Руслан и Людмила</a:t>
            </a:r>
            <a:r>
              <a:rPr lang="ru-RU" b="0" strike="noStrike" spc="-1" dirty="0" smtClean="0">
                <a:solidFill>
                  <a:srgbClr val="FFFFFF"/>
                </a:solidFill>
                <a:latin typeface="Arial"/>
              </a:rPr>
              <a:t>»</a:t>
            </a:r>
            <a:endParaRPr lang="ru-RU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AutoShape 2" descr="https://konspekta.net/studopediaru/baza24/9711994457963.files/image0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184" t="7050" r="1315" b="2770"/>
          <a:stretch/>
        </p:blipFill>
        <p:spPr>
          <a:xfrm>
            <a:off x="155520" y="1962290"/>
            <a:ext cx="7096539" cy="471998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566761" y="1962290"/>
            <a:ext cx="4234069" cy="4719983"/>
            <a:chOff x="7467448" y="1890971"/>
            <a:chExt cx="4234069" cy="4719983"/>
          </a:xfrm>
        </p:grpSpPr>
        <p:sp>
          <p:nvSpPr>
            <p:cNvPr id="443" name="Прямоугольник 442"/>
            <p:cNvSpPr/>
            <p:nvPr/>
          </p:nvSpPr>
          <p:spPr>
            <a:xfrm>
              <a:off x="7467448" y="1890971"/>
              <a:ext cx="4234069" cy="4719983"/>
            </a:xfrm>
            <a:prstGeom prst="rect">
              <a:avLst/>
            </a:prstGeom>
            <a:solidFill>
              <a:srgbClr val="A1467E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r>
                <a:rPr lang="ru-RU" sz="2000" b="0" strike="noStrike" spc="-1" dirty="0" smtClean="0">
                  <a:solidFill>
                    <a:srgbClr val="000000"/>
                  </a:solidFill>
                  <a:latin typeface="Arial"/>
                </a:rPr>
                <a:t>           </a:t>
              </a:r>
              <a:r>
                <a:rPr lang="ru-RU" sz="2400" b="0" strike="noStrike" spc="-1" dirty="0" smtClean="0">
                  <a:solidFill>
                    <a:schemeClr val="bg1"/>
                  </a:solidFill>
                  <a:latin typeface="Arial"/>
                </a:rPr>
                <a:t>Правильный ответ</a:t>
              </a:r>
              <a:endParaRPr lang="ru-RU" sz="24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1892" y="4535772"/>
              <a:ext cx="969348" cy="181676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306492" y="1198501"/>
            <a:ext cx="8222602" cy="46073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Посмотрите на нотный текст и назовите произведение М. И. Глинки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013" y="148502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533447" y="134280"/>
            <a:ext cx="534766" cy="63664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8"/>
          <p:cNvPicPr/>
          <p:nvPr/>
        </p:nvPicPr>
        <p:blipFill>
          <a:blip r:embed="rId6"/>
          <a:stretch/>
        </p:blipFill>
        <p:spPr>
          <a:xfrm>
            <a:off x="2091279" y="44504"/>
            <a:ext cx="960401" cy="856705"/>
          </a:xfrm>
          <a:prstGeom prst="rect">
            <a:avLst/>
          </a:prstGeom>
          <a:ln w="0">
            <a:noFill/>
          </a:ln>
        </p:spPr>
      </p:pic>
      <p:sp>
        <p:nvSpPr>
          <p:cNvPr id="16" name="Прямоугольник 36"/>
          <p:cNvSpPr/>
          <p:nvPr/>
        </p:nvSpPr>
        <p:spPr>
          <a:xfrm>
            <a:off x="3488400" y="30009"/>
            <a:ext cx="6612840" cy="871200"/>
          </a:xfrm>
          <a:prstGeom prst="rect">
            <a:avLst/>
          </a:prstGeom>
          <a:solidFill>
            <a:srgbClr val="052F61"/>
          </a:solidFill>
          <a:ln cap="rnd">
            <a:solidFill>
              <a:srgbClr val="14619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Узнай произведение по нотам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446" name="TextBox 445"/>
          <p:cNvSpPr txBox="1"/>
          <p:nvPr/>
        </p:nvSpPr>
        <p:spPr>
          <a:xfrm>
            <a:off x="218699" y="1836218"/>
            <a:ext cx="3711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pic>
        <p:nvPicPr>
          <p:cNvPr id="447" name="Рисунок 446"/>
          <p:cNvPicPr/>
          <p:nvPr/>
        </p:nvPicPr>
        <p:blipFill>
          <a:blip r:embed="rId3"/>
          <a:stretch/>
        </p:blipFill>
        <p:spPr>
          <a:xfrm>
            <a:off x="589859" y="1819080"/>
            <a:ext cx="5661039" cy="4746612"/>
          </a:xfrm>
          <a:prstGeom prst="rect">
            <a:avLst/>
          </a:prstGeom>
          <a:ln w="0">
            <a:noFill/>
          </a:ln>
        </p:spPr>
      </p:pic>
      <p:pic>
        <p:nvPicPr>
          <p:cNvPr id="448" name="Рисунок 447"/>
          <p:cNvPicPr/>
          <p:nvPr/>
        </p:nvPicPr>
        <p:blipFill>
          <a:blip r:embed="rId4"/>
          <a:srcRect r="16109"/>
          <a:stretch/>
        </p:blipFill>
        <p:spPr>
          <a:xfrm>
            <a:off x="7522483" y="1836219"/>
            <a:ext cx="3277080" cy="4115348"/>
          </a:xfrm>
          <a:prstGeom prst="rect">
            <a:avLst/>
          </a:prstGeom>
          <a:ln w="0">
            <a:noFill/>
          </a:ln>
        </p:spPr>
      </p:pic>
      <p:sp>
        <p:nvSpPr>
          <p:cNvPr id="449" name="TextBox 448"/>
          <p:cNvSpPr txBox="1"/>
          <p:nvPr/>
        </p:nvSpPr>
        <p:spPr>
          <a:xfrm>
            <a:off x="7455163" y="5965466"/>
            <a:ext cx="341172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Полонез из 2 действия оперы </a:t>
            </a:r>
          </a:p>
          <a:p>
            <a:pPr algn="ctr"/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«Жизнь за царя</a:t>
            </a:r>
            <a:r>
              <a:rPr lang="ru-RU" sz="1800" b="0" strike="noStrike" spc="-1" dirty="0" smtClean="0">
                <a:solidFill>
                  <a:srgbClr val="FFFFFF"/>
                </a:solidFill>
                <a:latin typeface="Arial"/>
              </a:rPr>
              <a:t>»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6053" y="1165320"/>
            <a:ext cx="852300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Посмотрите на нотный текст и назовите произведение М. И. Глинки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794820" y="1817026"/>
            <a:ext cx="5074066" cy="4748666"/>
            <a:chOff x="6078318" y="169913"/>
            <a:chExt cx="5074066" cy="434196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6078318" y="169913"/>
              <a:ext cx="5074066" cy="4341960"/>
            </a:xfrm>
            <a:prstGeom prst="rect">
              <a:avLst/>
            </a:prstGeom>
            <a:solidFill>
              <a:srgbClr val="A1467E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r>
                <a:rPr lang="ru-RU" sz="1800" b="0" strike="noStrike" spc="-1" dirty="0" smtClean="0">
                  <a:solidFill>
                    <a:schemeClr val="bg1"/>
                  </a:solidFill>
                  <a:latin typeface="Arial"/>
                </a:rPr>
                <a:t>                    </a:t>
              </a:r>
              <a:r>
                <a:rPr lang="ru-RU" sz="2400" b="0" strike="noStrike" spc="-1" dirty="0" smtClean="0">
                  <a:solidFill>
                    <a:schemeClr val="bg1"/>
                  </a:solidFill>
                  <a:latin typeface="Arial"/>
                </a:rPr>
                <a:t>Правильный ответ</a:t>
              </a:r>
              <a:endParaRPr lang="ru-RU" sz="24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0677" y="2695108"/>
              <a:ext cx="969348" cy="1816765"/>
            </a:xfrm>
            <a:prstGeom prst="rect">
              <a:avLst/>
            </a:prstGeom>
          </p:spPr>
        </p:pic>
      </p:grp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1555900" y="134280"/>
            <a:ext cx="534659" cy="64457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8"/>
          <p:cNvPicPr/>
          <p:nvPr/>
        </p:nvPicPr>
        <p:blipFill>
          <a:blip r:embed="rId6"/>
          <a:stretch/>
        </p:blipFill>
        <p:spPr>
          <a:xfrm>
            <a:off x="2091279" y="44504"/>
            <a:ext cx="960401" cy="856705"/>
          </a:xfrm>
          <a:prstGeom prst="rect">
            <a:avLst/>
          </a:prstGeom>
          <a:ln w="0">
            <a:noFill/>
          </a:ln>
        </p:spPr>
      </p:pic>
      <p:sp>
        <p:nvSpPr>
          <p:cNvPr id="15" name="Прямоугольник 36"/>
          <p:cNvSpPr/>
          <p:nvPr/>
        </p:nvSpPr>
        <p:spPr>
          <a:xfrm>
            <a:off x="3488400" y="30009"/>
            <a:ext cx="6612840" cy="871200"/>
          </a:xfrm>
          <a:prstGeom prst="rect">
            <a:avLst/>
          </a:prstGeom>
          <a:solidFill>
            <a:srgbClr val="052F61"/>
          </a:solidFill>
          <a:ln cap="rnd">
            <a:solidFill>
              <a:srgbClr val="14619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Узнай произведение по нотам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453" name="TextBox 452"/>
          <p:cNvSpPr txBox="1"/>
          <p:nvPr/>
        </p:nvSpPr>
        <p:spPr>
          <a:xfrm>
            <a:off x="409248" y="1982160"/>
            <a:ext cx="5916730" cy="4653820"/>
          </a:xfrm>
          <a:prstGeom prst="rect">
            <a:avLst/>
          </a:prstGeom>
          <a:blipFill rotWithShape="0">
            <a:blip r:embed="rId3"/>
            <a:srcRect t="11930" b="48057"/>
            <a:stretch/>
          </a:blip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r>
              <a:rPr lang="ru-RU" sz="1800" b="0" strike="noStrike" spc="-1">
                <a:solidFill>
                  <a:srgbClr val="FFFFFF"/>
                </a:solidFill>
                <a:latin typeface="Arial"/>
              </a:rPr>
              <a:t>ю.</a:t>
            </a:r>
          </a:p>
        </p:txBody>
      </p:sp>
      <p:sp>
        <p:nvSpPr>
          <p:cNvPr id="454" name="TextBox 453"/>
          <p:cNvSpPr txBox="1"/>
          <p:nvPr/>
        </p:nvSpPr>
        <p:spPr>
          <a:xfrm>
            <a:off x="38088" y="1886589"/>
            <a:ext cx="371160" cy="45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4.</a:t>
            </a:r>
          </a:p>
        </p:txBody>
      </p:sp>
      <p:pic>
        <p:nvPicPr>
          <p:cNvPr id="455" name="Рисунок 454"/>
          <p:cNvPicPr/>
          <p:nvPr/>
        </p:nvPicPr>
        <p:blipFill rotWithShape="1">
          <a:blip r:embed="rId4"/>
          <a:srcRect r="1890"/>
          <a:stretch/>
        </p:blipFill>
        <p:spPr>
          <a:xfrm>
            <a:off x="6794820" y="1991520"/>
            <a:ext cx="4418115" cy="3974565"/>
          </a:xfrm>
          <a:prstGeom prst="rect">
            <a:avLst/>
          </a:prstGeom>
          <a:ln w="0">
            <a:noFill/>
          </a:ln>
        </p:spPr>
      </p:pic>
      <p:sp>
        <p:nvSpPr>
          <p:cNvPr id="456" name="TextBox 455"/>
          <p:cNvSpPr txBox="1"/>
          <p:nvPr/>
        </p:nvSpPr>
        <p:spPr>
          <a:xfrm>
            <a:off x="6794820" y="6060334"/>
            <a:ext cx="44661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b="0" strike="noStrike" spc="-1" dirty="0">
                <a:solidFill>
                  <a:srgbClr val="FFFFFF"/>
                </a:solidFill>
                <a:latin typeface="Arial"/>
              </a:rPr>
              <a:t>Увертюра к опере «Руслан и Людмила</a:t>
            </a:r>
            <a:r>
              <a:rPr lang="ru-RU" b="0" strike="noStrike" spc="-1" dirty="0" smtClean="0">
                <a:solidFill>
                  <a:srgbClr val="FFFFFF"/>
                </a:solidFill>
                <a:latin typeface="Arial"/>
              </a:rPr>
              <a:t>»</a:t>
            </a:r>
            <a:endParaRPr lang="ru-RU" b="0" strike="noStrike" spc="-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607711" y="1982160"/>
            <a:ext cx="5074066" cy="4653820"/>
            <a:chOff x="6078318" y="169913"/>
            <a:chExt cx="5074066" cy="4341960"/>
          </a:xfrm>
        </p:grpSpPr>
        <p:sp>
          <p:nvSpPr>
            <p:cNvPr id="457" name="Прямоугольник 456"/>
            <p:cNvSpPr/>
            <p:nvPr/>
          </p:nvSpPr>
          <p:spPr>
            <a:xfrm>
              <a:off x="6078318" y="169913"/>
              <a:ext cx="5074066" cy="4341960"/>
            </a:xfrm>
            <a:prstGeom prst="rect">
              <a:avLst/>
            </a:prstGeom>
            <a:solidFill>
              <a:srgbClr val="A1467E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r>
                <a:rPr lang="ru-RU" sz="1800" b="0" strike="noStrike" spc="-1" dirty="0" smtClean="0">
                  <a:solidFill>
                    <a:schemeClr val="bg1"/>
                  </a:solidFill>
                  <a:latin typeface="Arial"/>
                </a:rPr>
                <a:t>                    </a:t>
              </a:r>
              <a:r>
                <a:rPr lang="ru-RU" sz="2400" b="0" strike="noStrike" spc="-1" dirty="0" smtClean="0">
                  <a:solidFill>
                    <a:schemeClr val="bg1"/>
                  </a:solidFill>
                  <a:latin typeface="Arial"/>
                </a:rPr>
                <a:t>Правильный ответ</a:t>
              </a:r>
              <a:endParaRPr lang="ru-RU" sz="24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0677" y="2695108"/>
              <a:ext cx="969348" cy="181676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066053" y="1165320"/>
            <a:ext cx="852300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Посмотрите на нотный текст и назовите произведение М. И. Глинки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556658" y="134280"/>
            <a:ext cx="579548" cy="64457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8"/>
          <p:cNvPicPr/>
          <p:nvPr/>
        </p:nvPicPr>
        <p:blipFill>
          <a:blip r:embed="rId6"/>
          <a:stretch/>
        </p:blipFill>
        <p:spPr>
          <a:xfrm>
            <a:off x="2091279" y="44504"/>
            <a:ext cx="960401" cy="856705"/>
          </a:xfrm>
          <a:prstGeom prst="rect">
            <a:avLst/>
          </a:prstGeom>
          <a:ln w="0">
            <a:noFill/>
          </a:ln>
        </p:spPr>
      </p:pic>
      <p:sp>
        <p:nvSpPr>
          <p:cNvPr id="15" name="Прямоугольник 36"/>
          <p:cNvSpPr/>
          <p:nvPr/>
        </p:nvSpPr>
        <p:spPr>
          <a:xfrm>
            <a:off x="3488400" y="30009"/>
            <a:ext cx="6612840" cy="871200"/>
          </a:xfrm>
          <a:prstGeom prst="rect">
            <a:avLst/>
          </a:prstGeom>
          <a:solidFill>
            <a:srgbClr val="052F61"/>
          </a:solidFill>
          <a:ln cap="rnd">
            <a:solidFill>
              <a:srgbClr val="14619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Узнай произведение по нотам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pic>
        <p:nvPicPr>
          <p:cNvPr id="460" name="Рисунок 459"/>
          <p:cNvPicPr/>
          <p:nvPr/>
        </p:nvPicPr>
        <p:blipFill>
          <a:blip r:embed="rId3"/>
          <a:stretch/>
        </p:blipFill>
        <p:spPr>
          <a:xfrm>
            <a:off x="7474614" y="2165041"/>
            <a:ext cx="4503240" cy="3391560"/>
          </a:xfrm>
          <a:prstGeom prst="rect">
            <a:avLst/>
          </a:prstGeom>
          <a:ln w="0">
            <a:noFill/>
          </a:ln>
        </p:spPr>
      </p:pic>
      <p:sp>
        <p:nvSpPr>
          <p:cNvPr id="461" name="TextBox 460"/>
          <p:cNvSpPr txBox="1"/>
          <p:nvPr/>
        </p:nvSpPr>
        <p:spPr>
          <a:xfrm>
            <a:off x="290431" y="1967041"/>
            <a:ext cx="371160" cy="396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5.</a:t>
            </a:r>
          </a:p>
        </p:txBody>
      </p:sp>
      <p:sp>
        <p:nvSpPr>
          <p:cNvPr id="462" name="TextBox 461"/>
          <p:cNvSpPr txBox="1"/>
          <p:nvPr/>
        </p:nvSpPr>
        <p:spPr>
          <a:xfrm>
            <a:off x="7335560" y="5634390"/>
            <a:ext cx="517824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Свадебный хор </a:t>
            </a:r>
            <a:r>
              <a:rPr lang="ru-RU" sz="1800" b="0" strike="noStrike" spc="-1" dirty="0" smtClean="0">
                <a:solidFill>
                  <a:srgbClr val="FFFFFF"/>
                </a:solidFill>
                <a:latin typeface="Arial"/>
              </a:rPr>
              <a:t>из </a:t>
            </a:r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оперы «Жизнь за царя</a:t>
            </a:r>
            <a:r>
              <a:rPr lang="ru-RU" sz="1800" b="0" strike="noStrike" spc="-1" dirty="0" smtClean="0">
                <a:solidFill>
                  <a:srgbClr val="FFFFFF"/>
                </a:solidFill>
                <a:latin typeface="Arial"/>
              </a:rPr>
              <a:t>»</a:t>
            </a:r>
            <a:endParaRPr lang="ru-RU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401945" y="1723846"/>
            <a:ext cx="4648578" cy="4653820"/>
            <a:chOff x="5545648" y="-2299679"/>
            <a:chExt cx="5074066" cy="465382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545648" y="-2299679"/>
              <a:ext cx="5074066" cy="4653820"/>
            </a:xfrm>
            <a:prstGeom prst="rect">
              <a:avLst/>
            </a:prstGeom>
            <a:solidFill>
              <a:srgbClr val="A1467E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r>
                <a:rPr lang="ru-RU" sz="1800" b="0" strike="noStrike" spc="-1" dirty="0" smtClean="0">
                  <a:solidFill>
                    <a:schemeClr val="bg1"/>
                  </a:solidFill>
                  <a:latin typeface="Arial"/>
                </a:rPr>
                <a:t>                    </a:t>
              </a:r>
              <a:r>
                <a:rPr lang="ru-RU" sz="2400" b="0" strike="noStrike" spc="-1" dirty="0" smtClean="0">
                  <a:solidFill>
                    <a:schemeClr val="bg1"/>
                  </a:solidFill>
                  <a:latin typeface="Arial"/>
                </a:rPr>
                <a:t>Правильный ответ</a:t>
              </a:r>
              <a:endParaRPr lang="ru-RU" sz="24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392" y="406887"/>
              <a:ext cx="969348" cy="1947254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6859" t="6388" r="3694" b="72816"/>
          <a:stretch/>
        </p:blipFill>
        <p:spPr>
          <a:xfrm>
            <a:off x="155521" y="2551303"/>
            <a:ext cx="7114710" cy="2746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6053" y="1165320"/>
            <a:ext cx="852300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Посмотрите на нотный текст и назовите произведение М. И. Глинки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564920" y="160200"/>
            <a:ext cx="559632" cy="719528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8"/>
          <p:cNvPicPr/>
          <p:nvPr/>
        </p:nvPicPr>
        <p:blipFill>
          <a:blip r:embed="rId6"/>
          <a:stretch/>
        </p:blipFill>
        <p:spPr>
          <a:xfrm>
            <a:off x="2091279" y="44504"/>
            <a:ext cx="960401" cy="856705"/>
          </a:xfrm>
          <a:prstGeom prst="rect">
            <a:avLst/>
          </a:prstGeom>
          <a:ln w="0">
            <a:noFill/>
          </a:ln>
        </p:spPr>
      </p:pic>
      <p:sp>
        <p:nvSpPr>
          <p:cNvPr id="15" name="Прямоугольник 36"/>
          <p:cNvSpPr/>
          <p:nvPr/>
        </p:nvSpPr>
        <p:spPr>
          <a:xfrm>
            <a:off x="3488400" y="30009"/>
            <a:ext cx="6612840" cy="871200"/>
          </a:xfrm>
          <a:prstGeom prst="rect">
            <a:avLst/>
          </a:prstGeom>
          <a:solidFill>
            <a:srgbClr val="052F61"/>
          </a:solidFill>
          <a:ln cap="rnd">
            <a:solidFill>
              <a:srgbClr val="14619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Узнай произведение по нотам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467" name="TextBox 466"/>
          <p:cNvSpPr txBox="1"/>
          <p:nvPr/>
        </p:nvSpPr>
        <p:spPr>
          <a:xfrm flipH="1">
            <a:off x="84484" y="1966680"/>
            <a:ext cx="388947" cy="40473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 dirty="0">
                <a:solidFill>
                  <a:srgbClr val="FFFFFF"/>
                </a:solidFill>
                <a:latin typeface="Arial"/>
              </a:rPr>
              <a:t>6.</a:t>
            </a:r>
          </a:p>
        </p:txBody>
      </p:sp>
      <p:pic>
        <p:nvPicPr>
          <p:cNvPr id="469" name="Рисунок 468"/>
          <p:cNvPicPr/>
          <p:nvPr/>
        </p:nvPicPr>
        <p:blipFill>
          <a:blip r:embed="rId4"/>
          <a:stretch/>
        </p:blipFill>
        <p:spPr>
          <a:xfrm>
            <a:off x="6709995" y="1966680"/>
            <a:ext cx="4877400" cy="4000061"/>
          </a:xfrm>
          <a:prstGeom prst="rect">
            <a:avLst/>
          </a:prstGeom>
          <a:ln w="0">
            <a:noFill/>
          </a:ln>
        </p:spPr>
      </p:pic>
      <p:sp>
        <p:nvSpPr>
          <p:cNvPr id="470" name="TextBox 469"/>
          <p:cNvSpPr txBox="1"/>
          <p:nvPr/>
        </p:nvSpPr>
        <p:spPr>
          <a:xfrm>
            <a:off x="6859897" y="6197226"/>
            <a:ext cx="4549054" cy="39070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Вальс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- </a:t>
            </a:r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фантазия, основная </a:t>
            </a:r>
            <a:r>
              <a:rPr lang="ru-RU" sz="2000" b="0" strike="noStrike" spc="-1" dirty="0" smtClean="0">
                <a:solidFill>
                  <a:srgbClr val="FFFFFF"/>
                </a:solidFill>
                <a:latin typeface="Arial"/>
              </a:rPr>
              <a:t>тема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8458" t="44386" r="3170" b="8992"/>
          <a:stretch/>
        </p:blipFill>
        <p:spPr>
          <a:xfrm>
            <a:off x="571764" y="1918444"/>
            <a:ext cx="5571607" cy="47486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66053" y="1165320"/>
            <a:ext cx="852300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000" b="0" strike="noStrike" spc="-1" dirty="0">
                <a:solidFill>
                  <a:srgbClr val="FFFFFF"/>
                </a:solidFill>
                <a:latin typeface="Arial"/>
              </a:rPr>
              <a:t>Посмотрите на нотный текст и назовите произведение М. И. Глинки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6611662" y="1918444"/>
            <a:ext cx="5074066" cy="4748666"/>
            <a:chOff x="6078318" y="169913"/>
            <a:chExt cx="5074066" cy="434196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078318" y="169913"/>
              <a:ext cx="5074066" cy="4341960"/>
            </a:xfrm>
            <a:prstGeom prst="rect">
              <a:avLst/>
            </a:prstGeom>
            <a:solidFill>
              <a:srgbClr val="A1467E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r>
                <a:rPr lang="ru-RU" sz="1800" b="0" strike="noStrike" spc="-1" dirty="0" smtClean="0">
                  <a:solidFill>
                    <a:schemeClr val="bg1"/>
                  </a:solidFill>
                  <a:latin typeface="Arial"/>
                </a:rPr>
                <a:t>                    </a:t>
              </a:r>
              <a:r>
                <a:rPr lang="ru-RU" sz="2400" b="0" strike="noStrike" spc="-1" dirty="0" smtClean="0">
                  <a:solidFill>
                    <a:schemeClr val="bg1"/>
                  </a:solidFill>
                  <a:latin typeface="Arial"/>
                </a:rPr>
                <a:t>Правильный ответ</a:t>
              </a:r>
              <a:endParaRPr lang="ru-RU" sz="24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0677" y="2695108"/>
              <a:ext cx="969348" cy="1816765"/>
            </a:xfrm>
            <a:prstGeom prst="rect">
              <a:avLst/>
            </a:prstGeom>
          </p:spPr>
        </p:pic>
      </p:grpSp>
      <p:pic>
        <p:nvPicPr>
          <p:cNvPr id="14" name="Рисунок 8"/>
          <p:cNvPicPr/>
          <p:nvPr/>
        </p:nvPicPr>
        <p:blipFill>
          <a:blip r:embed="rId7"/>
          <a:stretch/>
        </p:blipFill>
        <p:spPr>
          <a:xfrm>
            <a:off x="2091279" y="44504"/>
            <a:ext cx="960401" cy="856705"/>
          </a:xfrm>
          <a:prstGeom prst="rect">
            <a:avLst/>
          </a:prstGeom>
          <a:ln w="0">
            <a:noFill/>
          </a:ln>
        </p:spPr>
      </p:pic>
      <p:sp>
        <p:nvSpPr>
          <p:cNvPr id="15" name="Прямоугольник 36"/>
          <p:cNvSpPr/>
          <p:nvPr/>
        </p:nvSpPr>
        <p:spPr>
          <a:xfrm>
            <a:off x="3488400" y="30009"/>
            <a:ext cx="6612840" cy="871200"/>
          </a:xfrm>
          <a:prstGeom prst="rect">
            <a:avLst/>
          </a:prstGeom>
          <a:solidFill>
            <a:srgbClr val="052F61"/>
          </a:solidFill>
          <a:ln cap="rnd">
            <a:solidFill>
              <a:srgbClr val="14619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Узнай произведение по нотам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564920" y="160200"/>
            <a:ext cx="559632" cy="719528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380" y="290792"/>
            <a:ext cx="11902965" cy="64160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https://kartinki.pics/75024-skripichnyj-kljuch-i-noty-kartinki.html</a:t>
            </a:r>
            <a:endParaRPr lang="ru-RU" sz="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expositions.nlr.ru/primo/images/yubiliar/77.jpg</a:t>
            </a:r>
            <a:endParaRPr lang="ru-RU" sz="8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ru-RU" sz="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https://avatars.mds.yandex.net/i?id=3a80edc1ba91751e33cb838fc7cbfd48_l-5550711-images-thumbs&amp;n=13</a:t>
            </a:r>
            <a:endParaRPr lang="ru-RU" sz="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https://pouchkin.com/uploads/2016/02/Rozen-E.F.-baron.jpg</a:t>
            </a:r>
            <a:endParaRPr lang="ru-RU" sz="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https://portlandsymphony.org/wp-content/uploads/2019/01/1920-no-header-Website-500x500-cards14.jpg</a:t>
            </a:r>
            <a:endParaRPr lang="ru-RU" sz="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https://i.pinimg.com/236x/cd/83/7d/cd837dc24b8ee09b16ad0e80d55118da.jpg?nii=t</a:t>
            </a:r>
            <a:endParaRPr lang="ru-RU" sz="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https://i.pinimg.com/originals/66/fc/89/66fc8902e4a997cea8ae3d7d9eb4079d.png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https://arthive.net/res/media/img/oy800/article/bc6/233473.jpg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https://avatars.mds.yandex.net/i?id=aa3cf64acca226253be9c43220269871_l-5380459-images-thumbs&amp;n=13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https://fantasiya.tmn.muzkult.ru/media/2022/12/09/1289186788/2.jpg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https://avatars.dzeninfra.ru/get-zen_doc/3630864/pub_603656c0a332dd7373ba3b05_6036574b700da52db24f2bfe/scale_1200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http://static.ozone.ru/multimedia/books_covers/1007469391.jpg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https://cdn.culture.ru/images/d0aa68da-b898-59be-830a-1c95fd674c4c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https://rusimperiya.ru/images/upload/img_html_editor/45275394/4e4/4e46e21a82ed7879e4249c861eaf35a4.jpg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https://litvek.com/icl/i/29/676729/image2.jpg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https://image.winudf.com/v2/image/Y29tLnNvZnRzc3AudGljdGFjX3NjcmVlbnNob3RzXzBfNzQzMTAxNmU/screen-0.jpg?fakeurl=1&amp;type=.jpg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https://png.pngtree.com/png-vector/20221018/ourmid/pngtree-hands-holding-pencils-to-play-tic-tac-toe-png-image_6319169.png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https://avatars.mds.yandex.net/i?id=0d2885c0e5d8d5d620a99a4f3cc9fc1d_l-9228595-images-thumbs&amp;n=13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https://grizly.club/uploads/posts/2023-02/1675896630_grizly-club-p-krestiki-noliki-klipart-1.jpg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8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https://avatars.mds.yandex.net/i?id=4088122bc468aa0477e51168a196efe4_l-5248825-images-thumbs&amp;n=13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urok.1sept.ru/articles/663562/img1.gif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muzey-izo-kbr.kbr.muzkult.ru/media/2024/06/06/1327642893/620x765-259619248.JPEG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cm.author.today/content/2021/11/10/b94fc4a0f8ec414aaf772e907cf31572.jpg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sun965.userapi.com/impg/YKggdjugYnxkv5A1ceP3U1RVj497dj4XQs13lg/dYuELZK91oQ.jpg?size=812x880&amp;quality=96&amp;sign=21489659be64d2996e7c84e900aa3cee&amp;c_uniq_tag=jJIcQrOV9A73UzPGA5XtdkjB-1kaq6POs8zrEA6UmU8&amp;type=album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upload.wikimedia.org/wikipedia/commons/thumb/9/9d/Mikhail_VielgorskySokolov.jpg/460px-Mikhail_VielgorskySokolov.jpg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avatars.mds.yandex.net/i?id=bfdb67ab3d387d694603fad5fdbf0f57_l-4828899-images-thumbs&amp;n=13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www.rulit.me/books/mihail-ivanovich-glinka-read-824294-15.html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avatars.mds.yandex.net/i?id=cc67a87b66426305b96c50010a83241a_l-5239038-images-thumbs&amp;n=13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i.pinimg.com/originals/f1/ee/f5/f1eef5a16c6284e1c8b9f868eda37d49.png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i.pinimg.com/736x/bd/56/ff/bd56ff58028e8c4103075535421bc7cf.jpg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avatars.mds.yandex.net/i?id=6247701e25a0776d7564a49ee47a739d_l-5221533-images-thumbs&amp;n=13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4"/>
              </a:rPr>
              <a:t>https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4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4"/>
              </a:rPr>
              <a:t>www.den-za-dnem.ru/gal/albums/userpics/10001/g007.jpg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5"/>
              </a:rPr>
              <a:t>https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5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5"/>
              </a:rPr>
              <a:t>www.den-za-dnem.ru/gal/albums/userpics/10001/g006.jpg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6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6"/>
              </a:rPr>
              <a:t>avatars.mds.yandex.net/i?id=3524f54a667c6cc8fefe3cb54218d969-3692823-images-thumbs&amp;n=13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7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7"/>
              </a:rPr>
              <a:t>avatars.mds.yandex.net/get-altay/9709178/2a00000188e13c8ef7a654d0b2a1ea917028/XXL_height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8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8"/>
              </a:rPr>
              <a:t>simply-blog.ru/wp-content/uploads/2019/10/DSC06595-1500x911.jpg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9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9"/>
              </a:rPr>
              <a:t>i.pinimg.com/originals/91/2b/dd/912bddf5daa07872f04156c2fd4696d6.jpg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0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0"/>
              </a:rPr>
              <a:t>www.rusbibliophile.ru/netcat_files/multifile/1748/5443/Glinka_Zhizn_titul.jpg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1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1"/>
              </a:rPr>
              <a:t>portal-kultura.ru/upload/iblock/538/4.jpg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2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2"/>
              </a:rPr>
              <a:t>expositions.nlr.ru/ex_manus/balakirev_glinka/images/38.jpg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3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3"/>
              </a:rPr>
              <a:t>i.pinimg.com/originals/cf/29/8e/cf298eaeb2b47db68ee33a761a996966.jpg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4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4"/>
              </a:rPr>
              <a:t>art-library.vrn.muzkult.ru/media/2024/07/17/1331309954/4-32.jpg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5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5"/>
              </a:rPr>
              <a:t>selizharovo.tverlib.ru/sites/default/files/mus045_0.jpg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6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6"/>
              </a:rPr>
              <a:t>artchive.ru/res/media/img/ox800/work/4c9/406060.jpg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7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7"/>
              </a:rPr>
              <a:t>avatars.mds.yandex.net/i?id=e77565002924466df0a0e4fb2193b2f4_l-4911508-images-thumbs&amp;n=13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8"/>
              </a:rPr>
              <a:t>https://i.pinimg.com/736x/67/ed/7c/67ed7cc7a1d1887d960495f3d495c9bf--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8"/>
              </a:rPr>
              <a:t>legends.jpg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9"/>
              </a:rPr>
              <a:t>https://sun9-72.userapi.com/impg/7MKgYYCWj2jCmsLVrUciw-ADvtYMevuoU5UxhA/_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9"/>
              </a:rPr>
              <a:t>K5NmHwDEfU.jpg?size=603x604&amp;quality=96&amp;sign=f63fb9935d6018ad37ca56f47480b634&amp;type=album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0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0"/>
              </a:rPr>
              <a:t>fs.znanio.ru/d5af0e/3d/71/ccd83f6af8a4f15d6ac88fa6757f96f415.jpg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1"/>
              </a:rPr>
              <a:t>https://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1"/>
              </a:rPr>
              <a:t>i.mycdn.me/getVideoPreview?id=977506929158&amp;idx=12&amp;type=39&amp;tkn=91KSMJC68TtES40SfKbrMu1Xr3Y&amp;fn=vid_w&amp;c_uniq_tag=OEa408loL39_ZuuHDSai3lWnOizAD2s-58Mf4zKdJMk</a:t>
            </a:r>
            <a:endParaRPr lang="ru-RU" sz="9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2"/>
              </a:rPr>
              <a:t>https://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2"/>
              </a:rPr>
              <a:t>topconcerts.ru/wp-content/uploads/2024/04/titulnik.jpg</a:t>
            </a:r>
            <a:endParaRPr lang="ru-RU" sz="9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ru-RU" sz="9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36"/>
          <p:cNvSpPr/>
          <p:nvPr/>
        </p:nvSpPr>
        <p:spPr>
          <a:xfrm>
            <a:off x="3330864" y="63062"/>
            <a:ext cx="6612840" cy="455461"/>
          </a:xfrm>
          <a:prstGeom prst="rect">
            <a:avLst/>
          </a:prstGeom>
          <a:solidFill>
            <a:schemeClr val="tx2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3200" spc="-1" dirty="0" smtClean="0">
              <a:solidFill>
                <a:schemeClr val="lt1"/>
              </a:solidFill>
              <a:latin typeface="Century Gothic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3200" spc="-1" dirty="0" smtClean="0">
                <a:solidFill>
                  <a:schemeClr val="lt1"/>
                </a:solidFill>
                <a:latin typeface="Century Gothic"/>
              </a:rPr>
              <a:t>Ссылки на интернет ресурсы:</a:t>
            </a:r>
          </a:p>
          <a:p>
            <a:pPr algn="ctr" defTabSz="914400">
              <a:lnSpc>
                <a:spcPct val="100000"/>
              </a:lnSpc>
            </a:pPr>
            <a:r>
              <a:rPr lang="ru-RU" sz="3200" spc="-1" dirty="0" smtClean="0">
                <a:solidFill>
                  <a:schemeClr val="lt1"/>
                </a:solidFill>
                <a:latin typeface="Century Gothic"/>
              </a:rPr>
              <a:t> 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1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ответ 3">
            <a:hlinkClick r:id="rId7" action="ppaction://hlinksldjump"/>
          </p:cNvPr>
          <p:cNvSpPr/>
          <p:nvPr/>
        </p:nvSpPr>
        <p:spPr>
          <a:xfrm>
            <a:off x="323317" y="4440502"/>
            <a:ext cx="5582880" cy="2091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 defTabSz="914400">
              <a:lnSpc>
                <a:spcPct val="150000"/>
              </a:lnSpc>
            </a:pPr>
            <a:r>
              <a:rPr lang="ru-RU" sz="2400" b="1" strike="noStrike" spc="-1" dirty="0">
                <a:solidFill>
                  <a:srgbClr val="052F61"/>
                </a:solidFill>
                <a:latin typeface="Century Gothic"/>
              </a:rPr>
              <a:t>Ваня в опере «</a:t>
            </a:r>
            <a:r>
              <a:rPr lang="ru-RU" sz="2400" b="1" strike="noStrike" spc="-1" dirty="0" smtClean="0">
                <a:solidFill>
                  <a:srgbClr val="052F61"/>
                </a:solidFill>
                <a:latin typeface="Century Gothic"/>
              </a:rPr>
              <a:t>Иван </a:t>
            </a:r>
            <a:r>
              <a:rPr lang="ru-RU" sz="2400" b="1" strike="noStrike" spc="-1" dirty="0">
                <a:solidFill>
                  <a:srgbClr val="052F61"/>
                </a:solidFill>
                <a:latin typeface="Century Gothic"/>
              </a:rPr>
              <a:t>Сусанин», Ратмир в опере «Руслан и Людмила».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ответ 2">
            <a:hlinkClick r:id="rId8" action="ppaction://hlinksldjump"/>
          </p:cNvPr>
          <p:cNvSpPr/>
          <p:nvPr/>
        </p:nvSpPr>
        <p:spPr>
          <a:xfrm>
            <a:off x="6414813" y="2069382"/>
            <a:ext cx="5401545" cy="189809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2800" b="1" strike="noStrike" spc="-1" dirty="0">
                <a:solidFill>
                  <a:schemeClr val="accent1"/>
                </a:solidFill>
                <a:latin typeface="Century Gothic"/>
              </a:rPr>
              <a:t>Симфоническая </a:t>
            </a:r>
            <a:r>
              <a:rPr lang="ru-RU" sz="2800" b="1" strike="noStrike" spc="-1" dirty="0" smtClean="0">
                <a:solidFill>
                  <a:schemeClr val="accent1"/>
                </a:solidFill>
                <a:latin typeface="Century Gothic"/>
              </a:rPr>
              <a:t>фантазия 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lang="ru-RU" sz="2800" b="1" strike="noStrike" spc="-1" dirty="0">
                <a:solidFill>
                  <a:schemeClr val="accent1"/>
                </a:solidFill>
                <a:latin typeface="Century Gothic"/>
              </a:rPr>
              <a:t>«Камаринская»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Прямоугольник 1"/>
          <p:cNvSpPr/>
          <p:nvPr/>
        </p:nvSpPr>
        <p:spPr>
          <a:xfrm>
            <a:off x="2762757" y="59488"/>
            <a:ext cx="6762694" cy="588956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Блиц – опрос капитанов: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Управляющая кнопка: назад 4">
            <a:hlinkClick r:id="rId9" action="ppaction://hlinksldjump"/>
          </p:cNvPr>
          <p:cNvSpPr/>
          <p:nvPr/>
        </p:nvSpPr>
        <p:spPr>
          <a:xfrm>
            <a:off x="11199600" y="119160"/>
            <a:ext cx="861840" cy="831600"/>
          </a:xfrm>
          <a:prstGeom prst="actionButtonBackPrevious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30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entury Gothic"/>
            </a:endParaRPr>
          </a:p>
        </p:txBody>
      </p:sp>
      <p:sp>
        <p:nvSpPr>
          <p:cNvPr id="131" name="AutoShape 4"/>
          <p:cNvSpPr/>
          <p:nvPr/>
        </p:nvSpPr>
        <p:spPr>
          <a:xfrm>
            <a:off x="307800" y="792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entury Gothic"/>
            </a:endParaRPr>
          </a:p>
        </p:txBody>
      </p:sp>
      <p:sp>
        <p:nvSpPr>
          <p:cNvPr id="132" name="TextBox 7"/>
          <p:cNvSpPr/>
          <p:nvPr/>
        </p:nvSpPr>
        <p:spPr>
          <a:xfrm>
            <a:off x="1817082" y="729036"/>
            <a:ext cx="9219995" cy="7064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1800" b="0" strike="noStrike" spc="-1" dirty="0" smtClean="0">
                <a:solidFill>
                  <a:schemeClr val="dk1"/>
                </a:solidFill>
                <a:latin typeface="Century Gothic"/>
              </a:rPr>
              <a:t> </a:t>
            </a:r>
            <a:r>
              <a:rPr lang="ru-RU" sz="2000" spc="-1" dirty="0" smtClean="0">
                <a:solidFill>
                  <a:schemeClr val="bg1"/>
                </a:solidFill>
                <a:latin typeface="Century Gothic"/>
              </a:rPr>
              <a:t>Чтобы прочита</a:t>
            </a:r>
            <a:r>
              <a:rPr lang="ru-RU" sz="2000" b="0" strike="noStrike" spc="-1" dirty="0" smtClean="0">
                <a:solidFill>
                  <a:schemeClr val="bg1"/>
                </a:solidFill>
                <a:latin typeface="Century Gothic"/>
              </a:rPr>
              <a:t>ть вопрос </a:t>
            </a:r>
            <a:r>
              <a:rPr lang="ru-RU" sz="2000" b="0" strike="noStrike" spc="-1" dirty="0">
                <a:solidFill>
                  <a:schemeClr val="bg1"/>
                </a:solidFill>
                <a:latin typeface="Century Gothic"/>
              </a:rPr>
              <a:t>-  </a:t>
            </a:r>
            <a:r>
              <a:rPr lang="ru-RU" sz="2000" b="0" strike="noStrike" spc="-1" dirty="0" smtClean="0">
                <a:solidFill>
                  <a:schemeClr val="bg1"/>
                </a:solidFill>
                <a:latin typeface="Century Gothic"/>
              </a:rPr>
              <a:t>нажмите </a:t>
            </a:r>
            <a:r>
              <a:rPr lang="ru-RU" sz="2000" b="0" strike="noStrike" spc="-1" dirty="0">
                <a:solidFill>
                  <a:schemeClr val="bg1"/>
                </a:solidFill>
                <a:latin typeface="Century Gothic"/>
              </a:rPr>
              <a:t>на </a:t>
            </a:r>
            <a:r>
              <a:rPr lang="ru-RU" sz="2000" b="0" strike="noStrike" spc="-1" dirty="0" smtClean="0">
                <a:solidFill>
                  <a:schemeClr val="bg1"/>
                </a:solidFill>
                <a:latin typeface="Century Gothic"/>
              </a:rPr>
              <a:t>кнопку «</a:t>
            </a:r>
            <a:r>
              <a:rPr lang="ru-RU" sz="2000" spc="-1" dirty="0" smtClean="0">
                <a:solidFill>
                  <a:schemeClr val="bg1"/>
                </a:solidFill>
                <a:latin typeface="Century Gothic"/>
              </a:rPr>
              <a:t>вопрос»</a:t>
            </a:r>
            <a:r>
              <a:rPr lang="ru-RU" sz="2000" b="0" strike="noStrike" spc="-1" dirty="0" smtClean="0">
                <a:solidFill>
                  <a:schemeClr val="bg1"/>
                </a:solidFill>
                <a:latin typeface="Century Gothic"/>
              </a:rPr>
              <a:t>, чтобы узнать ответ – нажмите </a:t>
            </a:r>
            <a:r>
              <a:rPr lang="ru-RU" sz="2000" spc="-1" dirty="0" smtClean="0">
                <a:solidFill>
                  <a:schemeClr val="bg1"/>
                </a:solidFill>
                <a:latin typeface="Century Gothic"/>
              </a:rPr>
              <a:t>на вопрос</a:t>
            </a:r>
            <a:r>
              <a:rPr lang="ru-RU" sz="2000" b="0" strike="noStrike" spc="-1" dirty="0" smtClean="0">
                <a:solidFill>
                  <a:schemeClr val="bg1"/>
                </a:solidFill>
                <a:latin typeface="Century Gothic"/>
              </a:rPr>
              <a:t>. Нажав </a:t>
            </a:r>
            <a:r>
              <a:rPr lang="ru-RU" sz="2000" spc="-1" dirty="0" smtClean="0">
                <a:solidFill>
                  <a:schemeClr val="bg1"/>
                </a:solidFill>
              </a:rPr>
              <a:t>на ответ, вы увидите </a:t>
            </a:r>
            <a:r>
              <a:rPr lang="ru-RU" sz="2000" spc="-1" dirty="0" smtClean="0">
                <a:solidFill>
                  <a:schemeClr val="bg1"/>
                </a:solidFill>
                <a:latin typeface="Century Gothic"/>
              </a:rPr>
              <a:t>изображение. </a:t>
            </a:r>
            <a:endParaRPr lang="ru-RU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8" name="вопрос 3"/>
          <p:cNvSpPr/>
          <p:nvPr/>
        </p:nvSpPr>
        <p:spPr>
          <a:xfrm>
            <a:off x="304687" y="4416382"/>
            <a:ext cx="5614920" cy="2115720"/>
          </a:xfrm>
          <a:prstGeom prst="roundRect">
            <a:avLst>
              <a:gd name="adj" fmla="val 16667"/>
            </a:avLst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 defTabSz="914400">
              <a:lnSpc>
                <a:spcPct val="15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Century Gothic"/>
              </a:rPr>
              <a:t>3. Травести  –  амплуа  актрис,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</a:pPr>
            <a:r>
              <a:rPr lang="ru-RU" sz="2000" b="0" strike="noStrike" spc="-1" dirty="0">
                <a:solidFill>
                  <a:srgbClr val="FFFFFF"/>
                </a:solidFill>
                <a:latin typeface="Century Gothic"/>
              </a:rPr>
              <a:t>исполняющих мужские роли. Назовите такие  роли  в  операх  М. И. Глинки.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обложка вопроса 3"/>
          <p:cNvSpPr/>
          <p:nvPr/>
        </p:nvSpPr>
        <p:spPr>
          <a:xfrm flipH="1">
            <a:off x="296161" y="4416382"/>
            <a:ext cx="5622480" cy="2145960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Вопрос 3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ответ 4">
            <a:hlinkClick r:id="rId10" action="ppaction://hlinksldjump"/>
          </p:cNvPr>
          <p:cNvSpPr/>
          <p:nvPr/>
        </p:nvSpPr>
        <p:spPr>
          <a:xfrm>
            <a:off x="6280046" y="4419640"/>
            <a:ext cx="5538960" cy="2044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052F61"/>
                </a:solidFill>
                <a:latin typeface="Century Gothic"/>
              </a:rPr>
              <a:t>Опера </a:t>
            </a:r>
            <a:r>
              <a:rPr lang="ru-RU" sz="2800" b="1" strike="noStrike" spc="-1" dirty="0" smtClean="0">
                <a:solidFill>
                  <a:srgbClr val="052F61"/>
                </a:solidFill>
                <a:latin typeface="Century Gothic"/>
              </a:rPr>
              <a:t>«Руслан </a:t>
            </a:r>
            <a:r>
              <a:rPr lang="ru-RU" sz="2800" b="1" strike="noStrike" spc="-1" dirty="0">
                <a:solidFill>
                  <a:srgbClr val="052F61"/>
                </a:solidFill>
                <a:latin typeface="Century Gothic"/>
              </a:rPr>
              <a:t>и Людмила»,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052F61"/>
                </a:solidFill>
                <a:latin typeface="Century Gothic"/>
              </a:rPr>
              <a:t>Ария Руслана из 2 действия.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вопрос 4"/>
          <p:cNvSpPr/>
          <p:nvPr/>
        </p:nvSpPr>
        <p:spPr>
          <a:xfrm>
            <a:off x="6261146" y="4395103"/>
            <a:ext cx="5576760" cy="2117520"/>
          </a:xfrm>
          <a:prstGeom prst="roundRect">
            <a:avLst>
              <a:gd name="adj" fmla="val 16667"/>
            </a:avLst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457200" indent="-457200" algn="just" defTabSz="914400">
              <a:lnSpc>
                <a:spcPct val="100000"/>
              </a:lnSpc>
              <a:buAutoNum type="arabicPeriod" startAt="4"/>
            </a:pPr>
            <a:r>
              <a:rPr lang="ru-RU" sz="2000" b="0" strike="noStrike" spc="-1" dirty="0" smtClean="0">
                <a:solidFill>
                  <a:schemeClr val="lt1"/>
                </a:solidFill>
                <a:latin typeface="Century Gothic"/>
              </a:rPr>
              <a:t>            Послушайте </a:t>
            </a:r>
            <a:r>
              <a:rPr lang="ru-RU" sz="2000" b="0" strike="noStrike" spc="-1" dirty="0">
                <a:solidFill>
                  <a:schemeClr val="lt1"/>
                </a:solidFill>
                <a:latin typeface="Century Gothic"/>
              </a:rPr>
              <a:t>ещё один </a:t>
            </a:r>
            <a:r>
              <a:rPr lang="ru-RU" sz="2000" spc="-1" dirty="0" err="1" smtClean="0">
                <a:solidFill>
                  <a:schemeClr val="lt1"/>
                </a:solidFill>
                <a:latin typeface="Century Gothic"/>
              </a:rPr>
              <a:t>ф</a:t>
            </a:r>
            <a:r>
              <a:rPr lang="ru-RU" sz="2000" b="0" strike="noStrike" spc="-1" dirty="0" err="1" smtClean="0">
                <a:solidFill>
                  <a:schemeClr val="lt1"/>
                </a:solidFill>
                <a:latin typeface="Century Gothic"/>
              </a:rPr>
              <a:t>раг</a:t>
            </a:r>
            <a:r>
              <a:rPr lang="ru-RU" sz="2000" spc="-1" dirty="0" smtClean="0">
                <a:solidFill>
                  <a:schemeClr val="lt1"/>
                </a:solidFill>
                <a:latin typeface="Century Gothic"/>
              </a:rPr>
              <a:t>-</a:t>
            </a:r>
            <a:endParaRPr lang="ru-RU" sz="2000" b="0" strike="noStrike" spc="-1" dirty="0" smtClean="0">
              <a:solidFill>
                <a:schemeClr val="lt1"/>
              </a:solidFill>
              <a:latin typeface="Century Gothic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spc="-1" dirty="0" smtClean="0">
                <a:solidFill>
                  <a:schemeClr val="lt1"/>
                </a:solidFill>
                <a:latin typeface="Century Gothic"/>
              </a:rPr>
              <a:t>мент и</a:t>
            </a:r>
            <a:r>
              <a:rPr lang="ru-RU" sz="2000" b="0" strike="noStrike" spc="-1" dirty="0" smtClean="0">
                <a:solidFill>
                  <a:schemeClr val="lt1"/>
                </a:solidFill>
                <a:latin typeface="Century Gothic"/>
              </a:rPr>
              <a:t>з</a:t>
            </a:r>
            <a:r>
              <a:rPr lang="ru-RU" sz="2000" spc="-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spc="-1" dirty="0" smtClean="0">
                <a:solidFill>
                  <a:schemeClr val="lt1"/>
                </a:solidFill>
                <a:latin typeface="Century Gothic"/>
              </a:rPr>
              <a:t>п</a:t>
            </a:r>
            <a:r>
              <a:rPr lang="ru-RU" sz="2000" b="0" strike="noStrike" spc="-1" dirty="0" smtClean="0">
                <a:solidFill>
                  <a:schemeClr val="lt1"/>
                </a:solidFill>
                <a:latin typeface="Century Gothic"/>
              </a:rPr>
              <a:t>роизведения </a:t>
            </a:r>
            <a:r>
              <a:rPr lang="ru-RU" sz="2000" b="0" strike="noStrike" spc="-1" dirty="0">
                <a:solidFill>
                  <a:schemeClr val="lt1"/>
                </a:solidFill>
                <a:latin typeface="Century Gothic"/>
              </a:rPr>
              <a:t>композитора. Назовите это произведение, имя персонажа и </a:t>
            </a:r>
            <a:r>
              <a:rPr lang="ru-RU" sz="2000" spc="-1" dirty="0" smtClean="0">
                <a:solidFill>
                  <a:schemeClr val="lt1"/>
                </a:solidFill>
                <a:latin typeface="Century Gothic"/>
              </a:rPr>
              <a:t>д</a:t>
            </a:r>
            <a:r>
              <a:rPr lang="ru-RU" sz="2000" b="0" strike="noStrike" spc="-1" dirty="0" smtClean="0">
                <a:solidFill>
                  <a:schemeClr val="lt1"/>
                </a:solidFill>
                <a:latin typeface="Century Gothic"/>
              </a:rPr>
              <a:t>ействие</a:t>
            </a:r>
            <a:r>
              <a:rPr lang="ru-RU" sz="2000" b="0" strike="noStrike" spc="-1" dirty="0">
                <a:solidFill>
                  <a:schemeClr val="lt1"/>
                </a:solidFill>
                <a:latin typeface="Century Gothic"/>
              </a:rPr>
              <a:t>, в котором исполняется прозвучавший номер.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вопрос  2"/>
          <p:cNvSpPr/>
          <p:nvPr/>
        </p:nvSpPr>
        <p:spPr>
          <a:xfrm>
            <a:off x="6414813" y="1953191"/>
            <a:ext cx="5497200" cy="2130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 startAt="2"/>
            </a:pPr>
            <a:r>
              <a:rPr lang="ru-RU" sz="2000" spc="-1" dirty="0" smtClean="0">
                <a:solidFill>
                  <a:srgbClr val="FFFFFF"/>
                </a:solidFill>
                <a:latin typeface="+mj-lt"/>
              </a:rPr>
              <a:t>            Послушайте фрагмент музыкального  </a:t>
            </a:r>
            <a:r>
              <a:rPr lang="ru-RU" sz="2000" spc="-1" dirty="0">
                <a:solidFill>
                  <a:srgbClr val="FFFFFF"/>
                </a:solidFill>
                <a:latin typeface="+mj-lt"/>
              </a:rPr>
              <a:t>произведения.  О  нём  </a:t>
            </a:r>
            <a:r>
              <a:rPr lang="ru-RU" sz="2000" spc="-1" dirty="0" smtClean="0">
                <a:solidFill>
                  <a:srgbClr val="FFFFFF"/>
                </a:solidFill>
                <a:latin typeface="+mj-lt"/>
              </a:rPr>
              <a:t>П</a:t>
            </a:r>
            <a:r>
              <a:rPr lang="ru-RU" sz="2000" spc="-1" dirty="0">
                <a:solidFill>
                  <a:srgbClr val="FFFFFF"/>
                </a:solidFill>
                <a:latin typeface="+mj-lt"/>
              </a:rPr>
              <a:t>. И. Чайковский сказал: «Вся русская симфоническая музыка заключена в … </a:t>
            </a:r>
            <a:r>
              <a:rPr lang="ru-RU" sz="2000" spc="-1" dirty="0" smtClean="0">
                <a:solidFill>
                  <a:srgbClr val="FFFFFF"/>
                </a:solidFill>
                <a:latin typeface="+mj-lt"/>
              </a:rPr>
              <a:t>  Глинки</a:t>
            </a:r>
            <a:r>
              <a:rPr lang="ru-RU" sz="2000" spc="-1" dirty="0">
                <a:solidFill>
                  <a:srgbClr val="FFFFFF"/>
                </a:solidFill>
                <a:latin typeface="+mj-lt"/>
              </a:rPr>
              <a:t>,  </a:t>
            </a:r>
            <a:r>
              <a:rPr lang="ru-RU" sz="2000" spc="-1" dirty="0" smtClean="0">
                <a:solidFill>
                  <a:srgbClr val="FFFFFF"/>
                </a:solidFill>
                <a:latin typeface="+mj-lt"/>
              </a:rPr>
              <a:t>подобно  </a:t>
            </a:r>
            <a:r>
              <a:rPr lang="ru-RU" sz="2000" spc="-1" dirty="0">
                <a:solidFill>
                  <a:srgbClr val="FFFFFF"/>
                </a:solidFill>
                <a:latin typeface="+mj-lt"/>
              </a:rPr>
              <a:t>тому,  как  </a:t>
            </a:r>
            <a:r>
              <a:rPr lang="ru-RU" sz="2000" spc="-1" dirty="0" smtClean="0">
                <a:solidFill>
                  <a:srgbClr val="FFFFFF"/>
                </a:solidFill>
                <a:latin typeface="+mj-lt"/>
              </a:rPr>
              <a:t>весь дуб  </a:t>
            </a:r>
            <a:r>
              <a:rPr lang="ru-RU" sz="2000" spc="-1" dirty="0">
                <a:solidFill>
                  <a:srgbClr val="FFFFFF"/>
                </a:solidFill>
                <a:latin typeface="+mj-lt"/>
              </a:rPr>
              <a:t>в  жёлуде». </a:t>
            </a:r>
          </a:p>
        </p:txBody>
      </p:sp>
      <p:sp>
        <p:nvSpPr>
          <p:cNvPr id="8" name="ответ 1">
            <a:hlinkClick r:id="rId11" action="ppaction://hlinksldjump"/>
          </p:cNvPr>
          <p:cNvSpPr/>
          <p:nvPr/>
        </p:nvSpPr>
        <p:spPr>
          <a:xfrm>
            <a:off x="335162" y="2069382"/>
            <a:ext cx="5553971" cy="1898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u="sng" spc="-1" dirty="0" smtClean="0">
                <a:solidFill>
                  <a:srgbClr val="052F61"/>
                </a:solidFill>
              </a:rPr>
              <a:t>Либретто </a:t>
            </a:r>
            <a:r>
              <a:rPr lang="ru-RU" sz="2000" b="1" u="sng" spc="-1" dirty="0" smtClean="0">
                <a:solidFill>
                  <a:srgbClr val="052F61"/>
                </a:solidFill>
              </a:rPr>
              <a:t> </a:t>
            </a:r>
            <a:r>
              <a:rPr lang="ru-RU" sz="2000" b="1" spc="-1" dirty="0">
                <a:solidFill>
                  <a:srgbClr val="052F61"/>
                </a:solidFill>
              </a:rPr>
              <a:t>– текст  музыкально – </a:t>
            </a:r>
            <a:endParaRPr lang="ru-RU" sz="2000" spc="-1" dirty="0">
              <a:solidFill>
                <a:srgbClr val="FFFFFF"/>
              </a:solidFill>
              <a:latin typeface="Arial"/>
            </a:endParaRPr>
          </a:p>
          <a:p>
            <a:r>
              <a:rPr lang="ru-RU" sz="2000" b="1" spc="-1" dirty="0">
                <a:solidFill>
                  <a:srgbClr val="052F61"/>
                </a:solidFill>
              </a:rPr>
              <a:t>сценического  произведения: </a:t>
            </a:r>
            <a:r>
              <a:rPr lang="ru-RU" sz="2000" b="1" spc="-1" dirty="0" smtClean="0">
                <a:solidFill>
                  <a:srgbClr val="052F61"/>
                </a:solidFill>
              </a:rPr>
              <a:t>оперы,  </a:t>
            </a:r>
            <a:endParaRPr lang="ru-RU" sz="2000" spc="-1" dirty="0">
              <a:solidFill>
                <a:srgbClr val="FFFFFF"/>
              </a:solidFill>
              <a:latin typeface="Arial"/>
            </a:endParaRPr>
          </a:p>
          <a:p>
            <a:r>
              <a:rPr lang="ru-RU" sz="2000" b="1" spc="-1" dirty="0">
                <a:solidFill>
                  <a:srgbClr val="052F61"/>
                </a:solidFill>
              </a:rPr>
              <a:t>балета,  </a:t>
            </a:r>
            <a:r>
              <a:rPr lang="ru-RU" sz="2000" b="1" spc="-1" dirty="0" smtClean="0">
                <a:solidFill>
                  <a:srgbClr val="052F61"/>
                </a:solidFill>
              </a:rPr>
              <a:t>оперетты. </a:t>
            </a:r>
            <a:r>
              <a:rPr lang="ru-RU" sz="2000" spc="-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b="1" spc="-1" dirty="0" smtClean="0">
                <a:solidFill>
                  <a:srgbClr val="052F61"/>
                </a:solidFill>
              </a:rPr>
              <a:t>Автором  </a:t>
            </a:r>
            <a:r>
              <a:rPr lang="ru-RU" sz="2000" b="1" spc="-1" dirty="0">
                <a:solidFill>
                  <a:srgbClr val="052F61"/>
                </a:solidFill>
              </a:rPr>
              <a:t>либретто  оперы  «</a:t>
            </a:r>
            <a:r>
              <a:rPr lang="ru-RU" sz="2000" b="1" spc="-1" dirty="0" smtClean="0">
                <a:solidFill>
                  <a:srgbClr val="052F61"/>
                </a:solidFill>
              </a:rPr>
              <a:t>Жизнь</a:t>
            </a:r>
            <a:r>
              <a:rPr lang="ru-RU" sz="2000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000" b="1" spc="-1" dirty="0" smtClean="0">
                <a:solidFill>
                  <a:srgbClr val="052F61"/>
                </a:solidFill>
              </a:rPr>
              <a:t>за </a:t>
            </a:r>
            <a:r>
              <a:rPr lang="ru-RU" sz="2000" b="1" spc="-1" dirty="0">
                <a:solidFill>
                  <a:srgbClr val="052F61"/>
                </a:solidFill>
              </a:rPr>
              <a:t>царя»   стал   барон  </a:t>
            </a:r>
            <a:r>
              <a:rPr lang="ru-RU" sz="2800" b="1" spc="-1" dirty="0">
                <a:solidFill>
                  <a:srgbClr val="052F61"/>
                </a:solidFill>
              </a:rPr>
              <a:t>Егор </a:t>
            </a:r>
            <a:r>
              <a:rPr lang="ru-RU" sz="2800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800" b="1" spc="-1" dirty="0" smtClean="0">
                <a:solidFill>
                  <a:srgbClr val="052F61"/>
                </a:solidFill>
              </a:rPr>
              <a:t>Фёдорович   Розен</a:t>
            </a:r>
            <a:r>
              <a:rPr lang="ru-RU" sz="2000" b="1" spc="-1" dirty="0" smtClean="0">
                <a:solidFill>
                  <a:srgbClr val="052F61"/>
                </a:solidFill>
              </a:rPr>
              <a:t>.</a:t>
            </a:r>
            <a:endParaRPr lang="ru-RU" sz="2000" dirty="0"/>
          </a:p>
        </p:txBody>
      </p:sp>
      <p:sp>
        <p:nvSpPr>
          <p:cNvPr id="135" name="вопрос 1"/>
          <p:cNvSpPr/>
          <p:nvPr/>
        </p:nvSpPr>
        <p:spPr>
          <a:xfrm>
            <a:off x="315977" y="1884370"/>
            <a:ext cx="5577660" cy="2130603"/>
          </a:xfrm>
          <a:prstGeom prst="roundRect">
            <a:avLst>
              <a:gd name="adj" fmla="val 16667"/>
            </a:avLst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 defTabSz="914400">
              <a:lnSpc>
                <a:spcPct val="150000"/>
              </a:lnSpc>
            </a:pPr>
            <a:r>
              <a:rPr lang="ru-RU" sz="2000" b="0" strike="noStrike" spc="-1" dirty="0">
                <a:solidFill>
                  <a:schemeClr val="lt1"/>
                </a:solidFill>
                <a:latin typeface="Century Gothic"/>
              </a:rPr>
              <a:t>1. Объясните значение слова «либретто». Назовите автора либретто оперы </a:t>
            </a:r>
            <a:r>
              <a:rPr lang="ru-RU" sz="2000" spc="-1" dirty="0" smtClean="0">
                <a:solidFill>
                  <a:schemeClr val="lt1"/>
                </a:solidFill>
                <a:latin typeface="Century Gothic"/>
              </a:rPr>
              <a:t>М. И. </a:t>
            </a:r>
            <a:r>
              <a:rPr lang="ru-RU" sz="2000" b="0" strike="noStrike" spc="-1" dirty="0" smtClean="0">
                <a:solidFill>
                  <a:schemeClr val="lt1"/>
                </a:solidFill>
                <a:latin typeface="Century Gothic"/>
              </a:rPr>
              <a:t>Глинки  «</a:t>
            </a:r>
            <a:r>
              <a:rPr lang="ru-RU" sz="2000" b="0" strike="noStrike" spc="-1" dirty="0">
                <a:solidFill>
                  <a:schemeClr val="lt1"/>
                </a:solidFill>
                <a:latin typeface="Century Gothic"/>
              </a:rPr>
              <a:t>Жизнь за царя».</a:t>
            </a:r>
            <a:endParaRPr lang="ru-RU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обложка вопроса 1"/>
          <p:cNvSpPr/>
          <p:nvPr/>
        </p:nvSpPr>
        <p:spPr>
          <a:xfrm>
            <a:off x="282710" y="1836098"/>
            <a:ext cx="5623487" cy="2178875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Вопрос 1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7" name="Рисунок 48"/>
          <p:cNvPicPr/>
          <p:nvPr/>
        </p:nvPicPr>
        <p:blipFill>
          <a:blip r:embed="rId12"/>
          <a:stretch/>
        </p:blipFill>
        <p:spPr>
          <a:xfrm>
            <a:off x="5112795" y="3083054"/>
            <a:ext cx="976466" cy="1817092"/>
          </a:xfrm>
          <a:prstGeom prst="rect">
            <a:avLst/>
          </a:prstGeom>
          <a:ln w="0">
            <a:noFill/>
          </a:ln>
        </p:spPr>
      </p:pic>
      <p:pic>
        <p:nvPicPr>
          <p:cNvPr id="2" name="1. М.И. Глинка - _Камаринская_. Вступлен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21440" y="2094271"/>
            <a:ext cx="420184" cy="420184"/>
          </a:xfrm>
          <a:prstGeom prst="rect">
            <a:avLst/>
          </a:prstGeom>
        </p:spPr>
      </p:pic>
      <p:sp>
        <p:nvSpPr>
          <p:cNvPr id="23" name="обложка вопроса 2"/>
          <p:cNvSpPr/>
          <p:nvPr/>
        </p:nvSpPr>
        <p:spPr>
          <a:xfrm>
            <a:off x="6289389" y="1877371"/>
            <a:ext cx="5671080" cy="2216776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Вопрос </a:t>
            </a:r>
            <a:r>
              <a:rPr lang="ru-RU" sz="2800" b="0" strike="noStrike" spc="-1" dirty="0" smtClean="0">
                <a:solidFill>
                  <a:schemeClr val="lt1"/>
                </a:solidFill>
                <a:latin typeface="Century Gothic"/>
              </a:rPr>
              <a:t>2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" name="Рисунок 48"/>
          <p:cNvPicPr/>
          <p:nvPr/>
        </p:nvPicPr>
        <p:blipFill>
          <a:blip r:embed="rId12"/>
          <a:stretch/>
        </p:blipFill>
        <p:spPr>
          <a:xfrm>
            <a:off x="11075544" y="3185601"/>
            <a:ext cx="976466" cy="1817092"/>
          </a:xfrm>
          <a:prstGeom prst="rect">
            <a:avLst/>
          </a:prstGeom>
          <a:ln w="0">
            <a:noFill/>
          </a:ln>
        </p:spPr>
      </p:pic>
      <p:pic>
        <p:nvPicPr>
          <p:cNvPr id="24" name="Рисунок 6"/>
          <p:cNvPicPr/>
          <p:nvPr/>
        </p:nvPicPr>
        <p:blipFill>
          <a:blip r:embed="rId14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pic>
        <p:nvPicPr>
          <p:cNvPr id="25" name="Рисунок 48"/>
          <p:cNvPicPr/>
          <p:nvPr/>
        </p:nvPicPr>
        <p:blipFill>
          <a:blip r:embed="rId12"/>
          <a:stretch/>
        </p:blipFill>
        <p:spPr>
          <a:xfrm>
            <a:off x="5070576" y="5604077"/>
            <a:ext cx="976466" cy="1817092"/>
          </a:xfrm>
          <a:prstGeom prst="rect">
            <a:avLst/>
          </a:prstGeom>
          <a:ln w="0">
            <a:noFill/>
          </a:ln>
        </p:spPr>
      </p:pic>
      <p:pic>
        <p:nvPicPr>
          <p:cNvPr id="4" name="III к. - Ария Руслана 'О, поле, поле' II д. (Глинка 'Руслан и Людмила'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6895" y="4537964"/>
            <a:ext cx="464729" cy="464729"/>
          </a:xfrm>
          <a:prstGeom prst="rect">
            <a:avLst/>
          </a:prstGeom>
        </p:spPr>
      </p:pic>
      <p:sp>
        <p:nvSpPr>
          <p:cNvPr id="142" name="обложка вопроса 4"/>
          <p:cNvSpPr/>
          <p:nvPr/>
        </p:nvSpPr>
        <p:spPr>
          <a:xfrm>
            <a:off x="6261146" y="4397739"/>
            <a:ext cx="5671080" cy="212940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lt1"/>
                </a:solidFill>
                <a:latin typeface="Century Gothic"/>
              </a:rPr>
              <a:t>Вопрос 4</a:t>
            </a:r>
            <a:endParaRPr lang="ru-RU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" name="Рисунок 48"/>
          <p:cNvPicPr/>
          <p:nvPr/>
        </p:nvPicPr>
        <p:blipFill>
          <a:blip r:embed="rId12"/>
          <a:stretch/>
        </p:blipFill>
        <p:spPr>
          <a:xfrm>
            <a:off x="11030624" y="5665596"/>
            <a:ext cx="976466" cy="18170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1" grpId="0" animBg="1"/>
      <p:bldP spid="3" grpId="0" animBg="1"/>
      <p:bldP spid="135" grpId="0" animBg="1"/>
      <p:bldP spid="136" grpId="0" animBg="1"/>
      <p:bldP spid="23" grpId="0" animBg="1"/>
      <p:bldP spid="23" grpId="1" animBg="1"/>
      <p:bldP spid="1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chemeClr val="accent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455" y="770669"/>
            <a:ext cx="4456901" cy="5915815"/>
          </a:xfrm>
          <a:prstGeom prst="rect">
            <a:avLst/>
          </a:prstGeom>
        </p:spPr>
      </p:pic>
      <p:sp>
        <p:nvSpPr>
          <p:cNvPr id="9" name="Прямоугольник 1"/>
          <p:cNvSpPr/>
          <p:nvPr/>
        </p:nvSpPr>
        <p:spPr>
          <a:xfrm>
            <a:off x="2762757" y="59488"/>
            <a:ext cx="6762694" cy="588956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Блиц – опрос капитанов: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2018221" y="1840769"/>
            <a:ext cx="0" cy="357535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1826846" y="2455181"/>
            <a:ext cx="2687" cy="2346532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Управляющая кнопка: назад 4">
            <a:hlinkClick r:id="rId4" action="ppaction://hlinksldjump"/>
          </p:cNvPr>
          <p:cNvSpPr/>
          <p:nvPr/>
        </p:nvSpPr>
        <p:spPr>
          <a:xfrm>
            <a:off x="11529391" y="54174"/>
            <a:ext cx="581895" cy="594270"/>
          </a:xfrm>
          <a:prstGeom prst="actionButtonBackPrevious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42" name="AutoShape 2" descr="https://portlandsymphony.org/wp-content/uploads/2019/01/1920-no-header-Website-500x500-cards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AutoShape 4" descr="https://portlandsymphony.org/wp-content/uploads/2019/01/1920-no-header-Website-500x500-cards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7337805" y="4006844"/>
            <a:ext cx="534079" cy="1260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225766" y="1133061"/>
            <a:ext cx="0" cy="499077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ая прямоугольная выноска 29"/>
          <p:cNvSpPr/>
          <p:nvPr/>
        </p:nvSpPr>
        <p:spPr>
          <a:xfrm>
            <a:off x="7060045" y="770668"/>
            <a:ext cx="5051241" cy="2409853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Барон </a:t>
            </a:r>
            <a:r>
              <a:rPr lang="ru-RU" sz="2400" b="1" dirty="0"/>
              <a:t>Егор Фёдорович Розен</a:t>
            </a:r>
            <a:r>
              <a:rPr lang="ru-RU" sz="2400" dirty="0"/>
              <a:t> (немецкое имя Карл Георг Вильгельм Розен) – русский драматург, писатель, поэт и критик.            </a:t>
            </a:r>
          </a:p>
          <a:p>
            <a:pPr algn="ctr"/>
            <a:r>
              <a:rPr lang="ru-RU" sz="2400" b="1" dirty="0"/>
              <a:t>  </a:t>
            </a:r>
            <a:r>
              <a:rPr lang="ru-RU" sz="2400" b="1" dirty="0" smtClean="0"/>
              <a:t>1800 </a:t>
            </a:r>
            <a:r>
              <a:rPr lang="ru-RU" sz="2400" b="1" dirty="0"/>
              <a:t>- 1860</a:t>
            </a:r>
          </a:p>
        </p:txBody>
      </p:sp>
    </p:spTree>
    <p:extLst>
      <p:ext uri="{BB962C8B-B14F-4D97-AF65-F5344CB8AC3E}">
        <p14:creationId xmlns:p14="http://schemas.microsoft.com/office/powerpoint/2010/main" val="17178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chemeClr val="accent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784813"/>
            <a:ext cx="4382557" cy="5940932"/>
          </a:xfrm>
          <a:prstGeom prst="rect">
            <a:avLst/>
          </a:prstGeom>
        </p:spPr>
      </p:pic>
      <p:sp>
        <p:nvSpPr>
          <p:cNvPr id="4" name="Прямоугольник 1"/>
          <p:cNvSpPr/>
          <p:nvPr/>
        </p:nvSpPr>
        <p:spPr>
          <a:xfrm>
            <a:off x="2762757" y="59488"/>
            <a:ext cx="6762694" cy="588956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Блиц – опрос капитанов: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878447" y="784813"/>
            <a:ext cx="5108144" cy="2596490"/>
          </a:xfrm>
          <a:prstGeom prst="wedgeRoundRectCallout">
            <a:avLst>
              <a:gd name="adj1" fmla="val -20833"/>
              <a:gd name="adj2" fmla="val 5735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Пётр </a:t>
            </a:r>
            <a:r>
              <a:rPr lang="ru-RU" sz="2000" b="1" dirty="0"/>
              <a:t>И</a:t>
            </a:r>
            <a:r>
              <a:rPr lang="ru-RU" sz="2000" b="1" dirty="0" smtClean="0"/>
              <a:t>льич Чайковский 1840 - 1893</a:t>
            </a:r>
          </a:p>
          <a:p>
            <a:r>
              <a:rPr lang="ru-RU" sz="2000" dirty="0" smtClean="0"/>
              <a:t>Одним  из  первых  глубоких музыкально  -  театральных впечатлений  10-летнего  Петра Чайковского  стала  опера  Михаила Ивановича Глинки «Жизнь за царя», которая оставалась одной из его любимейших до конца дней.</a:t>
            </a:r>
            <a:endParaRPr lang="ru-RU" sz="2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086619" y="1259893"/>
            <a:ext cx="0" cy="499077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859195" y="1840769"/>
            <a:ext cx="0" cy="357535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51873" y="2455181"/>
            <a:ext cx="2687" cy="2346532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1"/>
          <p:cNvPicPr/>
          <p:nvPr/>
        </p:nvPicPr>
        <p:blipFill>
          <a:blip r:embed="rId3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1" name="Управляющая кнопка: назад 4">
            <a:hlinkClick r:id="rId4" action="ppaction://hlinksldjump"/>
          </p:cNvPr>
          <p:cNvSpPr/>
          <p:nvPr/>
        </p:nvSpPr>
        <p:spPr>
          <a:xfrm>
            <a:off x="11529391" y="54174"/>
            <a:ext cx="581895" cy="594270"/>
          </a:xfrm>
          <a:prstGeom prst="actionButtonBackPrevious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48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chemeClr val="accent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/>
          <p:nvPr/>
        </p:nvSpPr>
        <p:spPr>
          <a:xfrm>
            <a:off x="2762757" y="59488"/>
            <a:ext cx="6762694" cy="588956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Блиц – опрос капитанов: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42"/>
          <a:stretch/>
        </p:blipFill>
        <p:spPr>
          <a:xfrm>
            <a:off x="1889957" y="842990"/>
            <a:ext cx="3319840" cy="5084221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14" y="842989"/>
            <a:ext cx="3334595" cy="508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H="1" flipV="1">
            <a:off x="1783479" y="816272"/>
            <a:ext cx="695" cy="501749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654560" y="1705110"/>
            <a:ext cx="0" cy="357535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516915" y="2151751"/>
            <a:ext cx="2687" cy="2346532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9024349" y="842990"/>
            <a:ext cx="0" cy="499077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9155446" y="1705110"/>
            <a:ext cx="37" cy="3430165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9286579" y="2246926"/>
            <a:ext cx="2687" cy="2346532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331549" y="6058071"/>
            <a:ext cx="2754199" cy="626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Эскиз костюма</a:t>
            </a:r>
          </a:p>
          <a:p>
            <a:pPr algn="ctr"/>
            <a:r>
              <a:rPr lang="ru-RU" dirty="0" smtClean="0"/>
              <a:t> Вани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76955" y="6058071"/>
            <a:ext cx="2754199" cy="626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Эскиз костюма Ратмира</a:t>
            </a:r>
            <a:endParaRPr lang="ru-RU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9420362" y="657959"/>
            <a:ext cx="2690924" cy="2656629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 smtClean="0"/>
              <a:t>Голос</a:t>
            </a:r>
            <a:r>
              <a:rPr lang="ru-RU" sz="1400" b="1" dirty="0" smtClean="0"/>
              <a:t>  </a:t>
            </a:r>
            <a:r>
              <a:rPr lang="ru-RU" b="1" dirty="0" smtClean="0"/>
              <a:t>контральто</a:t>
            </a:r>
            <a:r>
              <a:rPr lang="ru-RU" sz="1400" dirty="0" smtClean="0"/>
              <a:t>,</a:t>
            </a:r>
            <a:r>
              <a:rPr lang="ru-RU" sz="1400" b="1" dirty="0" smtClean="0"/>
              <a:t> </a:t>
            </a:r>
            <a:r>
              <a:rPr lang="ru-RU" sz="1400" dirty="0" smtClean="0"/>
              <a:t>исполняющий  партии</a:t>
            </a:r>
            <a:r>
              <a:rPr lang="ru-RU" sz="1400" b="1" dirty="0" smtClean="0"/>
              <a:t> </a:t>
            </a:r>
            <a:r>
              <a:rPr lang="ru-RU" sz="1400" dirty="0" smtClean="0"/>
              <a:t>этих  героев,  имеет  густой бархатный тембр и  встречается  редко. Для  оперного  пения такой голос должен быть не  только  достаточно</a:t>
            </a:r>
          </a:p>
          <a:p>
            <a:r>
              <a:rPr lang="ru-RU" sz="1400" dirty="0" smtClean="0"/>
              <a:t>низким,  но  и  звучать</a:t>
            </a:r>
          </a:p>
          <a:p>
            <a:r>
              <a:rPr lang="ru-RU" sz="1400" dirty="0"/>
              <a:t>в</a:t>
            </a:r>
            <a:r>
              <a:rPr lang="ru-RU" sz="1400" dirty="0" smtClean="0"/>
              <a:t>ыразительно  без микрофона.</a:t>
            </a:r>
            <a:endParaRPr lang="ru-RU" sz="1400" dirty="0"/>
          </a:p>
        </p:txBody>
      </p:sp>
      <p:sp>
        <p:nvSpPr>
          <p:cNvPr id="21" name="Управляющая кнопка: назад 4">
            <a:hlinkClick r:id="rId5" action="ppaction://hlinksldjump"/>
          </p:cNvPr>
          <p:cNvSpPr/>
          <p:nvPr/>
        </p:nvSpPr>
        <p:spPr>
          <a:xfrm>
            <a:off x="11529391" y="54174"/>
            <a:ext cx="581895" cy="594270"/>
          </a:xfrm>
          <a:prstGeom prst="actionButtonBackPrevious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5368205" y="889713"/>
            <a:ext cx="0" cy="499077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7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/>
            </a:gs>
            <a:gs pos="100000">
              <a:srgbClr val="06588E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1"/>
          <p:cNvSpPr/>
          <p:nvPr/>
        </p:nvSpPr>
        <p:spPr>
          <a:xfrm>
            <a:off x="2762757" y="59488"/>
            <a:ext cx="6762694" cy="588956"/>
          </a:xfrm>
          <a:prstGeom prst="rect">
            <a:avLst/>
          </a:prstGeom>
          <a:solidFill>
            <a:srgbClr val="052F61"/>
          </a:solidFill>
          <a:ln cap="rnd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0" strike="noStrike" spc="-1" dirty="0">
                <a:solidFill>
                  <a:schemeClr val="lt1"/>
                </a:solidFill>
                <a:latin typeface="Century Gothic"/>
              </a:rPr>
              <a:t>Блиц – опрос капитанов: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Управляющая кнопка: назад 4">
            <a:hlinkClick r:id="rId3" action="ppaction://hlinksldjump"/>
          </p:cNvPr>
          <p:cNvSpPr/>
          <p:nvPr/>
        </p:nvSpPr>
        <p:spPr>
          <a:xfrm>
            <a:off x="11529391" y="54174"/>
            <a:ext cx="581895" cy="594270"/>
          </a:xfrm>
          <a:prstGeom prst="actionButtonBackPrevious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5873371" y="776628"/>
            <a:ext cx="5119993" cy="2678080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/>
              <a:t>    В  арии Руслана </a:t>
            </a:r>
            <a:r>
              <a:rPr lang="ru-RU" sz="1600" dirty="0"/>
              <a:t>«О, поле, поле</a:t>
            </a:r>
            <a:r>
              <a:rPr lang="ru-RU" sz="1600" dirty="0" smtClean="0"/>
              <a:t>» </a:t>
            </a:r>
            <a:r>
              <a:rPr lang="ru-RU" sz="1600" dirty="0"/>
              <a:t>ярко отражается патриотизм и доблесть былинных богатырей – спасителей и защитников русской земли</a:t>
            </a:r>
            <a:r>
              <a:rPr lang="ru-RU" sz="1600" dirty="0" smtClean="0"/>
              <a:t>. </a:t>
            </a:r>
          </a:p>
          <a:p>
            <a:pPr algn="just"/>
            <a:r>
              <a:rPr lang="ru-RU" sz="1600" dirty="0" smtClean="0"/>
              <a:t>    Данная </a:t>
            </a:r>
            <a:r>
              <a:rPr lang="ru-RU" sz="1600" dirty="0"/>
              <a:t>развёрнутая вокальная композиция ярко характеризует главного героя, как глубокомысленного, мужественного, сильного, </a:t>
            </a:r>
            <a:r>
              <a:rPr lang="ru-RU" sz="1600" dirty="0" smtClean="0"/>
              <a:t> </a:t>
            </a:r>
            <a:r>
              <a:rPr lang="ru-RU" sz="1600" dirty="0"/>
              <a:t>отважного человека, готового во имя любви к Людмиле на любой подвиг.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752" y="774569"/>
            <a:ext cx="3331909" cy="5193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31549" y="6058071"/>
            <a:ext cx="2754199" cy="626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Эскиз костюма</a:t>
            </a:r>
          </a:p>
          <a:p>
            <a:pPr algn="ctr"/>
            <a:r>
              <a:rPr lang="ru-RU" dirty="0" smtClean="0"/>
              <a:t> Руслана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1764919" y="1539863"/>
            <a:ext cx="0" cy="357535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1898098" y="774569"/>
            <a:ext cx="695" cy="501749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625511" y="2113609"/>
            <a:ext cx="2687" cy="2346532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ая прямоугольная выноска 11"/>
          <p:cNvSpPr/>
          <p:nvPr/>
        </p:nvSpPr>
        <p:spPr>
          <a:xfrm>
            <a:off x="5962444" y="3860005"/>
            <a:ext cx="3563007" cy="211796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/>
              <a:t>    Текст </a:t>
            </a:r>
            <a:r>
              <a:rPr lang="ru-RU" sz="1600" dirty="0"/>
              <a:t>первой части арии Руслана «О, поле, поле» принадлежит перу </a:t>
            </a:r>
            <a:r>
              <a:rPr lang="ru-RU" sz="1600" dirty="0" smtClean="0"/>
              <a:t>великого Пушкина, </a:t>
            </a:r>
            <a:r>
              <a:rPr lang="ru-RU" sz="1600" dirty="0"/>
              <a:t>а вторую, со слов: «Но добрый меч и щит мне нужен», Михаил Иванович </a:t>
            </a:r>
            <a:r>
              <a:rPr lang="ru-RU" sz="1600" dirty="0" smtClean="0"/>
              <a:t>Глинка  сочинил </a:t>
            </a:r>
            <a:r>
              <a:rPr lang="ru-RU" sz="1600" dirty="0"/>
              <a:t>сам.</a:t>
            </a:r>
          </a:p>
        </p:txBody>
      </p:sp>
    </p:spTree>
    <p:extLst>
      <p:ext uri="{BB962C8B-B14F-4D97-AF65-F5344CB8AC3E}">
        <p14:creationId xmlns:p14="http://schemas.microsoft.com/office/powerpoint/2010/main" val="21702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">
              <a:srgbClr val="052F61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5"/>
          <p:cNvPicPr/>
          <p:nvPr/>
        </p:nvPicPr>
        <p:blipFill>
          <a:blip r:embed="rId2"/>
          <a:stretch/>
        </p:blipFill>
        <p:spPr>
          <a:xfrm>
            <a:off x="155520" y="160200"/>
            <a:ext cx="1499040" cy="1499040"/>
          </a:xfrm>
          <a:prstGeom prst="rect">
            <a:avLst/>
          </a:prstGeom>
          <a:ln w="0">
            <a:noFill/>
          </a:ln>
        </p:spPr>
      </p:pic>
      <p:sp>
        <p:nvSpPr>
          <p:cNvPr id="146" name="TextBox 18"/>
          <p:cNvSpPr/>
          <p:nvPr/>
        </p:nvSpPr>
        <p:spPr>
          <a:xfrm>
            <a:off x="2054160" y="567360"/>
            <a:ext cx="9999720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1. Какая 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дата  считается  днём  рождения русской 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классической 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оперы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. Прокомментируйте </a:t>
            </a:r>
            <a:r>
              <a:rPr lang="ru-RU" sz="4000" b="0" strike="noStrike" spc="-1" dirty="0" smtClean="0">
                <a:solidFill>
                  <a:schemeClr val="bg1"/>
                </a:solidFill>
                <a:latin typeface="Times New Roman"/>
                <a:ea typeface="Calibri"/>
              </a:rPr>
              <a:t> свой  </a:t>
            </a:r>
            <a:r>
              <a:rPr lang="ru-RU" sz="4000" b="0" strike="noStrike" spc="-1" dirty="0">
                <a:solidFill>
                  <a:schemeClr val="bg1"/>
                </a:solidFill>
                <a:latin typeface="Times New Roman"/>
                <a:ea typeface="Calibri"/>
              </a:rPr>
              <a:t>ответ. </a:t>
            </a:r>
            <a:endParaRPr lang="ru-RU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7" name="Стрелка вниз 19"/>
          <p:cNvSpPr/>
          <p:nvPr/>
        </p:nvSpPr>
        <p:spPr>
          <a:xfrm>
            <a:off x="6282540" y="3230858"/>
            <a:ext cx="483120" cy="658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52F6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48" name="Управляющая кнопка: далее 20">
            <a:hlinkClick r:id="" action="ppaction://hlinkshowjump?jump=nextslide"/>
          </p:cNvPr>
          <p:cNvSpPr/>
          <p:nvPr/>
        </p:nvSpPr>
        <p:spPr>
          <a:xfrm>
            <a:off x="11515680" y="143574"/>
            <a:ext cx="538200" cy="631440"/>
          </a:xfrm>
          <a:prstGeom prst="actionButtonForwardNext">
            <a:avLst/>
          </a:prstGeom>
          <a:solidFill>
            <a:schemeClr val="bg1"/>
          </a:solidFill>
          <a:ln cap="rnd">
            <a:solidFill>
              <a:srgbClr val="03304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50" name="TextBox 22"/>
          <p:cNvSpPr/>
          <p:nvPr/>
        </p:nvSpPr>
        <p:spPr>
          <a:xfrm>
            <a:off x="4452840" y="5760"/>
            <a:ext cx="4142520" cy="7378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ru-RU" sz="3200" b="0" strike="noStrike" spc="-1" dirty="0">
                <a:solidFill>
                  <a:schemeClr val="bg1"/>
                </a:solidFill>
                <a:latin typeface="Century Gothic"/>
              </a:rPr>
              <a:t>Разминка </a:t>
            </a:r>
            <a:r>
              <a:rPr lang="ru-RU" sz="3200" b="0" strike="noStrike" spc="-1" dirty="0" smtClean="0">
                <a:solidFill>
                  <a:schemeClr val="bg1"/>
                </a:solidFill>
                <a:latin typeface="Century Gothic"/>
              </a:rPr>
              <a:t>команд</a:t>
            </a: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6" y="3967607"/>
            <a:ext cx="12004064" cy="2773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" y="3921883"/>
            <a:ext cx="11991871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</a:majorFont>
      <a:minorFont>
        <a:latin typeface="Century Gothic" panose="020B0502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2000"/>
                <a:lumMod val="110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8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  <a:tileRect/>
        </a:gradFill>
      </a:fillStyleLst>
      <a:lnStyleLst>
        <a:ln w="9525" cap="rnd" cmpd="sng" algn="ctr">
          <a:prstDash val="solid"/>
        </a:ln>
        <a:ln w="15875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lin ang="6120000" scaled="1"/>
          <a:tileRect/>
        </a:gradFill>
        <a:gradFill>
          <a:gsLst>
            <a:gs pos="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path path="circle">
            <a:fillToRect b="10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</a:majorFont>
      <a:minorFont>
        <a:latin typeface="Century Gothic" panose="020B0502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2000"/>
                <a:lumMod val="110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tint val="98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  <a:tileRect/>
        </a:gradFill>
      </a:fillStyleLst>
      <a:lnStyleLst>
        <a:ln w="9525" cap="rnd" cmpd="sng" algn="ctr">
          <a:prstDash val="solid"/>
        </a:ln>
        <a:ln w="15875" cap="rnd" cmpd="sng" algn="ctr">
          <a:prstDash val="solid"/>
        </a:ln>
        <a:ln w="28575" cap="rnd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1000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lin ang="6120000" scaled="1"/>
          <a:tileRect/>
        </a:gradFill>
        <a:gradFill>
          <a:gsLst>
            <a:gs pos="0">
              <a:schemeClr val="phClr">
                <a:tint val="97000"/>
                <a:lumMod val="164000"/>
              </a:schemeClr>
            </a:gs>
            <a:gs pos="100000">
              <a:schemeClr val="phClr">
                <a:shade val="96000"/>
                <a:lumMod val="90000"/>
              </a:schemeClr>
            </a:gs>
          </a:gsLst>
          <a:path path="circle">
            <a:fillToRect b="10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9026</TotalTime>
  <Words>2772</Words>
  <Application>Microsoft Office PowerPoint</Application>
  <PresentationFormat>Широкоэкранный</PresentationFormat>
  <Paragraphs>580</Paragraphs>
  <Slides>35</Slides>
  <Notes>17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Bahnschrift Light SemiCondensed</vt:lpstr>
      <vt:lpstr>Calibri</vt:lpstr>
      <vt:lpstr>Century Gothic</vt:lpstr>
      <vt:lpstr>Symbol</vt:lpstr>
      <vt:lpstr>Times New Roman</vt:lpstr>
      <vt:lpstr>Wingdings</vt:lpstr>
      <vt:lpstr>Сектор</vt:lpstr>
      <vt:lpstr>Сектор</vt:lpstr>
      <vt:lpstr>МБУ ДО ДШИ п. Строитель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Анастасия</dc:creator>
  <dc:description/>
  <cp:lastModifiedBy>Анастасия</cp:lastModifiedBy>
  <cp:revision>933</cp:revision>
  <dcterms:created xsi:type="dcterms:W3CDTF">2024-06-17T12:01:24Z</dcterms:created>
  <dcterms:modified xsi:type="dcterms:W3CDTF">2024-08-18T20:44:40Z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45</vt:i4>
  </property>
</Properties>
</file>