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98" r:id="rId2"/>
    <p:sldId id="264" r:id="rId3"/>
    <p:sldId id="259" r:id="rId4"/>
    <p:sldId id="297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91" r:id="rId14"/>
    <p:sldId id="296" r:id="rId15"/>
    <p:sldId id="281" r:id="rId16"/>
    <p:sldId id="284" r:id="rId17"/>
    <p:sldId id="285" r:id="rId18"/>
    <p:sldId id="299" r:id="rId19"/>
    <p:sldId id="29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6" r:id="rId30"/>
    <p:sldId id="287" r:id="rId31"/>
    <p:sldId id="288" r:id="rId32"/>
    <p:sldId id="282" r:id="rId33"/>
    <p:sldId id="292" r:id="rId34"/>
    <p:sldId id="289" r:id="rId35"/>
    <p:sldId id="290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CC00"/>
    <a:srgbClr val="A50021"/>
    <a:srgbClr val="660033"/>
    <a:srgbClr val="660066"/>
    <a:srgbClr val="0000CC"/>
    <a:srgbClr val="003399"/>
    <a:srgbClr val="003300"/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2" d="100"/>
          <a:sy n="62" d="100"/>
        </p:scale>
        <p:origin x="-52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BCEFD-82AD-4CA4-BD80-1B458B930A98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EE18-6743-4F72-83A3-C8EA7A9E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7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EE18-6743-4F72-83A3-C8EA7A9E7F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0E40CC-BBFA-4BC0-8212-A6EE4A7EFEF8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3787C-F840-4F86-AD35-67AB154FEA9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5b90c3e99e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43200" y="609600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</a:p>
          <a:p>
            <a:pPr algn="ctr"/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</a:p>
          <a:p>
            <a:pPr algn="ctr"/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72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Попова Ирина Владимировна</a:t>
            </a: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СШ №5</a:t>
            </a:r>
          </a:p>
          <a:p>
            <a:pPr algn="ctr" eaLnBrk="0" hangingPunct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Яблоновский</a:t>
            </a:r>
          </a:p>
          <a:p>
            <a:pPr algn="ctr" eaLnBrk="0" hangingPunct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Тахтамукайского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Республики Адыгея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794" name="Picture 10" descr="mich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3144838" cy="3071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987" name="WordArt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813" y="4992688"/>
            <a:ext cx="66262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5148263" y="5857875"/>
            <a:ext cx="566737" cy="5953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214688" y="4294188"/>
            <a:ext cx="5762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>
                <a:sym typeface="Symbol" pitchFamily="18" charset="2"/>
              </a:rPr>
              <a:t></a:t>
            </a:r>
          </a:p>
        </p:txBody>
      </p:sp>
      <p:pic>
        <p:nvPicPr>
          <p:cNvPr id="33798" name="Picture 11" descr="post-13689-11613572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500063"/>
            <a:ext cx="2271713" cy="38163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3799" name="WordArt 12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1295400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</a:t>
            </a:r>
          </a:p>
        </p:txBody>
      </p:sp>
      <p:sp>
        <p:nvSpPr>
          <p:cNvPr id="33800" name="WordArt 13"/>
          <p:cNvSpPr>
            <a:spLocks noChangeArrowheads="1" noChangeShapeType="1" noTextEdit="1"/>
          </p:cNvSpPr>
          <p:nvPr/>
        </p:nvSpPr>
        <p:spPr bwMode="auto">
          <a:xfrm>
            <a:off x="3779838" y="1296988"/>
            <a:ext cx="8636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3801" name="WordArt 14"/>
          <p:cNvSpPr>
            <a:spLocks noChangeArrowheads="1" noChangeShapeType="1" noTextEdit="1"/>
          </p:cNvSpPr>
          <p:nvPr/>
        </p:nvSpPr>
        <p:spPr bwMode="auto">
          <a:xfrm>
            <a:off x="4932363" y="1368425"/>
            <a:ext cx="122396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</a:t>
            </a:r>
          </a:p>
        </p:txBody>
      </p:sp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5000625" y="5500688"/>
            <a:ext cx="857250" cy="1096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8" grpId="1" animBg="1"/>
      <p:bldP spid="41989" grpId="0"/>
      <p:bldP spid="419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9156" name="WordArt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4779963"/>
            <a:ext cx="83756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95488" y="5786438"/>
            <a:ext cx="504825" cy="504825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353175" y="4214813"/>
            <a:ext cx="5762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>
                <a:sym typeface="Symbol" pitchFamily="18" charset="2"/>
              </a:rPr>
              <a:t>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7885113" y="0"/>
            <a:ext cx="6159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,</a:t>
            </a:r>
          </a:p>
        </p:txBody>
      </p:sp>
      <p:pic>
        <p:nvPicPr>
          <p:cNvPr id="35846" name="Picture 15" descr="345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4813"/>
            <a:ext cx="2952750" cy="20748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5847" name="Text Box 17"/>
          <p:cNvSpPr txBox="1">
            <a:spLocks noChangeArrowheads="1"/>
          </p:cNvSpPr>
          <p:nvPr/>
        </p:nvSpPr>
        <p:spPr bwMode="auto">
          <a:xfrm>
            <a:off x="3563938" y="115888"/>
            <a:ext cx="5762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,</a:t>
            </a:r>
          </a:p>
        </p:txBody>
      </p:sp>
      <p:sp>
        <p:nvSpPr>
          <p:cNvPr id="35848" name="WordArt 18"/>
          <p:cNvSpPr>
            <a:spLocks noChangeArrowheads="1" noChangeShapeType="1" noTextEdit="1"/>
          </p:cNvSpPr>
          <p:nvPr/>
        </p:nvSpPr>
        <p:spPr bwMode="auto">
          <a:xfrm>
            <a:off x="755650" y="2781300"/>
            <a:ext cx="13684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</a:t>
            </a:r>
          </a:p>
        </p:txBody>
      </p:sp>
      <p:sp>
        <p:nvSpPr>
          <p:cNvPr id="35849" name="WordArt 20"/>
          <p:cNvSpPr>
            <a:spLocks noChangeArrowheads="1" noChangeShapeType="1" noTextEdit="1"/>
          </p:cNvSpPr>
          <p:nvPr/>
        </p:nvSpPr>
        <p:spPr bwMode="auto">
          <a:xfrm>
            <a:off x="2771775" y="2781300"/>
            <a:ext cx="12239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</a:t>
            </a:r>
          </a:p>
        </p:txBody>
      </p:sp>
      <p:sp>
        <p:nvSpPr>
          <p:cNvPr id="35850" name="Line 21"/>
          <p:cNvSpPr>
            <a:spLocks noChangeShapeType="1"/>
          </p:cNvSpPr>
          <p:nvPr/>
        </p:nvSpPr>
        <p:spPr bwMode="auto">
          <a:xfrm flipV="1">
            <a:off x="395288" y="2781300"/>
            <a:ext cx="2160587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1" name="WordArt 22"/>
          <p:cNvSpPr>
            <a:spLocks noChangeArrowheads="1" noChangeShapeType="1" noTextEdit="1"/>
          </p:cNvSpPr>
          <p:nvPr/>
        </p:nvSpPr>
        <p:spPr bwMode="auto">
          <a:xfrm>
            <a:off x="6948488" y="2997200"/>
            <a:ext cx="17272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ль</a:t>
            </a:r>
          </a:p>
        </p:txBody>
      </p:sp>
      <p:sp>
        <p:nvSpPr>
          <p:cNvPr id="49175" name="WordArt 23"/>
          <p:cNvSpPr>
            <a:spLocks noChangeArrowheads="1" noChangeShapeType="1" noTextEdit="1"/>
          </p:cNvSpPr>
          <p:nvPr/>
        </p:nvSpPr>
        <p:spPr bwMode="auto">
          <a:xfrm>
            <a:off x="1785938" y="5286375"/>
            <a:ext cx="785812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pic>
        <p:nvPicPr>
          <p:cNvPr id="35853" name="Picture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620713"/>
            <a:ext cx="2209800" cy="21399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7" grpId="1" animBg="1"/>
      <p:bldP spid="49158" grpId="0"/>
      <p:bldP spid="491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6" name="Picture 16" descr="Изображение 15 in Насек10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57188"/>
            <a:ext cx="2603500" cy="34559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2786063" y="5500688"/>
            <a:ext cx="4429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44191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лень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2000250" y="6000750"/>
            <a:ext cx="576263" cy="57626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424363" y="4357688"/>
            <a:ext cx="5762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>
                <a:sym typeface="Symbol" pitchFamily="18" charset="2"/>
              </a:rPr>
              <a:t>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3357563" y="0"/>
            <a:ext cx="114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,,</a:t>
            </a:r>
          </a:p>
        </p:txBody>
      </p:sp>
      <p:pic>
        <p:nvPicPr>
          <p:cNvPr id="36871" name="Picture 17" descr="п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285750"/>
            <a:ext cx="2941638" cy="22145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6872" name="WordArt 18"/>
          <p:cNvSpPr>
            <a:spLocks noChangeArrowheads="1" noChangeShapeType="1" noTextEdit="1"/>
          </p:cNvSpPr>
          <p:nvPr/>
        </p:nvSpPr>
        <p:spPr bwMode="auto">
          <a:xfrm>
            <a:off x="4787900" y="2776538"/>
            <a:ext cx="122396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</a:t>
            </a:r>
          </a:p>
        </p:txBody>
      </p:sp>
      <p:sp>
        <p:nvSpPr>
          <p:cNvPr id="36873" name="WordArt 19"/>
          <p:cNvSpPr>
            <a:spLocks noChangeArrowheads="1" noChangeShapeType="1" noTextEdit="1"/>
          </p:cNvSpPr>
          <p:nvPr/>
        </p:nvSpPr>
        <p:spPr bwMode="auto">
          <a:xfrm>
            <a:off x="6429375" y="3214688"/>
            <a:ext cx="1071563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</a:t>
            </a:r>
          </a:p>
        </p:txBody>
      </p:sp>
      <p:sp>
        <p:nvSpPr>
          <p:cNvPr id="36874" name="Line 20"/>
          <p:cNvSpPr>
            <a:spLocks noChangeShapeType="1"/>
          </p:cNvSpPr>
          <p:nvPr/>
        </p:nvSpPr>
        <p:spPr bwMode="auto">
          <a:xfrm flipV="1">
            <a:off x="4356100" y="2849563"/>
            <a:ext cx="1944688" cy="1008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7" name="WordArt 21"/>
          <p:cNvSpPr>
            <a:spLocks noChangeArrowheads="1" noChangeShapeType="1" noTextEdit="1"/>
          </p:cNvSpPr>
          <p:nvPr/>
        </p:nvSpPr>
        <p:spPr bwMode="auto">
          <a:xfrm>
            <a:off x="1835150" y="5500688"/>
            <a:ext cx="879475" cy="1096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  <p:bldP spid="50180" grpId="1" animBg="1"/>
      <p:bldP spid="50181" grpId="0"/>
      <p:bldP spid="501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увшин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2226" name="Picture 2" descr="Рисунок1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644900"/>
            <a:ext cx="38512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ап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20891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684213" y="1857375"/>
            <a:ext cx="6264275" cy="330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68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коньки, пальто,  мебель, портфель, олень.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953294" y="2857500"/>
            <a:ext cx="6850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476500" y="2857500"/>
            <a:ext cx="685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772694" y="2856706"/>
            <a:ext cx="685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791994" y="2818606"/>
            <a:ext cx="762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085806" y="2819400"/>
            <a:ext cx="762794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"/>
            <a:ext cx="106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60" y="-16472"/>
            <a:ext cx="9165960" cy="68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572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8572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J00761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209800"/>
            <a:ext cx="34290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276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676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600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июль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21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514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505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667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2514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838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28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негов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487"/>
          </a:xfrm>
          <a:prstGeom prst="rect">
            <a:avLst/>
          </a:prstGeom>
        </p:spPr>
      </p:pic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2667000"/>
            <a:ext cx="2209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sz="3700" cap="none" dirty="0" smtClean="0">
                <a:solidFill>
                  <a:srgbClr val="0033CC"/>
                </a:solidFill>
              </a:rPr>
              <a:t>декабрь</a:t>
            </a:r>
            <a:r>
              <a:rPr lang="ru-RU" cap="none" dirty="0" smtClean="0">
                <a:solidFill>
                  <a:srgbClr val="0033CC"/>
                </a:solidFill>
              </a:rPr>
              <a:t> -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33600" y="3429000"/>
            <a:ext cx="2895600" cy="1219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</a:rPr>
              <a:t>      </a:t>
            </a:r>
            <a:r>
              <a:rPr lang="ru-RU" sz="4800" b="1" dirty="0" smtClean="0">
                <a:solidFill>
                  <a:srgbClr val="0000FF"/>
                </a:solidFill>
              </a:rPr>
              <a:t>январь – 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solidFill>
                <a:srgbClr val="0000FF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286000" y="4038600"/>
            <a:ext cx="3352800" cy="838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</a:rPr>
              <a:t>              </a:t>
            </a:r>
            <a:r>
              <a:rPr lang="ru-RU" sz="14800" b="1" dirty="0" smtClean="0">
                <a:solidFill>
                  <a:srgbClr val="0000FF"/>
                </a:solidFill>
              </a:rPr>
              <a:t>февраль – </a:t>
            </a:r>
            <a:endParaRPr lang="ru-RU" sz="14800" b="1" dirty="0" smtClean="0">
              <a:solidFill>
                <a:srgbClr val="FF0000"/>
              </a:solidFill>
            </a:endParaRPr>
          </a:p>
        </p:txBody>
      </p:sp>
      <p:pic>
        <p:nvPicPr>
          <p:cNvPr id="22533" name="Picture 6" descr="mult-pic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6576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mult-pic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2895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895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7б., 6 </a:t>
            </a:r>
            <a:r>
              <a:rPr lang="ru-RU" sz="3600" dirty="0" err="1" smtClean="0">
                <a:solidFill>
                  <a:srgbClr val="C00000"/>
                </a:solidFill>
                <a:latin typeface="+mj-lt"/>
              </a:rPr>
              <a:t>зв</a:t>
            </a:r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..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3000" y="4038600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7б., 6 </a:t>
            </a:r>
            <a:r>
              <a:rPr lang="ru-RU" sz="3600" b="1" dirty="0" err="1" smtClean="0">
                <a:solidFill>
                  <a:srgbClr val="C00000"/>
                </a:solidFill>
              </a:rPr>
              <a:t>зв</a:t>
            </a:r>
            <a:r>
              <a:rPr lang="ru-RU" sz="3600" b="1" dirty="0" smtClean="0">
                <a:solidFill>
                  <a:srgbClr val="C00000"/>
                </a:solidFill>
              </a:rPr>
              <a:t>..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6800" y="3429000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6б., 6 </a:t>
            </a:r>
            <a:r>
              <a:rPr lang="ru-RU" sz="3600" b="1" dirty="0" err="1" smtClean="0">
                <a:solidFill>
                  <a:srgbClr val="C00000"/>
                </a:solidFill>
              </a:rPr>
              <a:t>зв</a:t>
            </a:r>
            <a:r>
              <a:rPr lang="ru-RU" sz="3600" b="1" dirty="0" smtClean="0">
                <a:solidFill>
                  <a:srgbClr val="C00000"/>
                </a:solidFill>
              </a:rPr>
              <a:t>..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CC00"/>
                </a:solidFill>
              </a:rPr>
              <a:t>апрель – </a:t>
            </a:r>
          </a:p>
          <a:p>
            <a:r>
              <a:rPr lang="ru-RU" sz="3200" b="1" dirty="0" smtClean="0">
                <a:solidFill>
                  <a:srgbClr val="00CC00"/>
                </a:solidFill>
              </a:rPr>
              <a:t>июнь –</a:t>
            </a:r>
          </a:p>
          <a:p>
            <a:r>
              <a:rPr lang="ru-RU" sz="3200" b="1" dirty="0" smtClean="0">
                <a:solidFill>
                  <a:srgbClr val="00CC00"/>
                </a:solidFill>
              </a:rPr>
              <a:t>июль – </a:t>
            </a:r>
            <a:endParaRPr lang="ru-RU" sz="3200" b="1" dirty="0">
              <a:solidFill>
                <a:srgbClr val="00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 б., 5 </a:t>
            </a:r>
            <a:r>
              <a:rPr lang="ru-RU" sz="3200" b="1" dirty="0" err="1" smtClean="0">
                <a:solidFill>
                  <a:srgbClr val="FF0000"/>
                </a:solidFill>
              </a:rPr>
              <a:t>зв</a:t>
            </a:r>
            <a:r>
              <a:rPr lang="ru-RU" sz="3200" dirty="0" smtClean="0"/>
              <a:t>..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33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4б., 4 </a:t>
            </a:r>
            <a:r>
              <a:rPr lang="ru-RU" sz="3200" b="1" dirty="0" err="1" smtClean="0">
                <a:solidFill>
                  <a:srgbClr val="FF0000"/>
                </a:solidFill>
              </a:rPr>
              <a:t>зв</a:t>
            </a:r>
            <a:r>
              <a:rPr lang="ru-RU" sz="3200" b="1" dirty="0" smtClean="0">
                <a:solidFill>
                  <a:srgbClr val="FF0000"/>
                </a:solidFill>
              </a:rPr>
              <a:t>..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990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4б., 4 </a:t>
            </a:r>
            <a:r>
              <a:rPr lang="ru-RU" sz="3200" b="1" dirty="0" err="1" smtClean="0">
                <a:solidFill>
                  <a:srgbClr val="FF0000"/>
                </a:solidFill>
              </a:rPr>
              <a:t>зв</a:t>
            </a:r>
            <a:r>
              <a:rPr lang="ru-RU" sz="3200" b="1" dirty="0" smtClean="0">
                <a:solidFill>
                  <a:srgbClr val="FF0000"/>
                </a:solidFill>
              </a:rPr>
              <a:t>..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4572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C00"/>
                </a:solidFill>
              </a:rPr>
              <a:t>сентябрь -</a:t>
            </a:r>
          </a:p>
          <a:p>
            <a:r>
              <a:rPr lang="ru-RU" sz="3200" b="1" dirty="0" smtClean="0">
                <a:solidFill>
                  <a:srgbClr val="FFCC00"/>
                </a:solidFill>
              </a:rPr>
              <a:t>октябрь -</a:t>
            </a:r>
          </a:p>
          <a:p>
            <a:r>
              <a:rPr lang="ru-RU" sz="3200" b="1" dirty="0" smtClean="0">
                <a:solidFill>
                  <a:srgbClr val="FFCC00"/>
                </a:solidFill>
              </a:rPr>
              <a:t>ноябрь- </a:t>
            </a:r>
            <a:endParaRPr lang="ru-RU" sz="3200" b="1" dirty="0">
              <a:solidFill>
                <a:srgbClr val="FF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57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8 б., 7 </a:t>
            </a:r>
            <a:r>
              <a:rPr lang="ru-RU" sz="3200" b="1" dirty="0" err="1" smtClean="0">
                <a:solidFill>
                  <a:srgbClr val="C00000"/>
                </a:solidFill>
              </a:rPr>
              <a:t>зв</a:t>
            </a:r>
            <a:r>
              <a:rPr lang="ru-RU" sz="3200" b="1" dirty="0" smtClean="0">
                <a:solidFill>
                  <a:srgbClr val="C00000"/>
                </a:solidFill>
              </a:rPr>
              <a:t>..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914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7 б., 6 </a:t>
            </a:r>
            <a:r>
              <a:rPr lang="ru-RU" sz="3200" b="1" dirty="0" err="1" smtClean="0">
                <a:solidFill>
                  <a:srgbClr val="C00000"/>
                </a:solidFill>
              </a:rPr>
              <a:t>зв</a:t>
            </a:r>
            <a:r>
              <a:rPr lang="ru-RU" sz="3200" b="1" dirty="0" smtClean="0">
                <a:solidFill>
                  <a:srgbClr val="C00000"/>
                </a:solidFill>
              </a:rPr>
              <a:t>..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1447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6 б., 6 </a:t>
            </a:r>
            <a:r>
              <a:rPr lang="ru-RU" sz="3200" b="1" dirty="0" err="1" smtClean="0">
                <a:solidFill>
                  <a:srgbClr val="C00000"/>
                </a:solidFill>
              </a:rPr>
              <a:t>зв</a:t>
            </a:r>
            <a:r>
              <a:rPr lang="ru-RU" sz="3200" b="1" dirty="0" smtClean="0">
                <a:solidFill>
                  <a:srgbClr val="C00000"/>
                </a:solidFill>
              </a:rPr>
              <a:t>..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  <p:bldP spid="154627" grpId="0" uiExpand="1" build="p"/>
      <p:bldP spid="154629" grpId="0" uiExpand="1" build="p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458200" cy="1222375"/>
          </a:xfrm>
        </p:spPr>
        <p:txBody>
          <a:bodyPr/>
          <a:lstStyle/>
          <a:p>
            <a:r>
              <a:rPr lang="ru-RU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…   </a:t>
            </a:r>
            <a:r>
              <a:rPr lang="ru-RU" b="1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начало, зиме середина.</a:t>
            </a:r>
            <a:endParaRPr lang="ru-RU" b="1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458200" cy="9144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3399"/>
                </a:solidFill>
              </a:rPr>
              <a:t>                          </a:t>
            </a: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… 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кончает, зиму начинает.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600200"/>
            <a:ext cx="183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3600" b="1" cap="none" spc="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2438400"/>
            <a:ext cx="1635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3600" b="1" i="1" cap="none" spc="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Рисунок1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8512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наль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2819400" cy="1514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сказка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743200" y="2743200"/>
            <a:ext cx="389882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Мягкий знак – хитрый знак.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назвать его никак.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Он не произносится,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Но в слово</a:t>
            </a:r>
            <a:r>
              <a:rPr lang="en-US" sz="2400" b="1" dirty="0">
                <a:solidFill>
                  <a:srgbClr val="C00000"/>
                </a:solidFill>
                <a:latin typeface="Britannic Bold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часто просится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algn="ctr" eaLnBrk="0" hangingPunct="0"/>
            <a:endParaRPr lang="ru-RU" sz="1800" dirty="0">
              <a:solidFill>
                <a:srgbClr val="669900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810000" y="2163763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solidFill>
                  <a:srgbClr val="0033CC"/>
                </a:solidFill>
              </a:rPr>
              <a:t>п</a:t>
            </a:r>
            <a:r>
              <a:rPr lang="ru-RU" sz="3600">
                <a:solidFill>
                  <a:srgbClr val="FF3300"/>
                </a:solidFill>
              </a:rPr>
              <a:t>р</a:t>
            </a:r>
            <a:r>
              <a:rPr lang="ru-RU" sz="3600">
                <a:solidFill>
                  <a:srgbClr val="009900"/>
                </a:solidFill>
              </a:rPr>
              <a:t>о</a:t>
            </a:r>
          </a:p>
        </p:txBody>
      </p:sp>
      <p:sp>
        <p:nvSpPr>
          <p:cNvPr id="54292" name="WordArt 20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2057400" cy="231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ь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1"/>
      <p:bldP spid="54286" grpId="0"/>
      <p:bldP spid="542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Рисунок1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810000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990600"/>
            <a:ext cx="8305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Лодка села на  …</a:t>
            </a:r>
          </a:p>
          <a:p>
            <a:endParaRPr lang="ru-RU" sz="8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Для письма на доске нужен …</a:t>
            </a:r>
          </a:p>
          <a:p>
            <a:endParaRPr lang="ru-RU" sz="8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После сгорания дров остаётся …</a:t>
            </a:r>
            <a:endParaRPr lang="ru-RU" sz="8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Девочка начертила …</a:t>
            </a:r>
            <a:endParaRPr lang="ru-RU" sz="40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99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мель.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1676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2438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200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458200" cy="1222375"/>
          </a:xfrm>
        </p:spPr>
        <p:txBody>
          <a:bodyPr/>
          <a:lstStyle/>
          <a:p>
            <a:r>
              <a:rPr lang="ru-RU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458200" cy="914400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Рисунок1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2209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Девочка  начертила  угол.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4600" y="2819400"/>
            <a:ext cx="45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67200" y="2819400"/>
            <a:ext cx="381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629400" y="2819400"/>
            <a:ext cx="304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47800" y="2895600"/>
            <a:ext cx="175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05200" y="2895600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05200" y="2971800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22" descr="Монтажи 3_1 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75" y="357188"/>
            <a:ext cx="11430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D20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</a:rPr>
              <a:t>Ь</a:t>
            </a:r>
            <a:endParaRPr lang="ru-RU" sz="9600" dirty="0">
              <a:solidFill>
                <a:srgbClr val="D205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Cooper" pitchFamily="34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omic Sans MS" pitchFamily="66" charset="0"/>
              </a:rPr>
              <a:t>—</a:t>
            </a:r>
            <a:endParaRPr lang="ru-RU" b="1">
              <a:solidFill>
                <a:srgbClr val="006633"/>
              </a:solidFill>
              <a:latin typeface="Comic Sans MS" pitchFamily="66" charset="0"/>
            </a:endParaRPr>
          </a:p>
          <a:p>
            <a:pPr eaLnBrk="0" hangingPunct="0"/>
            <a:r>
              <a:rPr lang="ru-RU" sz="600">
                <a:solidFill>
                  <a:srgbClr val="000000"/>
                </a:solidFill>
                <a:latin typeface="Comic Sans MS" pitchFamily="66" charset="0"/>
              </a:rPr>
              <a:t> </a:t>
            </a: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43688" y="2000250"/>
            <a:ext cx="1214437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86063" y="3643313"/>
            <a:ext cx="1214437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о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14813" y="1571625"/>
            <a:ext cx="1143000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00563" y="3857625"/>
            <a:ext cx="1214437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е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86125" y="2428875"/>
            <a:ext cx="1214438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я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86375" y="785813"/>
            <a:ext cx="1214438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57625" y="4857750"/>
            <a:ext cx="1214438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ю</a:t>
            </a:r>
            <a:endParaRPr lang="ru-RU" sz="6600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Cooper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214938" y="2857500"/>
            <a:ext cx="1214437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е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43000" y="5072063"/>
            <a:ext cx="1143000" cy="15001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8000" cap="all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Ъ</a:t>
            </a: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429250" y="2928938"/>
            <a:ext cx="357188" cy="142875"/>
            <a:chOff x="4786314" y="2786058"/>
            <a:chExt cx="357190" cy="142876"/>
          </a:xfrm>
        </p:grpSpPr>
        <p:sp>
          <p:nvSpPr>
            <p:cNvPr id="17" name="Овал 16"/>
            <p:cNvSpPr/>
            <p:nvPr/>
          </p:nvSpPr>
          <p:spPr>
            <a:xfrm>
              <a:off x="4786314" y="2786058"/>
              <a:ext cx="142876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000628" y="2786058"/>
              <a:ext cx="142876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6143625" y="4643438"/>
            <a:ext cx="1214438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э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85938" y="1214438"/>
            <a:ext cx="1214437" cy="12858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cap="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Cooper" pitchFamily="34" charset="0"/>
                <a:ea typeface="+mj-ea"/>
                <a:cs typeface="+mj-cs"/>
              </a:rPr>
              <a:t>ы</a:t>
            </a:r>
            <a:endParaRPr lang="ru-RU" sz="660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Cooper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2" grpId="0"/>
      <p:bldP spid="13" grpId="0"/>
      <p:bldP spid="14" grpId="0"/>
      <p:bldP spid="15" grpId="0"/>
      <p:bldP spid="16" grpId="0"/>
      <p:bldP spid="16" grpId="1"/>
      <p:bldP spid="20" grpId="0"/>
      <p:bldP spid="20" grpId="1"/>
      <p:bldP spid="21" grpId="0"/>
      <p:bldP spid="2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484" name="Рисунок 7" descr="Summ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олнышко 2 pn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-500063"/>
            <a:ext cx="34290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1071563" y="1928813"/>
            <a:ext cx="7429500" cy="17859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5301"/>
                <a:gd name="adj2" fmla="val 88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Физкультминутка</a:t>
            </a:r>
          </a:p>
        </p:txBody>
      </p:sp>
      <p:pic>
        <p:nvPicPr>
          <p:cNvPr id="2" name="10 Дорожка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0648E-6 L 0.00798 -0.66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20688" y="2786063"/>
            <a:ext cx="1008062" cy="936625"/>
          </a:xfrm>
          <a:prstGeom prst="ellipse">
            <a:avLst/>
          </a:prstGeom>
          <a:gradFill rotWithShape="1">
            <a:gsLst>
              <a:gs pos="0">
                <a:srgbClr val="F1091F"/>
              </a:gs>
              <a:gs pos="100000">
                <a:srgbClr val="70040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3" descr="26m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084763"/>
            <a:ext cx="14287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path" presetSubtype="0" repeatCount="4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C -0.00034 -0.15347 0.09497 -0.28101 0.21025 -0.28101 C 0.34636 -0.28101 0.39549 -0.13958 0.4158 -0.05555 L 0.43716 0.05602 C 0.45834 0.13982 0.51094 0.27963 0.66424 0.27963 C 0.76251 0.27963 0.87344 0.15371 0.87344 -3.7037E-6 C 0.87327 -0.15347 0.76251 -0.28101 0.66424 -0.28101 C 0.51094 -0.28101 0.45834 -0.13958 0.43716 -0.05555 L 0.4158 0.05602 C 0.39549 0.14005 0.34636 0.27963 0.21025 0.27963 C 0.09497 0.27963 -0.00034 0.15371 5E-6 -3.7037E-6 Z " pathEditMode="relative" rAng="16200000" ptsTypes="ffFffffFfff">
                                      <p:cBhvr>
                                        <p:cTn id="11" dur="3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ubPieSlice"/>
          <p:cNvSpPr>
            <a:spLocks noEditPoints="1" noChangeArrowheads="1"/>
          </p:cNvSpPr>
          <p:nvPr/>
        </p:nvSpPr>
        <p:spPr bwMode="auto">
          <a:xfrm>
            <a:off x="1428750" y="285750"/>
            <a:ext cx="6572250" cy="6311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643438" y="3429000"/>
            <a:ext cx="642937" cy="647700"/>
          </a:xfrm>
          <a:prstGeom prst="ellipse">
            <a:avLst/>
          </a:prstGeom>
          <a:solidFill>
            <a:srgbClr val="6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000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27 -0.07106 C 0.30226 -0.32801 0.13125 -0.52176 -0.06111 -0.5 C -0.24635 -0.48055 -0.39965 -0.27778 -0.38246 -0.025 C -0.37066 0.20672 -0.22743 0.39584 -0.05364 0.37778 C 0.10486 0.36019 0.23698 0.1875 0.22709 -0.02963 C 0.21459 -0.22616 0.09462 -0.39051 -0.05312 -0.37685 C -0.18871 -0.36157 -0.30121 -0.21828 -0.28993 -0.03518 C -0.2816 0.12847 -0.18333 0.2669 -0.06319 0.2507 C 0.04757 0.23982 0.1415 0.13009 0.13438 -0.01898 C 0.12552 -0.14977 0.04983 -0.26342 -0.04566 -0.25092 C -0.12899 -0.24467 -0.20469 -0.15879 -0.19826 -0.04514 C -0.19305 0.05023 -0.13941 0.13426 -0.06979 0.12801 C -0.01215 0.12246 0.0441 0.06875 0.03837 -0.00717 C 0.03663 -0.06991 0.00382 -0.13125 -0.03767 -0.13055 C -0.07187 -0.12384 -0.10399 -0.10139 -0.1059 -0.05717 C -0.1059 -0.02801 -0.09618 -0.00347 -0.07795 0.00347 C -0.06736 0.00625 -0.06371 0.00324 -0.05573 0.00047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143250" y="4221163"/>
            <a:ext cx="2143125" cy="2160587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419 L -0.00382 -0.61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60834 L -0.00035 0.084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642938" y="2492375"/>
            <a:ext cx="2128837" cy="208915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786188" y="2420938"/>
            <a:ext cx="1577975" cy="1512887"/>
          </a:xfrm>
          <a:prstGeom prst="ellipse">
            <a:avLst/>
          </a:prstGeom>
          <a:gradFill rotWithShape="1">
            <a:gsLst>
              <a:gs pos="0">
                <a:srgbClr val="E03C82"/>
              </a:gs>
              <a:gs pos="100000">
                <a:srgbClr val="681C3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Ols" descr="butterfly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60576">
            <a:off x="1057275" y="687388"/>
            <a:ext cx="800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Роза открываеис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786188"/>
            <a:ext cx="18637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26 -0.06667 C 0.53212 -0.06667 0.67917 0.1169 0.67917 0.34236 C 0.67917 0.56759 0.53212 0.75162 0.35226 0.75162 C 0.17188 0.75162 0.02553 0.56759 0.02553 0.34236 C 0.02553 0.1169 0.17188 -0.06667 0.35226 -0.06667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0.09444 0.57702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6 -0.0148 L 0.42726 0.331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26m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365625"/>
            <a:ext cx="15843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45287">
            <a:off x="2987675" y="45815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28688" y="1928813"/>
            <a:ext cx="7429500" cy="13573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5301"/>
                <a:gd name="adj2" fmla="val 8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82000" cy="1447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Сельдь, голубь, медведь,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карась,  рысь, журавль,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окунь, олень, лебедь.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1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5715000" cy="3276600"/>
          </a:xfrm>
        </p:spPr>
        <p:txBody>
          <a:bodyPr/>
          <a:lstStyle/>
          <a:p>
            <a:pPr eaLnBrk="1" hangingPunct="1"/>
            <a:r>
              <a:rPr lang="ru-RU" sz="3600" i="1" dirty="0" smtClean="0">
                <a:solidFill>
                  <a:srgbClr val="FF0066"/>
                </a:solidFill>
              </a:rPr>
              <a:t>  </a:t>
            </a:r>
            <a:r>
              <a:rPr lang="ru-RU" sz="3600" i="1" dirty="0" smtClean="0">
                <a:solidFill>
                  <a:srgbClr val="A50021"/>
                </a:solidFill>
              </a:rPr>
              <a:t>Тема: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«Мягкий знак в   </a:t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середине  и на конце  </a:t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слова как показатель </a:t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мягкости согласного </a:t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звука»</a:t>
            </a:r>
          </a:p>
        </p:txBody>
      </p:sp>
      <p:pic>
        <p:nvPicPr>
          <p:cNvPr id="11267" name="Picture 5" descr="85b90c3e99e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00CC00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голубь.jpe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2388"/>
            <a:ext cx="3048000" cy="197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журавл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0"/>
            <a:ext cx="2057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ебедь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228600"/>
            <a:ext cx="3051629" cy="200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22860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 голубь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журавль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2286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лебедь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6" name="Рисунок 15" descr="104-102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73380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олень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505200"/>
            <a:ext cx="25908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62-102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733800"/>
            <a:ext cx="2743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914400" y="5791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рысь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5943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олень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5791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медведь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build="allAtOnce"/>
      <p:bldP spid="23" grpId="0"/>
      <p:bldP spid="25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карас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34861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кун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192" y="381000"/>
            <a:ext cx="327350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ельдь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657600"/>
            <a:ext cx="3352800" cy="232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2819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3300"/>
                </a:solidFill>
                <a:latin typeface="Monotype Corsiva" pitchFamily="66" charset="0"/>
              </a:rPr>
              <a:t>карась</a:t>
            </a:r>
            <a:endParaRPr lang="ru-RU" sz="40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819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3300"/>
                </a:solidFill>
                <a:latin typeface="Monotype Corsiva" pitchFamily="66" charset="0"/>
              </a:rPr>
              <a:t>окунь</a:t>
            </a:r>
            <a:endParaRPr lang="ru-RU" sz="40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3300"/>
                </a:solidFill>
                <a:latin typeface="Monotype Corsiva" pitchFamily="66" charset="0"/>
              </a:rPr>
              <a:t>сельдь</a:t>
            </a:r>
            <a:endParaRPr lang="ru-RU" sz="40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9" name="Picture 2" descr="Рисунок1в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975156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914400" y="533400"/>
            <a:ext cx="1324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дверь </a:t>
            </a:r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2057400" y="5334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–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7030A0"/>
                </a:solidFill>
              </a:rPr>
              <a:t>двор</a:t>
            </a:r>
          </a:p>
        </p:txBody>
      </p:sp>
      <p:sp>
        <p:nvSpPr>
          <p:cNvPr id="158746" name="Rectangle 26"/>
          <p:cNvSpPr>
            <a:spLocks noChangeArrowheads="1"/>
          </p:cNvSpPr>
          <p:nvPr/>
        </p:nvSpPr>
        <p:spPr bwMode="auto">
          <a:xfrm>
            <a:off x="914400" y="898525"/>
            <a:ext cx="152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           </a:t>
            </a:r>
            <a:r>
              <a:rPr lang="ru-RU" sz="3200" dirty="0">
                <a:solidFill>
                  <a:srgbClr val="7030A0"/>
                </a:solidFill>
              </a:rPr>
              <a:t>олень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8747" name="Rectangle 27"/>
          <p:cNvSpPr>
            <a:spLocks noChangeArrowheads="1"/>
          </p:cNvSpPr>
          <p:nvPr/>
        </p:nvSpPr>
        <p:spPr bwMode="auto">
          <a:xfrm>
            <a:off x="2057400" y="1204913"/>
            <a:ext cx="1447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–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7030A0"/>
                </a:solidFill>
              </a:rPr>
              <a:t>слон</a:t>
            </a:r>
          </a:p>
        </p:txBody>
      </p:sp>
      <p:sp>
        <p:nvSpPr>
          <p:cNvPr id="158749" name="Rectangle 29"/>
          <p:cNvSpPr>
            <a:spLocks noChangeArrowheads="1"/>
          </p:cNvSpPr>
          <p:nvPr/>
        </p:nvSpPr>
        <p:spPr bwMode="auto">
          <a:xfrm>
            <a:off x="914400" y="19050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сом –</a:t>
            </a:r>
          </a:p>
        </p:txBody>
      </p:sp>
      <p:sp>
        <p:nvSpPr>
          <p:cNvPr id="158750" name="Rectangle 30"/>
          <p:cNvSpPr>
            <a:spLocks noChangeArrowheads="1"/>
          </p:cNvSpPr>
          <p:nvPr/>
        </p:nvSpPr>
        <p:spPr bwMode="auto">
          <a:xfrm>
            <a:off x="2133600" y="1905000"/>
            <a:ext cx="2547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семь </a:t>
            </a:r>
          </a:p>
        </p:txBody>
      </p:sp>
      <p:sp>
        <p:nvSpPr>
          <p:cNvPr id="158751" name="Rectangle 31"/>
          <p:cNvSpPr>
            <a:spLocks noChangeArrowheads="1"/>
          </p:cNvSpPr>
          <p:nvPr/>
        </p:nvSpPr>
        <p:spPr bwMode="auto">
          <a:xfrm>
            <a:off x="4572000" y="51752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лес – </a:t>
            </a:r>
          </a:p>
        </p:txBody>
      </p:sp>
      <p:sp>
        <p:nvSpPr>
          <p:cNvPr id="158752" name="Rectangle 32"/>
          <p:cNvSpPr>
            <a:spLocks noChangeArrowheads="1"/>
          </p:cNvSpPr>
          <p:nvPr/>
        </p:nvSpPr>
        <p:spPr bwMode="auto">
          <a:xfrm>
            <a:off x="5638800" y="18415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                  </a:t>
            </a:r>
            <a:r>
              <a:rPr lang="ru-RU" sz="3200" dirty="0">
                <a:solidFill>
                  <a:srgbClr val="7030A0"/>
                </a:solidFill>
              </a:rPr>
              <a:t>гусь</a:t>
            </a:r>
          </a:p>
          <a:p>
            <a:pPr eaLnBrk="0" hangingPunct="0"/>
            <a:endParaRPr lang="ru-RU" sz="3200" dirty="0"/>
          </a:p>
        </p:txBody>
      </p:sp>
      <p:sp>
        <p:nvSpPr>
          <p:cNvPr id="158753" name="Rectangle 33"/>
          <p:cNvSpPr>
            <a:spLocks noChangeArrowheads="1"/>
          </p:cNvSpPr>
          <p:nvPr/>
        </p:nvSpPr>
        <p:spPr bwMode="auto">
          <a:xfrm>
            <a:off x="4495800" y="1203325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стол –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8754" name="Rectangle 34"/>
          <p:cNvSpPr>
            <a:spLocks noChangeArrowheads="1"/>
          </p:cNvSpPr>
          <p:nvPr/>
        </p:nvSpPr>
        <p:spPr bwMode="auto">
          <a:xfrm>
            <a:off x="5867400" y="1204913"/>
            <a:ext cx="1314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сталь</a:t>
            </a:r>
            <a:r>
              <a:rPr lang="ru-RU" sz="3200" dirty="0"/>
              <a:t>  </a:t>
            </a:r>
          </a:p>
        </p:txBody>
      </p:sp>
      <p:sp>
        <p:nvSpPr>
          <p:cNvPr id="158755" name="Rectangle 35"/>
          <p:cNvSpPr>
            <a:spLocks noChangeArrowheads="1"/>
          </p:cNvSpPr>
          <p:nvPr/>
        </p:nvSpPr>
        <p:spPr bwMode="auto">
          <a:xfrm>
            <a:off x="4495800" y="1579563"/>
            <a:ext cx="1371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              </a:t>
            </a:r>
            <a:r>
              <a:rPr lang="ru-RU" sz="3200" dirty="0">
                <a:solidFill>
                  <a:srgbClr val="7030A0"/>
                </a:solidFill>
              </a:rPr>
              <a:t>суп -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5638800" y="1889125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цепь</a:t>
            </a:r>
          </a:p>
        </p:txBody>
      </p:sp>
      <p:pic>
        <p:nvPicPr>
          <p:cNvPr id="18" name="Picture 2" descr="Рисунок1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57600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8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8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8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3" dur="2000" fill="hold"/>
                                        <p:tgtEl>
                                          <p:spTgt spid="158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5" dur="20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1309 0.3356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1759 L -0.11667 0.3513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6 -0.00718 L -0.14687 0.341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7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0648 L -0.12084 0.3541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3" grpId="0" build="allAtOnce"/>
      <p:bldP spid="158745" grpId="0"/>
      <p:bldP spid="158745" grpId="1"/>
      <p:bldP spid="158746" grpId="0"/>
      <p:bldP spid="158746" grpId="1"/>
      <p:bldP spid="158747" grpId="0"/>
      <p:bldP spid="158747" grpId="1"/>
      <p:bldP spid="158749" grpId="0"/>
      <p:bldP spid="158749" grpId="1"/>
      <p:bldP spid="158750" grpId="0"/>
      <p:bldP spid="158750" grpId="1"/>
      <p:bldP spid="158751" grpId="0"/>
      <p:bldP spid="158751" grpId="1"/>
      <p:bldP spid="158752" grpId="0"/>
      <p:bldP spid="158752" grpId="1"/>
      <p:bldP spid="158753" grpId="0"/>
      <p:bldP spid="158753" grpId="1"/>
      <p:bldP spid="158754" grpId="0"/>
      <p:bldP spid="158754" grpId="1"/>
      <p:bldP spid="158755" grpId="0"/>
      <p:bldP spid="158755" grpId="1"/>
      <p:bldP spid="158756" grpId="0"/>
      <p:bldP spid="15875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685800" y="381001"/>
            <a:ext cx="4038600" cy="68579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8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Тест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68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365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Стол…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Пал…то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Пен…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…ха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Пенал…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Мален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…кий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Ноябр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Пят…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371600"/>
            <a:ext cx="1905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-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2.+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3.+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4.+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5.-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6.+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7.+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8.+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Рисунок1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Рисунок1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57600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6553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Какая буква в русском алфавите, кроме гласных, может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 обозначать мягкость согласного ?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057400" y="25908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Домашнее </a:t>
            </a:r>
            <a:r>
              <a:rPr lang="ru-RU" sz="3200" dirty="0" smtClean="0">
                <a:solidFill>
                  <a:srgbClr val="0000FF"/>
                </a:solidFill>
              </a:rPr>
              <a:t>задание: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 упр. 149, Р. т.№52, 53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6" name="Picture 2" descr="Рисунок1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33800" y="1752600"/>
            <a:ext cx="159531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8415" cmpd="sng">
                  <a:solidFill>
                    <a:srgbClr val="A5002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</a:t>
            </a:r>
            <a:endParaRPr lang="ru-RU" sz="20000" b="1" cap="none" spc="0" dirty="0">
              <a:ln w="18415" cmpd="sng">
                <a:solidFill>
                  <a:srgbClr val="A5002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85b90c3e99e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4191000" y="2209800"/>
            <a:ext cx="3249613" cy="849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>
                    <a:alpha val="98038"/>
                  </a:srgbClr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 свидания!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4114800" y="1066800"/>
            <a:ext cx="326707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урок!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4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5" dur="1230" decel="100000"/>
                                        <p:tgtEl>
                                          <p:spTgt spid="4403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6" dur="1230" decel="100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8" dur="1230" decel="100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-0.16667 " pathEditMode="relative" ptsTypes="AA">
                                      <p:cBhvr>
                                        <p:cTn id="33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7" grpId="1" animBg="1"/>
      <p:bldP spid="44039" grpId="0" animBg="1"/>
      <p:bldP spid="4403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0" y="190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Суслова Л. Н., МОУ «Гимназия № 22», г. Белгород - Презентация «Словарные слова в ребусах»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2192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Васильева Елена Вячеславовна, МОУ СОШ № 4,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Переславль-Залесский.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 smtClean="0">
                <a:solidFill>
                  <a:srgbClr val="960000"/>
                </a:solidFill>
              </a:rPr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85800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Рисунок1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57600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5b90c3e99e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52800" y="228600"/>
            <a:ext cx="5410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Уто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чнить представление и способы обозначения мягкости согласных.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Развивать умения обозначать мягкость согласных звуков на письме с помощью мягкого знака.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Закреплять умения проводить звукобуквенный анализ слов.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05000" y="1633538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  </a:t>
            </a:r>
            <a:endParaRPr lang="ru-RU" sz="36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572000" y="1295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_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 rot="10800000" flipH="1" flipV="1">
            <a:off x="4800600" y="1295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_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733800" y="1828800"/>
            <a:ext cx="1252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__   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638800" y="1295400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_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172200" y="1828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_</a:t>
            </a:r>
            <a:endParaRPr lang="ru-RU">
              <a:solidFill>
                <a:srgbClr val="FF3300"/>
              </a:solidFill>
            </a:endParaRPr>
          </a:p>
        </p:txBody>
      </p:sp>
      <p:pic>
        <p:nvPicPr>
          <p:cNvPr id="17" name="Рисунок 16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1295400"/>
            <a:ext cx="6870700" cy="1600200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4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4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cap="non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ноября.</a:t>
            </a:r>
            <a:r>
              <a:rPr lang="ru-RU" sz="4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non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Классная  работа</a:t>
            </a:r>
            <a:r>
              <a:rPr lang="ru-RU" sz="4000" i="1" cap="none" dirty="0" smtClean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6" grpId="0"/>
      <p:bldP spid="8207" grpId="0"/>
      <p:bldP spid="8211" grpId="0"/>
      <p:bldP spid="8212" grpId="0"/>
      <p:bldP spid="82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аровозик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вшин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2226" name="Picture 2" descr="Рисунок1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8512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ап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20891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684213" y="1857375"/>
            <a:ext cx="6264275" cy="330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8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Словарные слова</a:t>
            </a: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8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ребусах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увш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25" name="WordArt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563" y="5426075"/>
            <a:ext cx="63404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2857500" y="5929313"/>
            <a:ext cx="428625" cy="428625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281863" y="4286250"/>
            <a:ext cx="5762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>
                <a:sym typeface="Symbol" pitchFamily="18" charset="2"/>
              </a:rPr>
              <a:t></a:t>
            </a:r>
          </a:p>
        </p:txBody>
      </p:sp>
      <p:pic>
        <p:nvPicPr>
          <p:cNvPr id="31749" name="Picture 13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19446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4" descr="image0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0575" y="860425"/>
            <a:ext cx="2525713" cy="3068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1751" name="Text Box 15"/>
          <p:cNvSpPr txBox="1">
            <a:spLocks noChangeArrowheads="1"/>
          </p:cNvSpPr>
          <p:nvPr/>
        </p:nvSpPr>
        <p:spPr bwMode="auto">
          <a:xfrm>
            <a:off x="7235825" y="188913"/>
            <a:ext cx="6477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,</a:t>
            </a:r>
          </a:p>
        </p:txBody>
      </p:sp>
      <p:sp>
        <p:nvSpPr>
          <p:cNvPr id="34832" name="WordArt 16"/>
          <p:cNvSpPr>
            <a:spLocks noChangeArrowheads="1" noChangeShapeType="1" noTextEdit="1"/>
          </p:cNvSpPr>
          <p:nvPr/>
        </p:nvSpPr>
        <p:spPr bwMode="auto">
          <a:xfrm>
            <a:off x="2714625" y="5429250"/>
            <a:ext cx="857250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6" grpId="1" animBg="1"/>
      <p:bldP spid="34828" grpId="0"/>
      <p:bldP spid="348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увшин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770" name="Picture 20" descr="palma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85750"/>
            <a:ext cx="3014662" cy="3786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9940" name="WordArt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0813" y="5492750"/>
            <a:ext cx="61563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857500" y="5857875"/>
            <a:ext cx="500063" cy="523875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924675" y="4429125"/>
            <a:ext cx="5762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>
                <a:sym typeface="Symbol" pitchFamily="18" charset="2"/>
              </a:rPr>
              <a:t></a:t>
            </a:r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3492500" y="0"/>
            <a:ext cx="10080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,,</a:t>
            </a:r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7885113" y="188913"/>
            <a:ext cx="10080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,,</a:t>
            </a:r>
          </a:p>
        </p:txBody>
      </p:sp>
      <p:sp>
        <p:nvSpPr>
          <p:cNvPr id="39951" name="WordArt 15"/>
          <p:cNvSpPr>
            <a:spLocks noChangeArrowheads="1" noChangeShapeType="1" noTextEdit="1"/>
          </p:cNvSpPr>
          <p:nvPr/>
        </p:nvSpPr>
        <p:spPr bwMode="auto">
          <a:xfrm>
            <a:off x="2714625" y="5500688"/>
            <a:ext cx="857250" cy="1096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pic>
        <p:nvPicPr>
          <p:cNvPr id="3277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1714500"/>
            <a:ext cx="3211513" cy="2047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1" grpId="1" animBg="1"/>
      <p:bldP spid="39942" grpId="0"/>
      <p:bldP spid="399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8|1.9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3|3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442</Words>
  <Application>Microsoft Office PowerPoint</Application>
  <PresentationFormat>Экран (4:3)</PresentationFormat>
  <Paragraphs>173</Paragraphs>
  <Slides>36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Презентация PowerPoint</vt:lpstr>
      <vt:lpstr>Ь</vt:lpstr>
      <vt:lpstr>  Тема: «Мягкий знак в      середине  и на конце     слова как показатель    мягкости согласного    звука»</vt:lpstr>
      <vt:lpstr>Презентация PowerPoint</vt:lpstr>
      <vt:lpstr>        17 ноября. Классная  работа.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декабрь -</vt:lpstr>
      <vt:lpstr>              …   году начало, зиме середина.</vt:lpstr>
      <vt:lpstr>Презентация PowerPoint</vt:lpstr>
      <vt:lpstr>Презентация PowerPoint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Сельдь, голубь, медведь,             карась,  рысь, журавль,            окунь, олень, лебедь.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Надежда</cp:lastModifiedBy>
  <cp:revision>74</cp:revision>
  <dcterms:modified xsi:type="dcterms:W3CDTF">2023-06-26T11:28:10Z</dcterms:modified>
</cp:coreProperties>
</file>