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5" r:id="rId8"/>
    <p:sldId id="279" r:id="rId9"/>
    <p:sldId id="262" r:id="rId10"/>
    <p:sldId id="263" r:id="rId11"/>
    <p:sldId id="278"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snapToGrid="0">
      <p:cViewPr>
        <p:scale>
          <a:sx n="75" d="100"/>
          <a:sy n="75" d="100"/>
        </p:scale>
        <p:origin x="516" y="-42"/>
      </p:cViewPr>
      <p:guideLst>
        <p:guide orient="horz" pos="2160"/>
        <p:guide pos="3840"/>
      </p:guideLst>
    </p:cSldViewPr>
  </p:slideViewPr>
  <p:outlineViewPr>
    <p:cViewPr>
      <p:scale>
        <a:sx n="33" d="100"/>
        <a:sy n="33" d="100"/>
      </p:scale>
      <p:origin x="48" y="46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503612C-2247-4905-9575-8ABBBB1D2254}" type="datetimeFigureOut">
              <a:rPr lang="ru-RU" smtClean="0"/>
              <a:pPr/>
              <a:t>04.05.2023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A0B123-7138-435E-9094-E40C4B55013B}" type="slidenum">
              <a:rPr lang="ru-RU" smtClean="0"/>
              <a:pPr/>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196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3612C-2247-4905-9575-8ABBBB1D2254}" type="datetimeFigureOut">
              <a:rPr lang="ru-RU" smtClean="0"/>
              <a:pPr/>
              <a:t>04.05.2023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A0B123-7138-435E-9094-E40C4B55013B}" type="slidenum">
              <a:rPr lang="ru-RU" smtClean="0"/>
              <a:pPr/>
              <a:t>‹#›</a:t>
            </a:fld>
            <a:endParaRPr lang="ru-RU"/>
          </a:p>
        </p:txBody>
      </p:sp>
    </p:spTree>
    <p:extLst>
      <p:ext uri="{BB962C8B-B14F-4D97-AF65-F5344CB8AC3E}">
        <p14:creationId xmlns:p14="http://schemas.microsoft.com/office/powerpoint/2010/main" val="3975302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3612C-2247-4905-9575-8ABBBB1D2254}" type="datetimeFigureOut">
              <a:rPr lang="ru-RU" smtClean="0"/>
              <a:pPr/>
              <a:t>04.05.2023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A0B123-7138-435E-9094-E40C4B55013B}" type="slidenum">
              <a:rPr lang="ru-RU" smtClean="0"/>
              <a:pPr/>
              <a:t>‹#›</a:t>
            </a:fld>
            <a:endParaRPr lang="ru-RU"/>
          </a:p>
        </p:txBody>
      </p:sp>
    </p:spTree>
    <p:extLst>
      <p:ext uri="{BB962C8B-B14F-4D97-AF65-F5344CB8AC3E}">
        <p14:creationId xmlns:p14="http://schemas.microsoft.com/office/powerpoint/2010/main" val="2962275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3612C-2247-4905-9575-8ABBBB1D2254}" type="datetimeFigureOut">
              <a:rPr lang="ru-RU" smtClean="0"/>
              <a:pPr/>
              <a:t>04.05.2023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A0B123-7138-435E-9094-E40C4B55013B}" type="slidenum">
              <a:rPr lang="ru-RU" smtClean="0"/>
              <a:pPr/>
              <a:t>‹#›</a:t>
            </a:fld>
            <a:endParaRPr lang="ru-RU"/>
          </a:p>
        </p:txBody>
      </p:sp>
    </p:spTree>
    <p:extLst>
      <p:ext uri="{BB962C8B-B14F-4D97-AF65-F5344CB8AC3E}">
        <p14:creationId xmlns:p14="http://schemas.microsoft.com/office/powerpoint/2010/main" val="107084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3612C-2247-4905-9575-8ABBBB1D2254}" type="datetimeFigureOut">
              <a:rPr lang="ru-RU" smtClean="0"/>
              <a:pPr/>
              <a:t>04.05.2023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A0B123-7138-435E-9094-E40C4B55013B}" type="slidenum">
              <a:rPr lang="ru-RU" smtClean="0"/>
              <a:pPr/>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078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503612C-2247-4905-9575-8ABBBB1D2254}" type="datetimeFigureOut">
              <a:rPr lang="ru-RU" smtClean="0"/>
              <a:pPr/>
              <a:t>04.05.2023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AA0B123-7138-435E-9094-E40C4B55013B}" type="slidenum">
              <a:rPr lang="ru-RU" smtClean="0"/>
              <a:pPr/>
              <a:t>‹#›</a:t>
            </a:fld>
            <a:endParaRPr lang="ru-RU"/>
          </a:p>
        </p:txBody>
      </p:sp>
    </p:spTree>
    <p:extLst>
      <p:ext uri="{BB962C8B-B14F-4D97-AF65-F5344CB8AC3E}">
        <p14:creationId xmlns:p14="http://schemas.microsoft.com/office/powerpoint/2010/main" val="282436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503612C-2247-4905-9575-8ABBBB1D2254}" type="datetimeFigureOut">
              <a:rPr lang="ru-RU" smtClean="0"/>
              <a:pPr/>
              <a:t>04.05.2023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AA0B123-7138-435E-9094-E40C4B55013B}" type="slidenum">
              <a:rPr lang="ru-RU" smtClean="0"/>
              <a:pPr/>
              <a:t>‹#›</a:t>
            </a:fld>
            <a:endParaRPr lang="ru-RU"/>
          </a:p>
        </p:txBody>
      </p:sp>
    </p:spTree>
    <p:extLst>
      <p:ext uri="{BB962C8B-B14F-4D97-AF65-F5344CB8AC3E}">
        <p14:creationId xmlns:p14="http://schemas.microsoft.com/office/powerpoint/2010/main" val="174393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503612C-2247-4905-9575-8ABBBB1D2254}" type="datetimeFigureOut">
              <a:rPr lang="ru-RU" smtClean="0"/>
              <a:pPr/>
              <a:t>04.05.2023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AA0B123-7138-435E-9094-E40C4B55013B}" type="slidenum">
              <a:rPr lang="ru-RU" smtClean="0"/>
              <a:pPr/>
              <a:t>‹#›</a:t>
            </a:fld>
            <a:endParaRPr lang="ru-RU"/>
          </a:p>
        </p:txBody>
      </p:sp>
    </p:spTree>
    <p:extLst>
      <p:ext uri="{BB962C8B-B14F-4D97-AF65-F5344CB8AC3E}">
        <p14:creationId xmlns:p14="http://schemas.microsoft.com/office/powerpoint/2010/main" val="27429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03612C-2247-4905-9575-8ABBBB1D2254}" type="datetimeFigureOut">
              <a:rPr lang="ru-RU" smtClean="0"/>
              <a:pPr/>
              <a:t>04.05.2023</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1AA0B123-7138-435E-9094-E40C4B55013B}" type="slidenum">
              <a:rPr lang="ru-RU" smtClean="0"/>
              <a:pPr/>
              <a:t>‹#›</a:t>
            </a:fld>
            <a:endParaRPr lang="ru-RU"/>
          </a:p>
        </p:txBody>
      </p:sp>
    </p:spTree>
    <p:extLst>
      <p:ext uri="{BB962C8B-B14F-4D97-AF65-F5344CB8AC3E}">
        <p14:creationId xmlns:p14="http://schemas.microsoft.com/office/powerpoint/2010/main" val="2353084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03612C-2247-4905-9575-8ABBBB1D2254}" type="datetimeFigureOut">
              <a:rPr lang="ru-RU" smtClean="0"/>
              <a:pPr/>
              <a:t>04.05.2023</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AA0B123-7138-435E-9094-E40C4B55013B}" type="slidenum">
              <a:rPr lang="ru-RU" smtClean="0"/>
              <a:pPr/>
              <a:t>‹#›</a:t>
            </a:fld>
            <a:endParaRPr lang="ru-RU"/>
          </a:p>
        </p:txBody>
      </p:sp>
    </p:spTree>
    <p:extLst>
      <p:ext uri="{BB962C8B-B14F-4D97-AF65-F5344CB8AC3E}">
        <p14:creationId xmlns:p14="http://schemas.microsoft.com/office/powerpoint/2010/main" val="2716802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3612C-2247-4905-9575-8ABBBB1D2254}" type="datetimeFigureOut">
              <a:rPr lang="ru-RU" smtClean="0"/>
              <a:pPr/>
              <a:t>04.05.2023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AA0B123-7138-435E-9094-E40C4B55013B}" type="slidenum">
              <a:rPr lang="ru-RU" smtClean="0"/>
              <a:pPr/>
              <a:t>‹#›</a:t>
            </a:fld>
            <a:endParaRPr lang="ru-RU"/>
          </a:p>
        </p:txBody>
      </p:sp>
    </p:spTree>
    <p:extLst>
      <p:ext uri="{BB962C8B-B14F-4D97-AF65-F5344CB8AC3E}">
        <p14:creationId xmlns:p14="http://schemas.microsoft.com/office/powerpoint/2010/main" val="162756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503612C-2247-4905-9575-8ABBBB1D2254}" type="datetimeFigureOut">
              <a:rPr lang="ru-RU" smtClean="0"/>
              <a:pPr/>
              <a:t>04.05.2023</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AA0B123-7138-435E-9094-E40C4B55013B}" type="slidenum">
              <a:rPr lang="ru-RU" smtClean="0"/>
              <a:pPr/>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380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00051" y="2115435"/>
            <a:ext cx="10058400" cy="2168766"/>
          </a:xfrm>
        </p:spPr>
        <p:txBody>
          <a:bodyPr>
            <a:normAutofit/>
          </a:bodyPr>
          <a:lstStyle/>
          <a:p>
            <a:pPr algn="ctr"/>
            <a:r>
              <a:rPr lang="ru-RU" sz="4000" dirty="0"/>
              <a:t>МУЛЬТФИЛЬМЫ КАК СРЕДСТВО ИЗУЧЕНИЯ АНГЛИЙСКОГО ЯЗЫКА ДЛЯ НАЧАЛЬНОЙ ШКОЛЫ</a:t>
            </a:r>
          </a:p>
        </p:txBody>
      </p:sp>
      <p:sp>
        <p:nvSpPr>
          <p:cNvPr id="3" name="Подзаголовок 2"/>
          <p:cNvSpPr>
            <a:spLocks noGrp="1"/>
          </p:cNvSpPr>
          <p:nvPr>
            <p:ph type="subTitle" idx="1"/>
          </p:nvPr>
        </p:nvSpPr>
        <p:spPr>
          <a:xfrm>
            <a:off x="1317050" y="4893495"/>
            <a:ext cx="10159352" cy="1392071"/>
          </a:xfrm>
        </p:spPr>
        <p:txBody>
          <a:bodyPr>
            <a:noAutofit/>
          </a:bodyPr>
          <a:lstStyle/>
          <a:p>
            <a:pPr algn="r">
              <a:lnSpc>
                <a:spcPct val="10000"/>
              </a:lnSpc>
            </a:pPr>
            <a:r>
              <a:rPr lang="ru-RU" sz="1400" dirty="0">
                <a:latin typeface="+mn-lt"/>
              </a:rPr>
              <a:t>Автор: Чалено Любовь Евгеньевна,</a:t>
            </a:r>
          </a:p>
          <a:p>
            <a:pPr algn="r">
              <a:lnSpc>
                <a:spcPct val="10000"/>
              </a:lnSpc>
            </a:pPr>
            <a:r>
              <a:rPr lang="ru-RU" sz="1400" dirty="0">
                <a:latin typeface="+mn-lt"/>
              </a:rPr>
              <a:t>Россия, Мурманская область, г. Мурманск</a:t>
            </a:r>
          </a:p>
          <a:p>
            <a:pPr algn="r">
              <a:lnSpc>
                <a:spcPct val="10000"/>
              </a:lnSpc>
            </a:pPr>
            <a:r>
              <a:rPr lang="ru-RU" sz="1400" dirty="0">
                <a:latin typeface="+mn-lt"/>
              </a:rPr>
              <a:t>МБОУ г. Мурманска «Гимназия №1», 10 </a:t>
            </a:r>
            <a:r>
              <a:rPr lang="ru-RU" sz="1400" dirty="0" smtClean="0">
                <a:latin typeface="+mn-lt"/>
              </a:rPr>
              <a:t>класс</a:t>
            </a:r>
            <a:endParaRPr lang="ru-RU" sz="1400" dirty="0">
              <a:latin typeface="+mn-lt"/>
            </a:endParaRPr>
          </a:p>
          <a:p>
            <a:pPr algn="r">
              <a:lnSpc>
                <a:spcPct val="10000"/>
              </a:lnSpc>
            </a:pPr>
            <a:r>
              <a:rPr lang="ru-RU" sz="1400" dirty="0">
                <a:latin typeface="+mn-lt"/>
              </a:rPr>
              <a:t>Научный руководитель: Красникова Ольга Анатольевна,</a:t>
            </a:r>
          </a:p>
          <a:p>
            <a:pPr algn="r">
              <a:lnSpc>
                <a:spcPct val="10000"/>
              </a:lnSpc>
            </a:pPr>
            <a:r>
              <a:rPr lang="ru-RU" sz="1400" dirty="0">
                <a:latin typeface="+mn-lt"/>
              </a:rPr>
              <a:t>учитель английского языка МБОУ г. Мурманска </a:t>
            </a:r>
            <a:r>
              <a:rPr lang="ru-RU" sz="1400" dirty="0" smtClean="0">
                <a:latin typeface="+mn-lt"/>
              </a:rPr>
              <a:t>«Гимназия №1</a:t>
            </a:r>
            <a:r>
              <a:rPr lang="ru-RU" sz="1200" dirty="0" smtClean="0">
                <a:latin typeface="+mn-lt"/>
              </a:rPr>
              <a:t>»</a:t>
            </a:r>
            <a:endParaRPr lang="ru-RU" sz="1200" dirty="0">
              <a:latin typeface="+mn-lt"/>
            </a:endParaRPr>
          </a:p>
        </p:txBody>
      </p:sp>
      <p:sp>
        <p:nvSpPr>
          <p:cNvPr id="4" name="TextBox 3"/>
          <p:cNvSpPr txBox="1"/>
          <p:nvPr/>
        </p:nvSpPr>
        <p:spPr>
          <a:xfrm>
            <a:off x="776558" y="409433"/>
            <a:ext cx="10699844" cy="646331"/>
          </a:xfrm>
          <a:prstGeom prst="rect">
            <a:avLst/>
          </a:prstGeom>
          <a:noFill/>
        </p:spPr>
        <p:txBody>
          <a:bodyPr wrap="square" rtlCol="0">
            <a:spAutoFit/>
          </a:bodyPr>
          <a:lstStyle/>
          <a:p>
            <a:pPr algn="ctr"/>
            <a:r>
              <a:rPr lang="ru-RU" dirty="0" smtClean="0"/>
              <a:t>Гимназическая научно-практическая конференция школьников</a:t>
            </a:r>
          </a:p>
          <a:p>
            <a:pPr algn="ctr"/>
            <a:r>
              <a:rPr lang="ru-RU" dirty="0" smtClean="0"/>
              <a:t> (Россия, Мурманск, мая 2023 г.)</a:t>
            </a:r>
            <a:endParaRPr lang="ru-RU" dirty="0"/>
          </a:p>
        </p:txBody>
      </p:sp>
    </p:spTree>
    <p:extLst>
      <p:ext uri="{BB962C8B-B14F-4D97-AF65-F5344CB8AC3E}">
        <p14:creationId xmlns:p14="http://schemas.microsoft.com/office/powerpoint/2010/main" val="1855137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Итоги</a:t>
            </a:r>
            <a:endParaRPr lang="ru-RU" b="1" dirty="0"/>
          </a:p>
        </p:txBody>
      </p:sp>
      <p:sp>
        <p:nvSpPr>
          <p:cNvPr id="3" name="Объект 2"/>
          <p:cNvSpPr>
            <a:spLocks noGrp="1"/>
          </p:cNvSpPr>
          <p:nvPr>
            <p:ph idx="1"/>
          </p:nvPr>
        </p:nvSpPr>
        <p:spPr>
          <a:xfrm>
            <a:off x="1097280" y="2418939"/>
            <a:ext cx="10058400" cy="4023360"/>
          </a:xfrm>
        </p:spPr>
        <p:txBody>
          <a:bodyPr>
            <a:normAutofit/>
          </a:bodyPr>
          <a:lstStyle/>
          <a:p>
            <a:pPr algn="just"/>
            <a:r>
              <a:rPr lang="ru-RU" sz="2400" dirty="0" smtClean="0"/>
              <a:t> Был </a:t>
            </a:r>
            <a:r>
              <a:rPr lang="ru-RU" sz="2400" dirty="0"/>
              <a:t>собран и систематизирован материал </a:t>
            </a:r>
            <a:r>
              <a:rPr lang="ru-RU" sz="2400" dirty="0" smtClean="0"/>
              <a:t>для изучения </a:t>
            </a:r>
            <a:r>
              <a:rPr lang="ru-RU" sz="2400" dirty="0"/>
              <a:t>иностранного языка с помощью мультфильмов на английском языке. Были изучены разные источники информации. Мной был рассмотрен такой способ, как изучение английского языка через просмотр мультфильмов. Благодаря ему, обучающиеся начальных классов могут не прилагать огромных усилий для того, чтобы запомнить слова</a:t>
            </a:r>
            <a:r>
              <a:rPr lang="ru-RU" sz="2400" dirty="0" smtClean="0"/>
              <a:t>.</a:t>
            </a:r>
          </a:p>
          <a:p>
            <a:pPr algn="just"/>
            <a:r>
              <a:rPr lang="ru-RU" sz="2400" dirty="0" smtClean="0"/>
              <a:t> В результате работы над проектом была </a:t>
            </a:r>
            <a:r>
              <a:rPr lang="ru-RU" sz="2400" smtClean="0"/>
              <a:t>составлена </a:t>
            </a:r>
            <a:r>
              <a:rPr lang="ru-RU" sz="2400" smtClean="0"/>
              <a:t>брошюра </a:t>
            </a:r>
            <a:r>
              <a:rPr lang="ru-RU" sz="2400" dirty="0" smtClean="0"/>
              <a:t>«Мультфильмы как средство изучения английского языка для начальной школы».</a:t>
            </a:r>
          </a:p>
          <a:p>
            <a:endParaRPr lang="ru-RU" dirty="0"/>
          </a:p>
        </p:txBody>
      </p:sp>
    </p:spTree>
    <p:extLst>
      <p:ext uri="{BB962C8B-B14F-4D97-AF65-F5344CB8AC3E}">
        <p14:creationId xmlns:p14="http://schemas.microsoft.com/office/powerpoint/2010/main" val="3958084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6472" y="2588570"/>
            <a:ext cx="9502680" cy="1107996"/>
          </a:xfrm>
          <a:prstGeom prst="rect">
            <a:avLst/>
          </a:prstGeom>
          <a:noFill/>
        </p:spPr>
        <p:txBody>
          <a:bodyPr wrap="square" rtlCol="0">
            <a:spAutoFit/>
          </a:bodyPr>
          <a:lstStyle/>
          <a:p>
            <a:r>
              <a:rPr lang="ru-RU" sz="6600" i="1" u="sng" dirty="0" smtClean="0">
                <a:solidFill>
                  <a:schemeClr val="tx1">
                    <a:lumMod val="85000"/>
                    <a:lumOff val="15000"/>
                  </a:schemeClr>
                </a:solidFill>
                <a:effectLst>
                  <a:outerShdw blurRad="38100" dist="38100" dir="2700000" algn="tl">
                    <a:srgbClr val="000000">
                      <a:alpha val="43137"/>
                    </a:srgbClr>
                  </a:outerShdw>
                </a:effectLst>
              </a:rPr>
              <a:t>СПАСИБО ЗА ВНИМАНИЕ</a:t>
            </a:r>
            <a:r>
              <a:rPr lang="ru-RU" sz="6600" i="1" u="sng" dirty="0" smtClean="0">
                <a:solidFill>
                  <a:schemeClr val="tx1">
                    <a:lumMod val="85000"/>
                    <a:lumOff val="15000"/>
                  </a:schemeClr>
                </a:solidFill>
              </a:rPr>
              <a:t>!</a:t>
            </a:r>
            <a:endParaRPr lang="ru-RU" sz="6600" i="1" u="sng" dirty="0">
              <a:solidFill>
                <a:schemeClr val="tx1">
                  <a:lumMod val="85000"/>
                  <a:lumOff val="15000"/>
                </a:schemeClr>
              </a:solidFill>
            </a:endParaRPr>
          </a:p>
        </p:txBody>
      </p:sp>
    </p:spTree>
    <p:extLst>
      <p:ext uri="{BB962C8B-B14F-4D97-AF65-F5344CB8AC3E}">
        <p14:creationId xmlns:p14="http://schemas.microsoft.com/office/powerpoint/2010/main" val="233215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Актуальность</a:t>
            </a:r>
            <a:r>
              <a:rPr lang="ru-RU" dirty="0" smtClean="0"/>
              <a:t> </a:t>
            </a:r>
            <a:endParaRPr lang="ru-RU" dirty="0"/>
          </a:p>
        </p:txBody>
      </p:sp>
      <p:sp>
        <p:nvSpPr>
          <p:cNvPr id="3" name="Объект 2"/>
          <p:cNvSpPr>
            <a:spLocks noGrp="1"/>
          </p:cNvSpPr>
          <p:nvPr>
            <p:ph idx="1"/>
          </p:nvPr>
        </p:nvSpPr>
        <p:spPr>
          <a:xfrm>
            <a:off x="193841" y="1930734"/>
            <a:ext cx="8144941" cy="2027118"/>
          </a:xfrm>
        </p:spPr>
        <p:txBody>
          <a:bodyPr>
            <a:noAutofit/>
          </a:bodyPr>
          <a:lstStyle/>
          <a:p>
            <a:pPr algn="just"/>
            <a:r>
              <a:rPr lang="ru-RU" sz="2400" dirty="0"/>
              <a:t>Всё большее количество людей стремиться изучать разные иностранные языки, но самым распространяемым языком для изучения является английский язык. Поэтому чтобы в будущем вы могли хорошо владеть этим языком, учёные выяснили, что начинать изучение английского языка лучше всего с раннего возраста. </a:t>
            </a:r>
          </a:p>
        </p:txBody>
      </p:sp>
      <p:pic>
        <p:nvPicPr>
          <p:cNvPr id="5" name="Рисунок 4"/>
          <p:cNvPicPr>
            <a:picLocks noChangeAspect="1"/>
          </p:cNvPicPr>
          <p:nvPr/>
        </p:nvPicPr>
        <p:blipFill>
          <a:blip r:embed="rId2"/>
          <a:stretch>
            <a:fillRect/>
          </a:stretch>
        </p:blipFill>
        <p:spPr>
          <a:xfrm>
            <a:off x="8438791" y="1930734"/>
            <a:ext cx="3245395" cy="2155145"/>
          </a:xfrm>
          <a:prstGeom prst="rect">
            <a:avLst/>
          </a:prstGeom>
        </p:spPr>
      </p:pic>
      <p:pic>
        <p:nvPicPr>
          <p:cNvPr id="7" name="Рисунок 6"/>
          <p:cNvPicPr>
            <a:picLocks noChangeAspect="1"/>
          </p:cNvPicPr>
          <p:nvPr/>
        </p:nvPicPr>
        <p:blipFill>
          <a:blip r:embed="rId3" cstate="print"/>
          <a:stretch>
            <a:fillRect/>
          </a:stretch>
        </p:blipFill>
        <p:spPr>
          <a:xfrm>
            <a:off x="293850" y="3971262"/>
            <a:ext cx="3173666" cy="2115777"/>
          </a:xfrm>
          <a:prstGeom prst="rect">
            <a:avLst/>
          </a:prstGeom>
        </p:spPr>
      </p:pic>
      <p:sp>
        <p:nvSpPr>
          <p:cNvPr id="9" name="TextBox 8"/>
          <p:cNvSpPr txBox="1"/>
          <p:nvPr/>
        </p:nvSpPr>
        <p:spPr>
          <a:xfrm>
            <a:off x="3567525" y="3957852"/>
            <a:ext cx="8299765" cy="1938992"/>
          </a:xfrm>
          <a:prstGeom prst="rect">
            <a:avLst/>
          </a:prstGeom>
          <a:noFill/>
        </p:spPr>
        <p:txBody>
          <a:bodyPr wrap="square" rtlCol="0">
            <a:spAutoFit/>
          </a:bodyPr>
          <a:lstStyle/>
          <a:p>
            <a:r>
              <a:rPr lang="ru-RU" sz="2400" dirty="0">
                <a:solidFill>
                  <a:schemeClr val="tx1">
                    <a:lumMod val="75000"/>
                    <a:lumOff val="25000"/>
                  </a:schemeClr>
                </a:solidFill>
              </a:rPr>
              <a:t>Но детям будет неинтересно просто решать задания из учебников, а вот при помощи мультфильмов у детей не только появиться интерес, но и они смогут ознакомится как с литературным, так и с реальным разговорным языком, а также научиться понимать иностранную речь на слух.</a:t>
            </a:r>
          </a:p>
        </p:txBody>
      </p:sp>
    </p:spTree>
    <p:extLst>
      <p:ext uri="{BB962C8B-B14F-4D97-AF65-F5344CB8AC3E}">
        <p14:creationId xmlns:p14="http://schemas.microsoft.com/office/powerpoint/2010/main" val="283740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Цель работы </a:t>
            </a:r>
            <a:endParaRPr lang="ru-RU" b="1" dirty="0"/>
          </a:p>
        </p:txBody>
      </p:sp>
      <p:sp>
        <p:nvSpPr>
          <p:cNvPr id="3" name="Объект 2"/>
          <p:cNvSpPr>
            <a:spLocks noGrp="1"/>
          </p:cNvSpPr>
          <p:nvPr>
            <p:ph idx="1"/>
          </p:nvPr>
        </p:nvSpPr>
        <p:spPr>
          <a:xfrm>
            <a:off x="887104" y="1845733"/>
            <a:ext cx="10268576" cy="4473179"/>
          </a:xfrm>
        </p:spPr>
        <p:txBody>
          <a:bodyPr>
            <a:normAutofit/>
          </a:bodyPr>
          <a:lstStyle/>
          <a:p>
            <a:pPr lvl="0" algn="just"/>
            <a:r>
              <a:rPr lang="ru-RU" sz="2400" b="1" dirty="0" smtClean="0"/>
              <a:t>Цель</a:t>
            </a:r>
            <a:r>
              <a:rPr lang="ru-RU" sz="2400" dirty="0" smtClean="0"/>
              <a:t>: </a:t>
            </a:r>
            <a:r>
              <a:rPr lang="ru-RU" sz="2400" dirty="0"/>
              <a:t>составить подборку мультфильмов для повышения </a:t>
            </a:r>
            <a:r>
              <a:rPr lang="ru-RU" sz="2400" dirty="0" smtClean="0"/>
              <a:t>мотивации и снятия трудностей при изучении </a:t>
            </a:r>
            <a:r>
              <a:rPr lang="ru-RU" sz="2400" dirty="0"/>
              <a:t>английского языка учащихся начальных классов. </a:t>
            </a:r>
          </a:p>
          <a:p>
            <a:pPr algn="just"/>
            <a:r>
              <a:rPr lang="ru-RU" sz="2400" b="1" dirty="0" smtClean="0"/>
              <a:t>Задачи:</a:t>
            </a:r>
          </a:p>
          <a:p>
            <a:pPr algn="just">
              <a:buFont typeface="Arial" panose="020B0604020202020204" pitchFamily="34" charset="0"/>
              <a:buChar char="•"/>
            </a:pPr>
            <a:r>
              <a:rPr lang="ru-RU" sz="2400" dirty="0" smtClean="0"/>
              <a:t>  изучение </a:t>
            </a:r>
            <a:r>
              <a:rPr lang="ru-RU" sz="2400" dirty="0"/>
              <a:t>теории по данному вопросу;</a:t>
            </a:r>
          </a:p>
          <a:p>
            <a:pPr algn="just">
              <a:buFont typeface="Arial" panose="020B0604020202020204" pitchFamily="34" charset="0"/>
              <a:buChar char="•"/>
            </a:pPr>
            <a:r>
              <a:rPr lang="ru-RU" sz="2400" dirty="0"/>
              <a:t> </a:t>
            </a:r>
            <a:r>
              <a:rPr lang="ru-RU" sz="2400" dirty="0" smtClean="0"/>
              <a:t> выявить </a:t>
            </a:r>
            <a:r>
              <a:rPr lang="ru-RU" sz="2400" dirty="0"/>
              <a:t>полезность просмотра мультфильмов на английском языке;</a:t>
            </a:r>
          </a:p>
          <a:p>
            <a:pPr algn="just">
              <a:buFont typeface="Arial" panose="020B0604020202020204" pitchFamily="34" charset="0"/>
              <a:buChar char="•"/>
            </a:pPr>
            <a:r>
              <a:rPr lang="ru-RU" sz="2400" dirty="0" smtClean="0"/>
              <a:t>  изучить </a:t>
            </a:r>
            <a:r>
              <a:rPr lang="ru-RU" sz="2400" dirty="0"/>
              <a:t>методы эффективного просмотра мультфильмов на английском;</a:t>
            </a:r>
          </a:p>
          <a:p>
            <a:pPr algn="just">
              <a:buFont typeface="Arial" panose="020B0604020202020204" pitchFamily="34" charset="0"/>
              <a:buChar char="•"/>
            </a:pPr>
            <a:r>
              <a:rPr lang="ru-RU" sz="2400" dirty="0" smtClean="0"/>
              <a:t>  ознакомиться </a:t>
            </a:r>
            <a:r>
              <a:rPr lang="ru-RU" sz="2400" dirty="0"/>
              <a:t>с мультфильмами на английском языке и определить, какие из них подходят для изучения языка;</a:t>
            </a:r>
          </a:p>
          <a:p>
            <a:pPr algn="just">
              <a:buFont typeface="Arial" panose="020B0604020202020204" pitchFamily="34" charset="0"/>
              <a:buChar char="•"/>
            </a:pPr>
            <a:r>
              <a:rPr lang="ru-RU" sz="2400" dirty="0" smtClean="0"/>
              <a:t>  проанализировать </a:t>
            </a:r>
            <a:r>
              <a:rPr lang="ru-RU" sz="2400" dirty="0"/>
              <a:t>выбранные </a:t>
            </a:r>
            <a:r>
              <a:rPr lang="ru-RU" sz="2400" dirty="0" smtClean="0"/>
              <a:t>мультфильмы.</a:t>
            </a:r>
            <a:endParaRPr lang="ru-RU" sz="2400" dirty="0"/>
          </a:p>
          <a:p>
            <a:endParaRPr lang="ru-RU" dirty="0">
              <a:latin typeface="+mj-lt"/>
            </a:endParaRPr>
          </a:p>
        </p:txBody>
      </p:sp>
    </p:spTree>
    <p:extLst>
      <p:ext uri="{BB962C8B-B14F-4D97-AF65-F5344CB8AC3E}">
        <p14:creationId xmlns:p14="http://schemas.microsoft.com/office/powerpoint/2010/main" val="2513063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Объект исследования </a:t>
            </a:r>
            <a:endParaRPr lang="ru-RU" b="1" dirty="0"/>
          </a:p>
        </p:txBody>
      </p:sp>
      <p:sp>
        <p:nvSpPr>
          <p:cNvPr id="3" name="Объект 2"/>
          <p:cNvSpPr>
            <a:spLocks noGrp="1"/>
          </p:cNvSpPr>
          <p:nvPr>
            <p:ph idx="1"/>
          </p:nvPr>
        </p:nvSpPr>
        <p:spPr>
          <a:xfrm>
            <a:off x="1097280" y="2641625"/>
            <a:ext cx="10058400" cy="4023360"/>
          </a:xfrm>
        </p:spPr>
        <p:txBody>
          <a:bodyPr>
            <a:normAutofit/>
          </a:bodyPr>
          <a:lstStyle/>
          <a:p>
            <a:pPr algn="just"/>
            <a:r>
              <a:rPr lang="ru-RU" sz="2400" b="1" dirty="0" smtClean="0"/>
              <a:t>Объект исследования</a:t>
            </a:r>
            <a:r>
              <a:rPr lang="ru-RU" sz="2400" dirty="0" smtClean="0"/>
              <a:t> – приём</a:t>
            </a:r>
            <a:r>
              <a:rPr lang="ru-RU" sz="2400" dirty="0" smtClean="0">
                <a:solidFill>
                  <a:srgbClr val="FF0000"/>
                </a:solidFill>
              </a:rPr>
              <a:t> </a:t>
            </a:r>
            <a:r>
              <a:rPr lang="ru-RU" sz="2400" dirty="0" smtClean="0"/>
              <a:t>изучения английского языка на основе мультфильмов.</a:t>
            </a:r>
          </a:p>
          <a:p>
            <a:pPr algn="just"/>
            <a:r>
              <a:rPr lang="ru-RU" sz="2400" b="1" dirty="0" smtClean="0"/>
              <a:t>Предмет исследования </a:t>
            </a:r>
            <a:r>
              <a:rPr lang="ru-RU" sz="2400" dirty="0" smtClean="0"/>
              <a:t>– современные аутентичные мультипликационные фильмы на английском языке.</a:t>
            </a:r>
          </a:p>
          <a:p>
            <a:pPr algn="just"/>
            <a:r>
              <a:rPr lang="ru-RU" sz="2400" b="1" dirty="0" smtClean="0"/>
              <a:t>Методы исследования</a:t>
            </a:r>
            <a:r>
              <a:rPr lang="ru-RU" sz="2400" dirty="0" smtClean="0"/>
              <a:t>: анализ, систематизация данных, обобщение.</a:t>
            </a:r>
            <a:endParaRPr lang="ru-RU" sz="2400" dirty="0"/>
          </a:p>
        </p:txBody>
      </p:sp>
    </p:spTree>
    <p:extLst>
      <p:ext uri="{BB962C8B-B14F-4D97-AF65-F5344CB8AC3E}">
        <p14:creationId xmlns:p14="http://schemas.microsoft.com/office/powerpoint/2010/main" val="4211140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439" y="286604"/>
            <a:ext cx="10301241" cy="1450757"/>
          </a:xfrm>
        </p:spPr>
        <p:txBody>
          <a:bodyPr/>
          <a:lstStyle/>
          <a:p>
            <a:pPr algn="ctr"/>
            <a:r>
              <a:rPr lang="ru-RU" b="1" dirty="0"/>
              <a:t>Изучение иностранного языка в раннем возрасте</a:t>
            </a:r>
          </a:p>
        </p:txBody>
      </p:sp>
      <p:sp>
        <p:nvSpPr>
          <p:cNvPr id="3" name="Объект 2"/>
          <p:cNvSpPr>
            <a:spLocks noGrp="1"/>
          </p:cNvSpPr>
          <p:nvPr>
            <p:ph idx="1"/>
          </p:nvPr>
        </p:nvSpPr>
        <p:spPr>
          <a:xfrm>
            <a:off x="177421" y="1882202"/>
            <a:ext cx="12014579" cy="4975798"/>
          </a:xfrm>
        </p:spPr>
        <p:txBody>
          <a:bodyPr>
            <a:noAutofit/>
          </a:bodyPr>
          <a:lstStyle/>
          <a:p>
            <a:pPr algn="just"/>
            <a:r>
              <a:rPr lang="ru-RU" dirty="0"/>
              <a:t>Изучение иностранного языка в раннем возрасте очень </a:t>
            </a:r>
            <a:r>
              <a:rPr lang="ru-RU" dirty="0" smtClean="0"/>
              <a:t>эффективно: </a:t>
            </a:r>
          </a:p>
          <a:p>
            <a:pPr algn="just"/>
            <a:r>
              <a:rPr lang="ru-RU" dirty="0" smtClean="0"/>
              <a:t>1) </a:t>
            </a:r>
            <a:r>
              <a:rPr lang="ru-RU" dirty="0"/>
              <a:t>быстро </a:t>
            </a:r>
            <a:r>
              <a:rPr lang="ru-RU" dirty="0" smtClean="0"/>
              <a:t>увлекаются;</a:t>
            </a:r>
          </a:p>
          <a:p>
            <a:pPr algn="just"/>
            <a:r>
              <a:rPr lang="ru-RU" dirty="0" smtClean="0"/>
              <a:t>2) повышение интереса </a:t>
            </a:r>
            <a:r>
              <a:rPr lang="ru-RU" dirty="0"/>
              <a:t>к изучению </a:t>
            </a:r>
            <a:r>
              <a:rPr lang="ru-RU" dirty="0" smtClean="0"/>
              <a:t>языка; </a:t>
            </a:r>
          </a:p>
          <a:p>
            <a:pPr algn="just"/>
            <a:r>
              <a:rPr lang="ru-RU" dirty="0" smtClean="0"/>
              <a:t>3) </a:t>
            </a:r>
            <a:r>
              <a:rPr lang="ru-RU" dirty="0"/>
              <a:t>хорошо удерживают внимание </a:t>
            </a:r>
            <a:r>
              <a:rPr lang="ru-RU" dirty="0" smtClean="0"/>
              <a:t>ребенка;</a:t>
            </a:r>
          </a:p>
          <a:p>
            <a:pPr algn="just"/>
            <a:r>
              <a:rPr lang="ru-RU" dirty="0" smtClean="0"/>
              <a:t>4) помогают </a:t>
            </a:r>
            <a:r>
              <a:rPr lang="ru-RU" dirty="0"/>
              <a:t>ему воспринимать </a:t>
            </a:r>
            <a:r>
              <a:rPr lang="ru-RU" dirty="0" smtClean="0"/>
              <a:t>и быстро </a:t>
            </a:r>
            <a:r>
              <a:rPr lang="ru-RU" dirty="0"/>
              <a:t>запоминают </a:t>
            </a:r>
            <a:r>
              <a:rPr lang="ru-RU" dirty="0" smtClean="0"/>
              <a:t>новое.</a:t>
            </a:r>
          </a:p>
          <a:p>
            <a:pPr algn="just"/>
            <a:r>
              <a:rPr lang="ru-RU" dirty="0"/>
              <a:t>5</a:t>
            </a:r>
            <a:r>
              <a:rPr lang="ru-RU" dirty="0" smtClean="0"/>
              <a:t>) легко </a:t>
            </a:r>
            <a:r>
              <a:rPr lang="ru-RU" dirty="0"/>
              <a:t>осваивают полезные </a:t>
            </a:r>
            <a:r>
              <a:rPr lang="ru-RU" dirty="0" smtClean="0"/>
              <a:t>навыки: в </a:t>
            </a:r>
            <a:r>
              <a:rPr lang="ru-RU" dirty="0"/>
              <a:t>процессе просмотра усваивается правильное произношение, а также создаётся наглядное представление о жизни, культуре, обычаях носителей изучаемого языка</a:t>
            </a:r>
            <a:r>
              <a:rPr lang="ru-RU" dirty="0" smtClean="0"/>
              <a:t>.</a:t>
            </a:r>
          </a:p>
          <a:p>
            <a:pPr algn="just"/>
            <a:r>
              <a:rPr lang="ru-RU" dirty="0" smtClean="0"/>
              <a:t>Проблема:  </a:t>
            </a:r>
          </a:p>
          <a:p>
            <a:pPr algn="just"/>
            <a:r>
              <a:rPr lang="ru-RU" dirty="0" smtClean="0"/>
              <a:t>- сформировать </a:t>
            </a:r>
            <a:r>
              <a:rPr lang="ru-RU" dirty="0"/>
              <a:t>интерес к </a:t>
            </a:r>
            <a:r>
              <a:rPr lang="ru-RU" dirty="0" smtClean="0"/>
              <a:t>занятию;</a:t>
            </a:r>
          </a:p>
          <a:p>
            <a:pPr algn="just"/>
            <a:r>
              <a:rPr lang="ru-RU" dirty="0" smtClean="0"/>
              <a:t>- сохранить  мотивацию.</a:t>
            </a:r>
          </a:p>
        </p:txBody>
      </p:sp>
    </p:spTree>
    <p:extLst>
      <p:ext uri="{BB962C8B-B14F-4D97-AF65-F5344CB8AC3E}">
        <p14:creationId xmlns:p14="http://schemas.microsoft.com/office/powerpoint/2010/main" val="1853891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1980" y="272956"/>
            <a:ext cx="10728862" cy="1450757"/>
          </a:xfrm>
        </p:spPr>
        <p:txBody>
          <a:bodyPr>
            <a:normAutofit fontScale="90000"/>
          </a:bodyPr>
          <a:lstStyle/>
          <a:p>
            <a:pPr algn="ctr"/>
            <a:r>
              <a:rPr lang="ru-RU" b="1" dirty="0" smtClean="0"/>
              <a:t>Преимущества </a:t>
            </a:r>
            <a:r>
              <a:rPr lang="ru-RU" b="1" dirty="0"/>
              <a:t>использования мультфильмов при изучении иностранного </a:t>
            </a:r>
            <a:r>
              <a:rPr lang="ru-RU" b="1" dirty="0" smtClean="0"/>
              <a:t>языка</a:t>
            </a:r>
            <a:endParaRPr lang="ru-RU" b="1" dirty="0"/>
          </a:p>
        </p:txBody>
      </p:sp>
      <p:sp>
        <p:nvSpPr>
          <p:cNvPr id="3" name="Объект 2"/>
          <p:cNvSpPr>
            <a:spLocks noGrp="1"/>
          </p:cNvSpPr>
          <p:nvPr>
            <p:ph idx="1"/>
          </p:nvPr>
        </p:nvSpPr>
        <p:spPr>
          <a:xfrm>
            <a:off x="941694" y="2186928"/>
            <a:ext cx="10432349" cy="4023360"/>
          </a:xfrm>
        </p:spPr>
        <p:txBody>
          <a:bodyPr/>
          <a:lstStyle/>
          <a:p>
            <a:pPr algn="just"/>
            <a:r>
              <a:rPr lang="ru-RU" sz="2400" dirty="0" smtClean="0"/>
              <a:t>- </a:t>
            </a:r>
            <a:r>
              <a:rPr lang="ru-RU" sz="2400" dirty="0"/>
              <a:t>пополнение лексического запаса и улучшение произношения;</a:t>
            </a:r>
          </a:p>
          <a:p>
            <a:pPr algn="just"/>
            <a:r>
              <a:rPr lang="ru-RU" sz="2400" dirty="0"/>
              <a:t>- обучение и развлечение одновременно, просмотры мультфильмов являются хорошими </a:t>
            </a:r>
            <a:r>
              <a:rPr lang="ru-RU" sz="2400" dirty="0" err="1"/>
              <a:t>мотиваторами</a:t>
            </a:r>
            <a:r>
              <a:rPr lang="ru-RU" sz="2400" dirty="0"/>
              <a:t>, ведь смотреть интересные красочные можно в перерыве с изучением упражнений на грамматику;</a:t>
            </a:r>
          </a:p>
          <a:p>
            <a:pPr algn="just"/>
            <a:r>
              <a:rPr lang="ru-RU" sz="2400" dirty="0"/>
              <a:t>- задействование эмоциональной, зрительной и слуховой видов памяти;</a:t>
            </a:r>
          </a:p>
          <a:p>
            <a:pPr algn="just"/>
            <a:r>
              <a:rPr lang="ru-RU" sz="2400" dirty="0"/>
              <a:t>- возможность получения новых знаний из различных областей;</a:t>
            </a:r>
          </a:p>
          <a:p>
            <a:pPr algn="just"/>
            <a:r>
              <a:rPr lang="ru-RU" sz="2400" dirty="0"/>
              <a:t>- знакомство с особенностями другой культуры: обычаями, праздниками, традициями.</a:t>
            </a:r>
          </a:p>
          <a:p>
            <a:pPr algn="just"/>
            <a:endParaRPr lang="ru-RU" sz="2400" dirty="0"/>
          </a:p>
        </p:txBody>
      </p:sp>
    </p:spTree>
    <p:extLst>
      <p:ext uri="{BB962C8B-B14F-4D97-AF65-F5344CB8AC3E}">
        <p14:creationId xmlns:p14="http://schemas.microsoft.com/office/powerpoint/2010/main" val="40680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Создание брошюры</a:t>
            </a:r>
            <a:endParaRPr lang="ru-RU" b="1" dirty="0"/>
          </a:p>
        </p:txBody>
      </p:sp>
      <p:sp>
        <p:nvSpPr>
          <p:cNvPr id="3" name="Содержимое 2"/>
          <p:cNvSpPr>
            <a:spLocks noGrp="1"/>
          </p:cNvSpPr>
          <p:nvPr>
            <p:ph idx="1"/>
          </p:nvPr>
        </p:nvSpPr>
        <p:spPr>
          <a:xfrm>
            <a:off x="245660" y="1845734"/>
            <a:ext cx="11737074" cy="4418588"/>
          </a:xfrm>
        </p:spPr>
        <p:txBody>
          <a:bodyPr>
            <a:normAutofit/>
          </a:bodyPr>
          <a:lstStyle/>
          <a:p>
            <a:pPr algn="just"/>
            <a:r>
              <a:rPr lang="ru-RU" sz="1800" dirty="0"/>
              <a:t>С целью повышения мотивации к изучению английского языка учащихся начальных классов была составлена подборка мультфильмов на английском языке</a:t>
            </a:r>
            <a:r>
              <a:rPr lang="ru-RU" sz="1800" dirty="0" smtClean="0"/>
              <a:t>.</a:t>
            </a:r>
          </a:p>
          <a:p>
            <a:pPr algn="just"/>
            <a:r>
              <a:rPr lang="ru-RU" sz="1800" dirty="0"/>
              <a:t>Мультфильмы выбирались по следующим критериям: </a:t>
            </a:r>
          </a:p>
          <a:p>
            <a:pPr algn="just"/>
            <a:r>
              <a:rPr lang="ru-RU" sz="1800" dirty="0" smtClean="0"/>
              <a:t>  - по </a:t>
            </a:r>
            <a:r>
              <a:rPr lang="ru-RU" sz="1800" dirty="0"/>
              <a:t>известным детям произведениям;</a:t>
            </a:r>
          </a:p>
          <a:p>
            <a:pPr algn="just"/>
            <a:r>
              <a:rPr lang="ru-RU" sz="1800" dirty="0" smtClean="0"/>
              <a:t>  - продукты </a:t>
            </a:r>
            <a:r>
              <a:rPr lang="ru-RU" sz="1800" dirty="0"/>
              <a:t>известных компании; </a:t>
            </a:r>
          </a:p>
          <a:p>
            <a:pPr algn="just"/>
            <a:r>
              <a:rPr lang="ru-RU" sz="1800" dirty="0" smtClean="0"/>
              <a:t>  - высокое </a:t>
            </a:r>
            <a:r>
              <a:rPr lang="ru-RU" sz="1800" dirty="0"/>
              <a:t>качество</a:t>
            </a:r>
            <a:r>
              <a:rPr lang="ru-RU" sz="1800" dirty="0" smtClean="0"/>
              <a:t>.</a:t>
            </a:r>
          </a:p>
          <a:p>
            <a:pPr algn="just"/>
            <a:r>
              <a:rPr lang="ru-RU" sz="1800" dirty="0" smtClean="0"/>
              <a:t>В подборку вошли такие мультфильмы как: </a:t>
            </a:r>
            <a:r>
              <a:rPr lang="en-US" sz="1800" dirty="0" err="1" smtClean="0"/>
              <a:t>Gogo</a:t>
            </a:r>
            <a:r>
              <a:rPr lang="en-US" sz="1800" dirty="0" smtClean="0"/>
              <a:t> loves English,</a:t>
            </a:r>
          </a:p>
          <a:p>
            <a:pPr algn="just"/>
            <a:r>
              <a:rPr lang="en-US" sz="1800" dirty="0" smtClean="0">
                <a:ea typeface="Times New Roman" panose="02020603050405020304" pitchFamily="18" charset="0"/>
              </a:rPr>
              <a:t>Muzzy </a:t>
            </a:r>
            <a:r>
              <a:rPr lang="en-US" sz="1800" dirty="0">
                <a:ea typeface="Times New Roman" panose="02020603050405020304" pitchFamily="18" charset="0"/>
              </a:rPr>
              <a:t>in </a:t>
            </a:r>
            <a:r>
              <a:rPr lang="en-US" sz="1800" dirty="0" err="1">
                <a:ea typeface="Times New Roman" panose="02020603050405020304" pitchFamily="18" charset="0"/>
              </a:rPr>
              <a:t>Gondoland</a:t>
            </a:r>
            <a:r>
              <a:rPr lang="ru-RU" sz="1800" dirty="0">
                <a:ea typeface="Times New Roman" panose="02020603050405020304" pitchFamily="18" charset="0"/>
              </a:rPr>
              <a:t>, </a:t>
            </a:r>
            <a:r>
              <a:rPr lang="en-US" sz="1800" dirty="0">
                <a:ea typeface="Times New Roman" panose="02020603050405020304" pitchFamily="18" charset="0"/>
              </a:rPr>
              <a:t>Chick</a:t>
            </a:r>
            <a:r>
              <a:rPr lang="ru-RU" sz="1800" dirty="0">
                <a:ea typeface="Times New Roman" panose="02020603050405020304" pitchFamily="18" charset="0"/>
              </a:rPr>
              <a:t> – </a:t>
            </a:r>
            <a:r>
              <a:rPr lang="en-US" sz="1800" dirty="0" smtClean="0">
                <a:ea typeface="Times New Roman" panose="02020603050405020304" pitchFamily="18" charset="0"/>
              </a:rPr>
              <a:t>chick</a:t>
            </a:r>
            <a:r>
              <a:rPr lang="en-US" sz="1800" dirty="0" smtClean="0">
                <a:latin typeface="Times New Roman" panose="02020603050405020304" pitchFamily="18" charset="0"/>
                <a:ea typeface="Times New Roman" panose="02020603050405020304" pitchFamily="18" charset="0"/>
              </a:rPr>
              <a:t>.</a:t>
            </a:r>
            <a:endParaRPr lang="ru-RU" sz="1800" dirty="0"/>
          </a:p>
          <a:p>
            <a:pPr algn="just"/>
            <a:r>
              <a:rPr lang="ru-RU" sz="1800" dirty="0" smtClean="0"/>
              <a:t>Подборка </a:t>
            </a:r>
            <a:r>
              <a:rPr lang="ru-RU" sz="1800" dirty="0"/>
              <a:t>мультфильмов </a:t>
            </a:r>
            <a:r>
              <a:rPr lang="ru-RU" sz="1800" dirty="0" smtClean="0"/>
              <a:t>включает в себя 55 тем.</a:t>
            </a:r>
            <a:endParaRPr lang="ru-RU" sz="1800" dirty="0"/>
          </a:p>
          <a:p>
            <a:endParaRPr lang="ru-RU" sz="1400" dirty="0">
              <a:solidFill>
                <a:schemeClr val="tx1">
                  <a:lumMod val="85000"/>
                  <a:lumOff val="15000"/>
                </a:schemeClr>
              </a:solidFill>
            </a:endParaRPr>
          </a:p>
        </p:txBody>
      </p:sp>
      <p:sp>
        <p:nvSpPr>
          <p:cNvPr id="4" name="TextBox 3"/>
          <p:cNvSpPr txBox="1"/>
          <p:nvPr/>
        </p:nvSpPr>
        <p:spPr>
          <a:xfrm>
            <a:off x="3452884" y="6482687"/>
            <a:ext cx="184731" cy="369332"/>
          </a:xfrm>
          <a:prstGeom prst="rect">
            <a:avLst/>
          </a:prstGeom>
          <a:noFill/>
        </p:spPr>
        <p:txBody>
          <a:bodyPr wrap="none" rtlCol="0">
            <a:spAutoFit/>
          </a:bodyPr>
          <a:lstStyle/>
          <a:p>
            <a:endParaRPr lang="ru-RU" dirty="0"/>
          </a:p>
        </p:txBody>
      </p:sp>
      <p:pic>
        <p:nvPicPr>
          <p:cNvPr id="5" name="Рисунок 4"/>
          <p:cNvPicPr>
            <a:picLocks noChangeAspect="1"/>
          </p:cNvPicPr>
          <p:nvPr/>
        </p:nvPicPr>
        <p:blipFill>
          <a:blip r:embed="rId2"/>
          <a:stretch>
            <a:fillRect/>
          </a:stretch>
        </p:blipFill>
        <p:spPr>
          <a:xfrm>
            <a:off x="6442366" y="2235142"/>
            <a:ext cx="1913399" cy="2548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3"/>
          <a:stretch>
            <a:fillRect/>
          </a:stretch>
        </p:blipFill>
        <p:spPr>
          <a:xfrm>
            <a:off x="9215232" y="2235142"/>
            <a:ext cx="1940448" cy="2548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9"/>
          <p:cNvPicPr>
            <a:picLocks noChangeAspect="1"/>
          </p:cNvPicPr>
          <p:nvPr/>
        </p:nvPicPr>
        <p:blipFill>
          <a:blip r:embed="rId4"/>
          <a:stretch>
            <a:fillRect/>
          </a:stretch>
        </p:blipFill>
        <p:spPr>
          <a:xfrm>
            <a:off x="7531417" y="2497540"/>
            <a:ext cx="2441140" cy="350747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a:t>МУЛЬТФИЛЬМЫ КАК СРЕДСТВО ИЗУЧЕНИЯ АНГЛИЙСКОГО ЯЗЫКА ДЛЯ НАЧАЛЬНОЙ ШКОЛЫ</a:t>
            </a:r>
          </a:p>
        </p:txBody>
      </p:sp>
      <p:pic>
        <p:nvPicPr>
          <p:cNvPr id="4" name="Объект 3"/>
          <p:cNvPicPr>
            <a:picLocks noGrp="1" noChangeAspect="1"/>
          </p:cNvPicPr>
          <p:nvPr>
            <p:ph idx="1"/>
          </p:nvPr>
        </p:nvPicPr>
        <p:blipFill>
          <a:blip r:embed="rId2"/>
          <a:stretch>
            <a:fillRect/>
          </a:stretch>
        </p:blipFill>
        <p:spPr>
          <a:xfrm>
            <a:off x="1267409" y="1863150"/>
            <a:ext cx="9718141" cy="4401173"/>
          </a:xfrm>
          <a:prstGeom prst="rect">
            <a:avLst/>
          </a:prstGeom>
        </p:spPr>
      </p:pic>
    </p:spTree>
    <p:extLst>
      <p:ext uri="{BB962C8B-B14F-4D97-AF65-F5344CB8AC3E}">
        <p14:creationId xmlns:p14="http://schemas.microsoft.com/office/powerpoint/2010/main" val="2831060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Заключение</a:t>
            </a:r>
            <a:endParaRPr lang="ru-RU" b="1" dirty="0"/>
          </a:p>
        </p:txBody>
      </p:sp>
      <p:sp>
        <p:nvSpPr>
          <p:cNvPr id="3" name="Объект 2"/>
          <p:cNvSpPr>
            <a:spLocks noGrp="1"/>
          </p:cNvSpPr>
          <p:nvPr>
            <p:ph idx="1"/>
          </p:nvPr>
        </p:nvSpPr>
        <p:spPr>
          <a:xfrm>
            <a:off x="1097280" y="2333768"/>
            <a:ext cx="10058400" cy="3698543"/>
          </a:xfrm>
        </p:spPr>
        <p:txBody>
          <a:bodyPr>
            <a:normAutofit/>
          </a:bodyPr>
          <a:lstStyle/>
          <a:p>
            <a:pPr lvl="0" algn="just">
              <a:buClr>
                <a:srgbClr val="E48312"/>
              </a:buClr>
            </a:pPr>
            <a:r>
              <a:rPr lang="ru-RU" sz="2400" dirty="0"/>
              <a:t>Мультфильмы оказывают сильное эмоциональное воздействие на людей, что позволяет передавать информацию более ярко и объёмно. Применение мультфильмов создаёт языковую среду в учебных условиях и позволяет быстрее достичь хороших результатов в овладении языком. Именно просмотр мультфильмов наиболее полезен на начальной стадии изучение иностранного языка, так как мультфильмы для детей, как правило, не содержат сленга и сложных грамматических оборотов. </a:t>
            </a:r>
            <a:endParaRPr lang="ru-RU" sz="2400" dirty="0" smtClean="0"/>
          </a:p>
          <a:p>
            <a:pPr lvl="0" algn="just">
              <a:buClr>
                <a:srgbClr val="E48312"/>
              </a:buClr>
            </a:pPr>
            <a:r>
              <a:rPr lang="ru-RU" sz="2400" dirty="0" smtClean="0">
                <a:solidFill>
                  <a:srgbClr val="000000">
                    <a:lumMod val="75000"/>
                    <a:lumOff val="25000"/>
                  </a:srgbClr>
                </a:solidFill>
              </a:rPr>
              <a:t>Приучать </a:t>
            </a:r>
            <a:r>
              <a:rPr lang="ru-RU" sz="2400" dirty="0">
                <a:solidFill>
                  <a:srgbClr val="000000">
                    <a:lumMod val="75000"/>
                    <a:lumOff val="25000"/>
                  </a:srgbClr>
                </a:solidFill>
              </a:rPr>
              <a:t>детей к английской речи можно посредством представления им мультфильмов и видео на английском языке.</a:t>
            </a:r>
          </a:p>
          <a:p>
            <a:endParaRPr lang="ru-RU" sz="2400" dirty="0" smtClean="0"/>
          </a:p>
        </p:txBody>
      </p:sp>
    </p:spTree>
    <p:extLst>
      <p:ext uri="{BB962C8B-B14F-4D97-AF65-F5344CB8AC3E}">
        <p14:creationId xmlns:p14="http://schemas.microsoft.com/office/powerpoint/2010/main" val="1614318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922</TotalTime>
  <Words>665</Words>
  <Application>Microsoft Office PowerPoint</Application>
  <PresentationFormat>Широкоэкранный</PresentationFormat>
  <Paragraphs>56</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Times New Roman</vt:lpstr>
      <vt:lpstr>Ретро</vt:lpstr>
      <vt:lpstr>МУЛЬТФИЛЬМЫ КАК СРЕДСТВО ИЗУЧЕНИЯ АНГЛИЙСКОГО ЯЗЫКА ДЛЯ НАЧАЛЬНОЙ ШКОЛЫ</vt:lpstr>
      <vt:lpstr>Актуальность </vt:lpstr>
      <vt:lpstr>Цель работы </vt:lpstr>
      <vt:lpstr>Объект исследования </vt:lpstr>
      <vt:lpstr>Изучение иностранного языка в раннем возрасте</vt:lpstr>
      <vt:lpstr>Преимущества использования мультфильмов при изучении иностранного языка</vt:lpstr>
      <vt:lpstr>Создание брошюры</vt:lpstr>
      <vt:lpstr>МУЛЬТФИЛЬМЫ КАК СРЕДСТВО ИЗУЧЕНИЯ АНГЛИЙСКОГО ЯЗЫКА ДЛЯ НАЧАЛЬНОЙ ШКОЛЫ</vt:lpstr>
      <vt:lpstr>Заключение</vt:lpstr>
      <vt:lpstr>Итоги</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МУЛЬТФИЛЬМЫ КАК СРЕДСТВО ИЗУЧЕНИЯ АНГЛИЙСКОГО ЯЗЫКА ДЛЯ НАЧАЛЬНОЙ ШКОЛЫ</dc:title>
  <dc:creator>User</dc:creator>
  <cp:lastModifiedBy>User</cp:lastModifiedBy>
  <cp:revision>48</cp:revision>
  <dcterms:created xsi:type="dcterms:W3CDTF">2023-04-17T16:43:36Z</dcterms:created>
  <dcterms:modified xsi:type="dcterms:W3CDTF">2023-05-04T21:40:07Z</dcterms:modified>
</cp:coreProperties>
</file>