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5" r:id="rId4"/>
    <p:sldId id="284" r:id="rId5"/>
    <p:sldId id="259" r:id="rId6"/>
    <p:sldId id="260" r:id="rId7"/>
    <p:sldId id="261" r:id="rId8"/>
    <p:sldId id="264" r:id="rId9"/>
    <p:sldId id="263" r:id="rId10"/>
    <p:sldId id="265" r:id="rId11"/>
    <p:sldId id="278" r:id="rId12"/>
    <p:sldId id="266" r:id="rId13"/>
    <p:sldId id="279" r:id="rId14"/>
    <p:sldId id="267" r:id="rId15"/>
    <p:sldId id="280" r:id="rId16"/>
    <p:sldId id="268" r:id="rId17"/>
    <p:sldId id="281" r:id="rId18"/>
    <p:sldId id="269" r:id="rId19"/>
    <p:sldId id="282" r:id="rId20"/>
    <p:sldId id="270" r:id="rId21"/>
    <p:sldId id="283" r:id="rId22"/>
    <p:sldId id="273" r:id="rId23"/>
    <p:sldId id="271" r:id="rId24"/>
    <p:sldId id="272" r:id="rId25"/>
    <p:sldId id="274" r:id="rId26"/>
    <p:sldId id="27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02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B2028C"/>
                </a:solidFill>
              </a:rPr>
              <a:t>ТЕМА:  ?</a:t>
            </a:r>
            <a:endParaRPr lang="ru-RU" sz="7200" b="1" dirty="0">
              <a:solidFill>
                <a:srgbClr val="B2028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1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B2028C"/>
                </a:solidFill>
              </a:rPr>
              <a:t>Найди и исправь ошибки</a:t>
            </a:r>
            <a:endParaRPr lang="ru-RU" sz="4800" b="1" dirty="0">
              <a:solidFill>
                <a:srgbClr val="B2028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060848"/>
            <a:ext cx="8424936" cy="26407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2060"/>
                </a:solidFill>
                <a:ea typeface="Calibri"/>
                <a:cs typeface="Times New Roman"/>
              </a:rPr>
              <a:t>1.Насыпь при строительстве трассы для бобслея в центре санного спорта «Санки» возводилась с </a:t>
            </a:r>
            <a:r>
              <a:rPr lang="ru-RU" sz="3600" b="1" dirty="0" smtClean="0">
                <a:solidFill>
                  <a:srgbClr val="002060"/>
                </a:solidFill>
                <a:ea typeface="Calibri"/>
                <a:cs typeface="Times New Roman"/>
              </a:rPr>
              <a:t>помощью</a:t>
            </a:r>
            <a:r>
              <a:rPr lang="ru-RU" sz="3600" b="1" dirty="0" smtClean="0">
                <a:solidFill>
                  <a:srgbClr val="FF0000"/>
                </a:solidFill>
                <a:ea typeface="Calibri"/>
                <a:cs typeface="Times New Roman"/>
              </a:rPr>
              <a:t> восьмерых </a:t>
            </a:r>
            <a:r>
              <a:rPr lang="ru-RU" sz="3600" b="1" dirty="0" smtClean="0">
                <a:solidFill>
                  <a:srgbClr val="002060"/>
                </a:solidFill>
                <a:ea typeface="Calibri"/>
                <a:cs typeface="Times New Roman"/>
              </a:rPr>
              <a:t>бульдозеров.</a:t>
            </a:r>
            <a:endParaRPr lang="ru-RU" sz="36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0517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916832"/>
            <a:ext cx="8424936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1.Насыпь при строительстве трассы для бобслея в центре санного спорта «Санки» возводилась с помощью </a:t>
            </a:r>
            <a:r>
              <a:rPr lang="ru-RU" sz="3200" b="1" dirty="0" smtClean="0">
                <a:solidFill>
                  <a:srgbClr val="B2028C"/>
                </a:solidFill>
                <a:ea typeface="Calibri"/>
                <a:cs typeface="Times New Roman"/>
              </a:rPr>
              <a:t>восьми</a:t>
            </a:r>
            <a:r>
              <a:rPr lang="ru-RU" sz="3200" b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бульдозеров.</a:t>
            </a:r>
          </a:p>
        </p:txBody>
      </p:sp>
    </p:spTree>
    <p:extLst>
      <p:ext uri="{BB962C8B-B14F-4D97-AF65-F5344CB8AC3E}">
        <p14:creationId xmlns:p14="http://schemas.microsoft.com/office/powerpoint/2010/main" val="339946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3855" y="1700808"/>
            <a:ext cx="792088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2.Имитация вихря в стенах ледовой арены «Шайба» была сделана с помощью </a:t>
            </a:r>
            <a:r>
              <a:rPr lang="ru-RU" sz="3200" b="1" dirty="0">
                <a:solidFill>
                  <a:srgbClr val="FF0000"/>
                </a:solidFill>
                <a:ea typeface="Calibri"/>
                <a:cs typeface="Times New Roman"/>
              </a:rPr>
              <a:t>сорок</a:t>
            </a:r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 пять тысяч светодиодных ламп и </a:t>
            </a:r>
            <a:r>
              <a:rPr lang="ru-RU" sz="3200" b="1" dirty="0">
                <a:solidFill>
                  <a:srgbClr val="FF0000"/>
                </a:solidFill>
                <a:ea typeface="Calibri"/>
                <a:cs typeface="Times New Roman"/>
              </a:rPr>
              <a:t>семьсот</a:t>
            </a:r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 светильников.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265981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63855" y="1700808"/>
            <a:ext cx="792088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2.Имитация вихря в стенах ледовой арены «Шайба» была сделана с помощью </a:t>
            </a:r>
            <a:r>
              <a:rPr lang="ru-RU" sz="3200" b="1" dirty="0" smtClean="0">
                <a:solidFill>
                  <a:srgbClr val="B2028C"/>
                </a:solidFill>
                <a:ea typeface="Calibri"/>
                <a:cs typeface="Times New Roman"/>
              </a:rPr>
              <a:t>сорока</a:t>
            </a:r>
            <a:r>
              <a:rPr lang="ru-RU" sz="3200" b="1" dirty="0" smtClean="0">
                <a:solidFill>
                  <a:srgbClr val="002060"/>
                </a:solidFill>
                <a:ea typeface="Calibri"/>
                <a:cs typeface="Times New Roman"/>
              </a:rPr>
              <a:t> пяти </a:t>
            </a:r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тысяч светодиодных ламп и </a:t>
            </a:r>
            <a:r>
              <a:rPr lang="ru-RU" sz="3200" b="1" dirty="0" smtClean="0">
                <a:solidFill>
                  <a:srgbClr val="B2028C"/>
                </a:solidFill>
                <a:ea typeface="Calibri"/>
                <a:cs typeface="Times New Roman"/>
              </a:rPr>
              <a:t>семисот </a:t>
            </a:r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светильников.</a:t>
            </a:r>
          </a:p>
        </p:txBody>
      </p:sp>
    </p:spTree>
    <p:extLst>
      <p:ext uri="{BB962C8B-B14F-4D97-AF65-F5344CB8AC3E}">
        <p14:creationId xmlns:p14="http://schemas.microsoft.com/office/powerpoint/2010/main" val="14254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44824"/>
            <a:ext cx="7776864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3.Стоимость проживания в номере-</a:t>
            </a:r>
            <a:r>
              <a:rPr lang="ru-RU" sz="3200" b="1" dirty="0" err="1">
                <a:solidFill>
                  <a:srgbClr val="002060"/>
                </a:solidFill>
                <a:ea typeface="Calibri"/>
                <a:cs typeface="Times New Roman"/>
              </a:rPr>
              <a:t>студио</a:t>
            </a:r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 гостиницы «Катерина </a:t>
            </a:r>
            <a:r>
              <a:rPr lang="ru-RU" sz="3200" b="1" dirty="0" err="1">
                <a:solidFill>
                  <a:srgbClr val="002060"/>
                </a:solidFill>
                <a:ea typeface="Calibri"/>
                <a:cs typeface="Times New Roman"/>
              </a:rPr>
              <a:t>Альпик</a:t>
            </a:r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» в Красной </a:t>
            </a:r>
            <a:r>
              <a:rPr lang="ru-RU" sz="3200" b="1" dirty="0" smtClean="0">
                <a:solidFill>
                  <a:srgbClr val="002060"/>
                </a:solidFill>
                <a:ea typeface="Calibri"/>
                <a:cs typeface="Times New Roman"/>
              </a:rPr>
              <a:t>Поляне </a:t>
            </a:r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составляет 528000 рублей за </a:t>
            </a:r>
            <a:r>
              <a:rPr lang="ru-RU" sz="3200" b="1" dirty="0">
                <a:solidFill>
                  <a:srgbClr val="FF0000"/>
                </a:solidFill>
                <a:ea typeface="Calibri"/>
                <a:cs typeface="Times New Roman"/>
              </a:rPr>
              <a:t>двадцать двое </a:t>
            </a:r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суток.</a:t>
            </a:r>
          </a:p>
        </p:txBody>
      </p:sp>
    </p:spTree>
    <p:extLst>
      <p:ext uri="{BB962C8B-B14F-4D97-AF65-F5344CB8AC3E}">
        <p14:creationId xmlns:p14="http://schemas.microsoft.com/office/powerpoint/2010/main" val="144020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844824"/>
            <a:ext cx="7776864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3.Стоимость проживания в номере-</a:t>
            </a:r>
            <a:r>
              <a:rPr lang="ru-RU" sz="3200" b="1" dirty="0" err="1">
                <a:solidFill>
                  <a:srgbClr val="002060"/>
                </a:solidFill>
                <a:ea typeface="Calibri"/>
                <a:cs typeface="Times New Roman"/>
              </a:rPr>
              <a:t>студио</a:t>
            </a:r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 гостиницы «Катерина </a:t>
            </a:r>
            <a:r>
              <a:rPr lang="ru-RU" sz="3200" b="1" dirty="0" err="1">
                <a:solidFill>
                  <a:srgbClr val="002060"/>
                </a:solidFill>
                <a:ea typeface="Calibri"/>
                <a:cs typeface="Times New Roman"/>
              </a:rPr>
              <a:t>Альпик</a:t>
            </a:r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» в Красной поляне составляет 528000 рублей за </a:t>
            </a:r>
            <a:r>
              <a:rPr lang="ru-RU" sz="3200" b="1" dirty="0">
                <a:solidFill>
                  <a:srgbClr val="B2028C"/>
                </a:solidFill>
                <a:ea typeface="Calibri"/>
                <a:cs typeface="Times New Roman"/>
              </a:rPr>
              <a:t>двадцать </a:t>
            </a:r>
            <a:r>
              <a:rPr lang="ru-RU" sz="3200" b="1" dirty="0" smtClean="0">
                <a:solidFill>
                  <a:srgbClr val="B2028C"/>
                </a:solidFill>
                <a:ea typeface="Calibri"/>
                <a:cs typeface="Times New Roman"/>
              </a:rPr>
              <a:t>два дня. </a:t>
            </a:r>
            <a:endParaRPr lang="ru-RU" sz="3200" b="1" dirty="0">
              <a:solidFill>
                <a:srgbClr val="B2028C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6659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2118" y="2060848"/>
            <a:ext cx="7416824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2060"/>
                </a:solidFill>
                <a:ea typeface="Calibri"/>
                <a:cs typeface="Times New Roman"/>
              </a:rPr>
              <a:t>4.Впервые </a:t>
            </a:r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за всю историю проведения игр было выпущено беспрецедентное число наград -1254 штуки, входящие в </a:t>
            </a:r>
            <a:r>
              <a:rPr lang="ru-RU" sz="3200" b="1" dirty="0">
                <a:solidFill>
                  <a:srgbClr val="FF0000"/>
                </a:solidFill>
                <a:ea typeface="Calibri"/>
                <a:cs typeface="Times New Roman"/>
              </a:rPr>
              <a:t>девяноста</a:t>
            </a:r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 восемь комплектов медалей.</a:t>
            </a:r>
          </a:p>
        </p:txBody>
      </p:sp>
    </p:spTree>
    <p:extLst>
      <p:ext uri="{BB962C8B-B14F-4D97-AF65-F5344CB8AC3E}">
        <p14:creationId xmlns:p14="http://schemas.microsoft.com/office/powerpoint/2010/main" val="12637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2118" y="2060848"/>
            <a:ext cx="7416824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002060"/>
                </a:solidFill>
                <a:ea typeface="Calibri"/>
                <a:cs typeface="Times New Roman"/>
              </a:rPr>
              <a:t>4.Впервые </a:t>
            </a:r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за всю историю проведения игр было выпущено беспрецедентное число наград -1254 штуки, входящие в </a:t>
            </a:r>
            <a:r>
              <a:rPr lang="ru-RU" sz="3200" b="1" dirty="0" smtClean="0">
                <a:solidFill>
                  <a:srgbClr val="B2028C"/>
                </a:solidFill>
                <a:ea typeface="Calibri"/>
                <a:cs typeface="Times New Roman"/>
              </a:rPr>
              <a:t>девяносто </a:t>
            </a:r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восемь комплектов медалей.</a:t>
            </a:r>
          </a:p>
        </p:txBody>
      </p:sp>
    </p:spTree>
    <p:extLst>
      <p:ext uri="{BB962C8B-B14F-4D97-AF65-F5344CB8AC3E}">
        <p14:creationId xmlns:p14="http://schemas.microsoft.com/office/powerpoint/2010/main" val="415132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44824"/>
            <a:ext cx="6984776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5.Около </a:t>
            </a:r>
            <a:r>
              <a:rPr lang="ru-RU" sz="3200" b="1" dirty="0">
                <a:solidFill>
                  <a:srgbClr val="FF0000"/>
                </a:solidFill>
                <a:ea typeface="Calibri"/>
                <a:cs typeface="Times New Roman"/>
              </a:rPr>
              <a:t>пятьсот </a:t>
            </a:r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тридцати четырёх лопат будут использованы в Сочи для уборки снега во время проведения Олимпийских игр.</a:t>
            </a:r>
          </a:p>
        </p:txBody>
      </p:sp>
    </p:spTree>
    <p:extLst>
      <p:ext uri="{BB962C8B-B14F-4D97-AF65-F5344CB8AC3E}">
        <p14:creationId xmlns:p14="http://schemas.microsoft.com/office/powerpoint/2010/main" val="489091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844824"/>
            <a:ext cx="6984776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5.Около </a:t>
            </a:r>
            <a:r>
              <a:rPr lang="ru-RU" sz="3200" b="1" dirty="0" smtClean="0">
                <a:solidFill>
                  <a:srgbClr val="002060"/>
                </a:solidFill>
                <a:ea typeface="Calibri"/>
                <a:cs typeface="Times New Roman"/>
              </a:rPr>
              <a:t>пятисот </a:t>
            </a:r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тридцати четырёх лопат будут использованы в Сочи для уборки снега во время проведения Олимпийских игр.</a:t>
            </a:r>
          </a:p>
        </p:txBody>
      </p:sp>
    </p:spTree>
    <p:extLst>
      <p:ext uri="{BB962C8B-B14F-4D97-AF65-F5344CB8AC3E}">
        <p14:creationId xmlns:p14="http://schemas.microsoft.com/office/powerpoint/2010/main" val="409620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B2028C"/>
                </a:solidFill>
                <a:ea typeface="Calibri"/>
                <a:cs typeface="Times New Roman"/>
              </a:rPr>
              <a:t>Оцените данные утверждения с точки зрения их </a:t>
            </a:r>
            <a:r>
              <a:rPr lang="ru-RU" b="1" dirty="0" smtClean="0">
                <a:solidFill>
                  <a:srgbClr val="B2028C"/>
                </a:solidFill>
                <a:ea typeface="Calibri"/>
                <a:cs typeface="Times New Roman"/>
              </a:rPr>
              <a:t>правильности</a:t>
            </a:r>
            <a:br>
              <a:rPr lang="ru-RU" b="1" dirty="0" smtClean="0">
                <a:solidFill>
                  <a:srgbClr val="B2028C"/>
                </a:solidFill>
                <a:ea typeface="Calibri"/>
                <a:cs typeface="Times New Roman"/>
              </a:rPr>
            </a:br>
            <a:r>
              <a:rPr lang="ru-RU" b="1" dirty="0" smtClean="0">
                <a:solidFill>
                  <a:srgbClr val="B2028C"/>
                </a:solidFill>
                <a:ea typeface="Calibri"/>
                <a:cs typeface="Times New Roman"/>
              </a:rPr>
              <a:t>(да, нет)</a:t>
            </a:r>
            <a:endParaRPr lang="ru-RU" b="1" dirty="0">
              <a:solidFill>
                <a:srgbClr val="B2028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2060"/>
                </a:solidFill>
                <a:ea typeface="Calibri"/>
                <a:cs typeface="Times New Roman"/>
              </a:rPr>
              <a:t>1.Нельзя сказать «трое подружек».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2060"/>
                </a:solidFill>
                <a:ea typeface="Calibri"/>
                <a:cs typeface="Times New Roman"/>
              </a:rPr>
              <a:t>2.Числительное «оба» не сочетается с существительными, употребляющимися только во множественном числе.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2060"/>
                </a:solidFill>
                <a:ea typeface="Calibri"/>
                <a:cs typeface="Times New Roman"/>
              </a:rPr>
              <a:t>3.Числительное «один» не согласуются с существительными в роде, числе и падеже.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2060"/>
                </a:solidFill>
                <a:ea typeface="Calibri"/>
                <a:cs typeface="Times New Roman"/>
              </a:rPr>
              <a:t>4. Количественные и собирательные числительные в им. и вин. падеже управляют родительным падежом существительного.</a:t>
            </a:r>
          </a:p>
          <a:p>
            <a:r>
              <a:rPr lang="ru-RU" sz="3600" b="1" dirty="0">
                <a:solidFill>
                  <a:srgbClr val="002060"/>
                </a:solidFill>
                <a:ea typeface="Calibri"/>
                <a:cs typeface="Times New Roman"/>
              </a:rPr>
              <a:t>5.Правильно говорить «два высокие парня».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17201" y="161133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B2028C"/>
                </a:solidFill>
              </a:rPr>
              <a:t>да</a:t>
            </a:r>
            <a:endParaRPr lang="ru-RU" sz="2800" b="1" dirty="0">
              <a:solidFill>
                <a:srgbClr val="B2028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55976" y="2881372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B2028C"/>
                </a:solidFill>
              </a:rPr>
              <a:t>да</a:t>
            </a:r>
            <a:endParaRPr lang="ru-RU" sz="2800" b="1" dirty="0">
              <a:solidFill>
                <a:srgbClr val="B2028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36296" y="3635732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B2028C"/>
                </a:solidFill>
              </a:rPr>
              <a:t>нет</a:t>
            </a:r>
            <a:endParaRPr lang="ru-RU" sz="2800" b="1" dirty="0">
              <a:solidFill>
                <a:srgbClr val="B2028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5147900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B2028C"/>
                </a:solidFill>
              </a:rPr>
              <a:t>да</a:t>
            </a:r>
            <a:endParaRPr lang="ru-RU" sz="2800" b="1" dirty="0">
              <a:solidFill>
                <a:srgbClr val="B2028C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2223" y="5671120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B2028C"/>
                </a:solidFill>
              </a:rPr>
              <a:t>нет</a:t>
            </a:r>
            <a:endParaRPr lang="ru-RU" sz="2800" b="1" dirty="0">
              <a:solidFill>
                <a:srgbClr val="B202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8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060848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6.На изготовление медалей ушло три килограмма чистого золота, более </a:t>
            </a:r>
            <a:r>
              <a:rPr lang="ru-RU" sz="3200" b="1" dirty="0" err="1">
                <a:solidFill>
                  <a:srgbClr val="FF0000"/>
                </a:solidFill>
                <a:ea typeface="Calibri"/>
                <a:cs typeface="Times New Roman"/>
              </a:rPr>
              <a:t>семиста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 килограммов серебра и порядка двух тонн бронзы, на </a:t>
            </a:r>
            <a:r>
              <a:rPr lang="ru-RU" sz="3200" b="1" dirty="0">
                <a:solidFill>
                  <a:srgbClr val="FF0000"/>
                </a:solidFill>
                <a:ea typeface="Calibri"/>
                <a:cs typeface="Times New Roman"/>
              </a:rPr>
              <a:t>обоих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 сторонах спортивных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наград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есть прозрачные </a:t>
            </a:r>
            <a:r>
              <a:rPr lang="ru-RU" sz="3200" b="1" dirty="0" err="1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поликарбонатовые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 вставки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05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060848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6.На изготовление медалей ушло три килограмма чистого золота, более </a:t>
            </a:r>
            <a:r>
              <a:rPr lang="ru-RU" sz="3200" b="1" dirty="0" smtClean="0">
                <a:solidFill>
                  <a:srgbClr val="B2028C"/>
                </a:solidFill>
                <a:ea typeface="Calibri"/>
                <a:cs typeface="Times New Roman"/>
              </a:rPr>
              <a:t>семисот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килограммов серебра и порядка двух тонн бронзы, на </a:t>
            </a:r>
            <a:r>
              <a:rPr lang="ru-RU" sz="3200" b="1" dirty="0" smtClean="0">
                <a:solidFill>
                  <a:srgbClr val="B2028C"/>
                </a:solidFill>
                <a:ea typeface="Calibri"/>
                <a:cs typeface="Times New Roman"/>
              </a:rPr>
              <a:t>обеих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сторонах спортивных наград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есть прозрачные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поликарбонатовые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 вставки.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19 век, пара пистолетов в футляре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187624" y="1556792"/>
            <a:ext cx="7056784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66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err="1" smtClean="0">
                <a:solidFill>
                  <a:srgbClr val="002060"/>
                </a:solidFill>
                <a:ea typeface="Calibri"/>
                <a:cs typeface="Times New Roman"/>
              </a:rPr>
              <a:t>Б.М.Кустодиев</a:t>
            </a:r>
            <a:r>
              <a:rPr lang="ru-RU" b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b="1" dirty="0">
                <a:solidFill>
                  <a:srgbClr val="002060"/>
                </a:solidFill>
                <a:ea typeface="Calibri"/>
                <a:cs typeface="Times New Roman"/>
              </a:rPr>
              <a:t>«Московский трактир»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777459" y="1700808"/>
            <a:ext cx="7560840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1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539552" y="620688"/>
            <a:ext cx="7848872" cy="64087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" y="49188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ea typeface="Calibri"/>
                <a:cs typeface="Times New Roman"/>
              </a:rPr>
              <a:t>«Извозчик  за чаем»</a:t>
            </a:r>
            <a:br>
              <a:rPr lang="ru-RU" b="1" dirty="0">
                <a:solidFill>
                  <a:srgbClr val="002060"/>
                </a:solidFill>
                <a:ea typeface="Calibri"/>
                <a:cs typeface="Times New Roman"/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43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B2028C"/>
                </a:solidFill>
              </a:rPr>
              <a:t>Рефлексия</a:t>
            </a:r>
            <a:endParaRPr lang="ru-RU" sz="5400" b="1" dirty="0">
              <a:solidFill>
                <a:srgbClr val="B2028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556792"/>
            <a:ext cx="7704856" cy="364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7650">
              <a:lnSpc>
                <a:spcPct val="115000"/>
              </a:lnSpc>
              <a:spcAft>
                <a:spcPts val="1000"/>
              </a:spcAft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Продолжите  </a:t>
            </a: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одну из данных фраз:</a:t>
            </a:r>
          </a:p>
          <a:p>
            <a:pPr marL="571500" lvl="0" indent="-5715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Я запомнил(а)…</a:t>
            </a:r>
          </a:p>
          <a:p>
            <a:pPr marL="571500" lvl="0" indent="-57150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Мне трудно…</a:t>
            </a:r>
          </a:p>
          <a:p>
            <a:pPr marL="571500" lvl="0" indent="-571500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Я должен(на) повторить…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a typeface="Calibri"/>
                <a:cs typeface="Times New Roman"/>
              </a:rPr>
              <a:t>Мне удалось…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1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B2028C"/>
                </a:solidFill>
              </a:rPr>
              <a:t>Домашнее задание</a:t>
            </a:r>
            <a:endParaRPr lang="ru-RU" sz="4800" b="1" dirty="0">
              <a:solidFill>
                <a:srgbClr val="B2028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2856"/>
            <a:ext cx="77768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Подготовиться к самостоятельной работе по теме «Имя числительное»: повторить  </a:t>
            </a:r>
            <a:r>
              <a:rPr lang="ru-RU" sz="3200" b="1" dirty="0" smtClean="0">
                <a:solidFill>
                  <a:srgbClr val="002060"/>
                </a:solidFill>
                <a:ea typeface="Calibri"/>
                <a:cs typeface="Times New Roman"/>
              </a:rPr>
              <a:t> материал  пар.42-45; </a:t>
            </a:r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просклонять числительные: 364 яблока, семеро болгар, 9/17 территории, 1897 год; выполнить упражнения 252 (письменно), 253 (устно).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20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B2028C"/>
                </a:solidFill>
              </a:rPr>
              <a:t>Самооценка</a:t>
            </a:r>
            <a:endParaRPr lang="ru-RU" sz="5400" b="1" dirty="0">
              <a:solidFill>
                <a:srgbClr val="B2028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ea typeface="Calibri"/>
                <a:cs typeface="Times New Roman"/>
              </a:rPr>
              <a:t>Всё правильно (5 совпадений)    +</a:t>
            </a:r>
          </a:p>
          <a:p>
            <a:pPr marL="0" indent="0">
              <a:buNone/>
            </a:pPr>
            <a:endParaRPr lang="ru-RU" sz="4000" b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4000" b="1" dirty="0">
                <a:solidFill>
                  <a:srgbClr val="002060"/>
                </a:solidFill>
                <a:ea typeface="Calibri"/>
                <a:cs typeface="Times New Roman"/>
              </a:rPr>
              <a:t>3,4 правильных ответа </a:t>
            </a:r>
            <a:r>
              <a:rPr lang="ru-RU" sz="4000" b="1" dirty="0" smtClean="0">
                <a:solidFill>
                  <a:srgbClr val="002060"/>
                </a:solidFill>
                <a:ea typeface="Calibri"/>
                <a:cs typeface="Times New Roman"/>
              </a:rPr>
              <a:t>                + -</a:t>
            </a:r>
          </a:p>
          <a:p>
            <a:pPr marL="0" indent="0">
              <a:buNone/>
            </a:pPr>
            <a:endParaRPr lang="ru-RU" sz="4000" b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4000" b="1" dirty="0">
                <a:solidFill>
                  <a:srgbClr val="002060"/>
                </a:solidFill>
                <a:ea typeface="Calibri"/>
                <a:cs typeface="Times New Roman"/>
              </a:rPr>
              <a:t>1-2 совпадения </a:t>
            </a:r>
            <a:r>
              <a:rPr lang="ru-RU" sz="4000" b="1" dirty="0" smtClean="0">
                <a:solidFill>
                  <a:srgbClr val="002060"/>
                </a:solidFill>
                <a:ea typeface="Calibri"/>
                <a:cs typeface="Times New Roman"/>
              </a:rPr>
              <a:t>                                -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12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B2028C"/>
                </a:solidFill>
              </a:rPr>
              <a:t>Употребление имён числительных</a:t>
            </a:r>
            <a:br>
              <a:rPr lang="ru-RU" sz="7200" b="1" dirty="0" smtClean="0">
                <a:solidFill>
                  <a:srgbClr val="B2028C"/>
                </a:solidFill>
              </a:rPr>
            </a:br>
            <a:r>
              <a:rPr lang="ru-RU" sz="7200" b="1" dirty="0" smtClean="0">
                <a:solidFill>
                  <a:srgbClr val="B2028C"/>
                </a:solidFill>
              </a:rPr>
              <a:t> в речи</a:t>
            </a:r>
            <a:endParaRPr lang="ru-RU" sz="7200" b="1" dirty="0">
              <a:solidFill>
                <a:srgbClr val="B2028C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30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B2028C"/>
                </a:solidFill>
              </a:rPr>
              <a:t>Задание-тест</a:t>
            </a:r>
            <a:endParaRPr lang="ru-RU" sz="4800" b="1" dirty="0">
              <a:solidFill>
                <a:srgbClr val="B2028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solidFill>
                  <a:srgbClr val="002060"/>
                </a:solidFill>
                <a:ea typeface="Calibri"/>
                <a:cs typeface="Times New Roman"/>
              </a:rPr>
              <a:t>1.Найдите в каждом ряду «лишнее», устно мотивируйте свой выбор:</a:t>
            </a:r>
            <a:endParaRPr lang="ru-RU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2060"/>
                </a:solidFill>
                <a:ea typeface="Calibri"/>
                <a:cs typeface="Times New Roman"/>
              </a:rPr>
              <a:t>А)трижды, втроём, третий, в-третьих;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2060"/>
                </a:solidFill>
                <a:ea typeface="Calibri"/>
                <a:cs typeface="Times New Roman"/>
              </a:rPr>
              <a:t>Б)два, удвоить, двое, второй;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2060"/>
                </a:solidFill>
                <a:ea typeface="Calibri"/>
                <a:cs typeface="Times New Roman"/>
              </a:rPr>
              <a:t>В)одиночество, один, одиночка, единица, единство;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2060"/>
                </a:solidFill>
                <a:ea typeface="Calibri"/>
                <a:cs typeface="Times New Roman"/>
              </a:rPr>
              <a:t>Г)четверо, четыре, четвёртый, четвёрка.</a:t>
            </a:r>
          </a:p>
          <a:p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995936" y="3212976"/>
            <a:ext cx="1152128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979712" y="3933056"/>
            <a:ext cx="1296144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491880" y="4725144"/>
            <a:ext cx="792088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868144" y="5805264"/>
            <a:ext cx="1512168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24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29145" y="332656"/>
            <a:ext cx="8064896" cy="6318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>2.Найдите грамматическую ошибку и устно прокомментируйте используемое правило: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А) в тысяча девятьсот сорок пятом году;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Б) в двух тысячи двенадцатом году;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В) в две тысячи восьмом году;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Г) в тысяча девятьсот шестьдесят первом году.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>
                <a:solidFill>
                  <a:srgbClr val="002060"/>
                </a:solidFill>
                <a:ea typeface="Calibri"/>
                <a:cs typeface="Times New Roman"/>
              </a:rPr>
              <a:t>3.Найдите пример, в котором нарушены нормы словообразования и сделайте устное пояснение:</a:t>
            </a:r>
            <a:endParaRPr lang="ru-RU" sz="24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А) четырьмястами;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Б) девятисот;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В) </a:t>
            </a:r>
            <a:r>
              <a:rPr lang="ru-RU" sz="2400" dirty="0" err="1">
                <a:solidFill>
                  <a:srgbClr val="002060"/>
                </a:solidFill>
                <a:ea typeface="Calibri"/>
                <a:cs typeface="Times New Roman"/>
              </a:rPr>
              <a:t>двухстам</a:t>
            </a: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2060"/>
                </a:solidFill>
                <a:ea typeface="Calibri"/>
                <a:cs typeface="Times New Roman"/>
              </a:rPr>
              <a:t>Г) о шестистах.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971600" y="2276872"/>
            <a:ext cx="4176464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971600" y="6021288"/>
            <a:ext cx="1296144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61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8361" y="476672"/>
            <a:ext cx="8352928" cy="57564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solidFill>
                  <a:srgbClr val="002060"/>
                </a:solidFill>
                <a:ea typeface="Calibri"/>
                <a:cs typeface="Times New Roman"/>
              </a:rPr>
              <a:t>4</a:t>
            </a:r>
            <a:r>
              <a:rPr lang="ru-RU" sz="3200" dirty="0">
                <a:solidFill>
                  <a:srgbClr val="002060"/>
                </a:solidFill>
                <a:ea typeface="Calibri"/>
                <a:cs typeface="Times New Roman"/>
              </a:rPr>
              <a:t>. </a:t>
            </a:r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В предложении </a:t>
            </a:r>
            <a:r>
              <a:rPr lang="ru-RU" sz="3200" b="1" i="1" dirty="0">
                <a:solidFill>
                  <a:srgbClr val="002060"/>
                </a:solidFill>
                <a:ea typeface="Calibri"/>
                <a:cs typeface="Times New Roman"/>
              </a:rPr>
              <a:t>Для проведения Олимпиады в Сочи было построено одиннадцать спортивных объектов </a:t>
            </a:r>
            <a:r>
              <a:rPr lang="ru-RU" sz="3200" b="1" dirty="0">
                <a:solidFill>
                  <a:srgbClr val="002060"/>
                </a:solidFill>
                <a:ea typeface="Calibri"/>
                <a:cs typeface="Times New Roman"/>
              </a:rPr>
              <a:t>числительное: 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002060"/>
                </a:solidFill>
                <a:ea typeface="Calibri"/>
                <a:cs typeface="Times New Roman"/>
              </a:rPr>
              <a:t>А) является определением;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002060"/>
                </a:solidFill>
                <a:ea typeface="Calibri"/>
                <a:cs typeface="Times New Roman"/>
              </a:rPr>
              <a:t>Б) является дополнением;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002060"/>
                </a:solidFill>
                <a:ea typeface="Calibri"/>
                <a:cs typeface="Times New Roman"/>
              </a:rPr>
              <a:t>В) входит в состав </a:t>
            </a:r>
            <a:r>
              <a:rPr lang="ru-RU" sz="3200" dirty="0" smtClean="0">
                <a:solidFill>
                  <a:srgbClr val="002060"/>
                </a:solidFill>
                <a:ea typeface="Calibri"/>
                <a:cs typeface="Times New Roman"/>
              </a:rPr>
              <a:t>подлежащего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dirty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ea typeface="Calibri"/>
                <a:cs typeface="Times New Roman"/>
              </a:rPr>
              <a:t>         </a:t>
            </a:r>
            <a:r>
              <a:rPr lang="ru-RU" sz="3200" dirty="0">
                <a:solidFill>
                  <a:srgbClr val="002060"/>
                </a:solidFill>
                <a:ea typeface="Calibri"/>
                <a:cs typeface="Times New Roman"/>
              </a:rPr>
              <a:t>«11 объектов»;</a:t>
            </a:r>
          </a:p>
          <a:p>
            <a:r>
              <a:rPr lang="ru-RU" sz="3200" dirty="0">
                <a:solidFill>
                  <a:srgbClr val="002060"/>
                </a:solidFill>
                <a:ea typeface="Calibri"/>
                <a:cs typeface="Times New Roman"/>
              </a:rPr>
              <a:t>Г) входит в состав </a:t>
            </a:r>
            <a:r>
              <a:rPr lang="ru-RU" sz="3200" dirty="0" smtClean="0">
                <a:solidFill>
                  <a:srgbClr val="002060"/>
                </a:solidFill>
                <a:ea typeface="Calibri"/>
                <a:cs typeface="Times New Roman"/>
              </a:rPr>
              <a:t>дополнения </a:t>
            </a:r>
            <a:r>
              <a:rPr lang="ru-RU" sz="3200" dirty="0">
                <a:solidFill>
                  <a:srgbClr val="002060"/>
                </a:solidFill>
                <a:ea typeface="Calibri"/>
                <a:cs typeface="Times New Roman"/>
              </a:rPr>
              <a:t>«11 объектов».</a:t>
            </a:r>
            <a:endParaRPr lang="ru-RU" sz="3200" dirty="0">
              <a:solidFill>
                <a:srgbClr val="002060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V="1">
            <a:off x="971600" y="4725144"/>
            <a:ext cx="5040560" cy="72008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1403648" y="5445224"/>
            <a:ext cx="2664296" cy="0"/>
          </a:xfrm>
          <a:prstGeom prst="line">
            <a:avLst/>
          </a:prstGeom>
          <a:ln w="762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78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err="1" smtClean="0">
                <a:solidFill>
                  <a:srgbClr val="B2028C"/>
                </a:solidFill>
              </a:rPr>
              <a:t>Взаимооценка</a:t>
            </a:r>
            <a:endParaRPr lang="ru-RU" sz="5400" b="1" dirty="0">
              <a:solidFill>
                <a:srgbClr val="B2028C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ea typeface="Calibri"/>
                <a:cs typeface="Times New Roman"/>
              </a:rPr>
              <a:t>Всё правильно (4 совпадения)    +</a:t>
            </a:r>
          </a:p>
          <a:p>
            <a:pPr marL="0" indent="0">
              <a:buNone/>
            </a:pPr>
            <a:endParaRPr lang="ru-RU" sz="4000" b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ea typeface="Calibri"/>
                <a:cs typeface="Times New Roman"/>
              </a:rPr>
              <a:t> 2,3 </a:t>
            </a:r>
            <a:r>
              <a:rPr lang="ru-RU" sz="4000" b="1" dirty="0">
                <a:solidFill>
                  <a:srgbClr val="002060"/>
                </a:solidFill>
                <a:ea typeface="Calibri"/>
                <a:cs typeface="Times New Roman"/>
              </a:rPr>
              <a:t>правильных ответа </a:t>
            </a:r>
            <a:r>
              <a:rPr lang="ru-RU" sz="4000" b="1" dirty="0" smtClean="0">
                <a:solidFill>
                  <a:srgbClr val="002060"/>
                </a:solidFill>
                <a:ea typeface="Calibri"/>
                <a:cs typeface="Times New Roman"/>
              </a:rPr>
              <a:t>                + -</a:t>
            </a:r>
          </a:p>
          <a:p>
            <a:pPr marL="0" indent="0">
              <a:buNone/>
            </a:pPr>
            <a:endParaRPr lang="ru-RU" sz="4000" b="1" dirty="0" smtClean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0" indent="0">
              <a:buNone/>
            </a:pPr>
            <a:r>
              <a:rPr lang="ru-RU" sz="4000" b="1" dirty="0" smtClean="0">
                <a:solidFill>
                  <a:srgbClr val="002060"/>
                </a:solidFill>
                <a:ea typeface="Calibri"/>
                <a:cs typeface="Times New Roman"/>
              </a:rPr>
              <a:t> 1 совпадение                                 -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75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5314" y="2276872"/>
            <a:ext cx="69847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002060"/>
                </a:solidFill>
                <a:ea typeface="Calibri"/>
                <a:cs typeface="Times New Roman"/>
              </a:rPr>
              <a:t>пометки на </a:t>
            </a:r>
            <a:r>
              <a:rPr lang="ru-RU" sz="4000" b="1" i="1" dirty="0" smtClean="0">
                <a:solidFill>
                  <a:srgbClr val="002060"/>
                </a:solidFill>
                <a:ea typeface="Calibri"/>
                <a:cs typeface="Times New Roman"/>
              </a:rPr>
              <a:t>полях:</a:t>
            </a:r>
          </a:p>
          <a:p>
            <a:r>
              <a:rPr lang="ru-RU" sz="4000" b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en-US" sz="4000" b="1" dirty="0">
                <a:solidFill>
                  <a:srgbClr val="002060"/>
                </a:solidFill>
                <a:ea typeface="Calibri"/>
                <a:cs typeface="Times New Roman"/>
              </a:rPr>
              <a:t>v</a:t>
            </a:r>
            <a:r>
              <a:rPr lang="ru-RU" sz="4000" b="1" dirty="0">
                <a:solidFill>
                  <a:srgbClr val="002060"/>
                </a:solidFill>
                <a:ea typeface="Calibri"/>
                <a:cs typeface="Times New Roman"/>
              </a:rPr>
              <a:t> «уже знал</a:t>
            </a:r>
            <a:r>
              <a:rPr lang="ru-RU" sz="4000" b="1" dirty="0" smtClean="0">
                <a:solidFill>
                  <a:srgbClr val="002060"/>
                </a:solidFill>
                <a:ea typeface="Calibri"/>
                <a:cs typeface="Times New Roman"/>
              </a:rPr>
              <a:t>»</a:t>
            </a:r>
          </a:p>
          <a:p>
            <a:r>
              <a:rPr lang="ru-RU" sz="4000" b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4000" b="1" dirty="0">
                <a:solidFill>
                  <a:srgbClr val="002060"/>
                </a:solidFill>
                <a:ea typeface="Calibri"/>
                <a:cs typeface="Times New Roman"/>
              </a:rPr>
              <a:t>+ «новое</a:t>
            </a:r>
            <a:r>
              <a:rPr lang="ru-RU" sz="4000" b="1" dirty="0" smtClean="0">
                <a:solidFill>
                  <a:srgbClr val="002060"/>
                </a:solidFill>
                <a:ea typeface="Calibri"/>
                <a:cs typeface="Times New Roman"/>
              </a:rPr>
              <a:t>»</a:t>
            </a:r>
          </a:p>
          <a:p>
            <a:r>
              <a:rPr lang="ru-RU" sz="4000" b="1" dirty="0" smtClean="0">
                <a:solidFill>
                  <a:srgbClr val="002060"/>
                </a:solidFill>
                <a:ea typeface="Calibri"/>
                <a:cs typeface="Times New Roman"/>
              </a:rPr>
              <a:t> </a:t>
            </a:r>
            <a:r>
              <a:rPr lang="ru-RU" sz="4000" b="1" dirty="0">
                <a:solidFill>
                  <a:srgbClr val="002060"/>
                </a:solidFill>
                <a:ea typeface="Calibri"/>
                <a:cs typeface="Times New Roman"/>
              </a:rPr>
              <a:t>- «думал иначе</a:t>
            </a:r>
            <a:r>
              <a:rPr lang="ru-RU" sz="4000" b="1" dirty="0" smtClean="0">
                <a:solidFill>
                  <a:srgbClr val="002060"/>
                </a:solidFill>
                <a:ea typeface="Calibri"/>
                <a:cs typeface="Times New Roman"/>
              </a:rPr>
              <a:t>»</a:t>
            </a:r>
          </a:p>
          <a:p>
            <a:r>
              <a:rPr lang="ru-RU" sz="4000" b="1" dirty="0" smtClean="0">
                <a:solidFill>
                  <a:srgbClr val="002060"/>
                </a:solidFill>
                <a:ea typeface="Calibri"/>
                <a:cs typeface="Times New Roman"/>
              </a:rPr>
              <a:t>? </a:t>
            </a:r>
            <a:r>
              <a:rPr lang="ru-RU" sz="4000" b="1" dirty="0">
                <a:solidFill>
                  <a:srgbClr val="002060"/>
                </a:solidFill>
                <a:ea typeface="Calibri"/>
                <a:cs typeface="Times New Roman"/>
              </a:rPr>
              <a:t>«не понял, есть вопросы».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B2028C"/>
                </a:solidFill>
              </a:rPr>
              <a:t>Приём технологии РКМ </a:t>
            </a:r>
            <a:br>
              <a:rPr lang="ru-RU" b="1" dirty="0" smtClean="0">
                <a:solidFill>
                  <a:srgbClr val="B2028C"/>
                </a:solidFill>
              </a:rPr>
            </a:br>
            <a:r>
              <a:rPr lang="ru-RU" b="1" dirty="0" smtClean="0">
                <a:solidFill>
                  <a:srgbClr val="B2028C"/>
                </a:solidFill>
              </a:rPr>
              <a:t>«</a:t>
            </a:r>
            <a:r>
              <a:rPr lang="ru-RU" b="1" dirty="0" err="1" smtClean="0">
                <a:solidFill>
                  <a:srgbClr val="B2028C"/>
                </a:solidFill>
              </a:rPr>
              <a:t>Инсерт</a:t>
            </a:r>
            <a:r>
              <a:rPr lang="ru-RU" b="1" dirty="0" smtClean="0">
                <a:solidFill>
                  <a:srgbClr val="B2028C"/>
                </a:solidFill>
              </a:rPr>
              <a:t>»</a:t>
            </a:r>
            <a:endParaRPr lang="ru-RU" b="1" dirty="0">
              <a:solidFill>
                <a:srgbClr val="B202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51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657</Words>
  <Application>Microsoft Office PowerPoint</Application>
  <PresentationFormat>Экран (4:3)</PresentationFormat>
  <Paragraphs>77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ТЕМА:  ?</vt:lpstr>
      <vt:lpstr>Оцените данные утверждения с точки зрения их правильности (да, нет)</vt:lpstr>
      <vt:lpstr>Самооценка</vt:lpstr>
      <vt:lpstr>Употребление имён числительных  в речи</vt:lpstr>
      <vt:lpstr>Задание-тест</vt:lpstr>
      <vt:lpstr>Презентация PowerPoint</vt:lpstr>
      <vt:lpstr>Презентация PowerPoint</vt:lpstr>
      <vt:lpstr>Взаимооценка</vt:lpstr>
      <vt:lpstr>Приём технологии РКМ  «Инсерт»</vt:lpstr>
      <vt:lpstr>Найди и исправь ошибки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19 век, пара пистолетов в футляре</vt:lpstr>
      <vt:lpstr>Б.М.Кустодиев «Московский трактир»</vt:lpstr>
      <vt:lpstr>«Извозчик  за чаем» </vt:lpstr>
      <vt:lpstr>Рефлексия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Употребление имён числительных  в речи</dc:title>
  <dc:creator>User</dc:creator>
  <cp:lastModifiedBy>Вершинина</cp:lastModifiedBy>
  <cp:revision>32</cp:revision>
  <dcterms:created xsi:type="dcterms:W3CDTF">2014-03-09T17:41:53Z</dcterms:created>
  <dcterms:modified xsi:type="dcterms:W3CDTF">2014-03-12T10:46:52Z</dcterms:modified>
</cp:coreProperties>
</file>