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650" r:id="rId2"/>
    <p:sldId id="649" r:id="rId3"/>
    <p:sldId id="648" r:id="rId4"/>
    <p:sldId id="659" r:id="rId5"/>
    <p:sldId id="660" r:id="rId6"/>
    <p:sldId id="661" r:id="rId7"/>
    <p:sldId id="662" r:id="rId8"/>
    <p:sldId id="653" r:id="rId9"/>
    <p:sldId id="652" r:id="rId10"/>
    <p:sldId id="651" r:id="rId11"/>
    <p:sldId id="654" r:id="rId12"/>
    <p:sldId id="658" r:id="rId13"/>
    <p:sldId id="655" r:id="rId14"/>
    <p:sldId id="657" r:id="rId15"/>
    <p:sldId id="666" r:id="rId16"/>
    <p:sldId id="667" r:id="rId17"/>
    <p:sldId id="663" r:id="rId18"/>
    <p:sldId id="665" r:id="rId19"/>
    <p:sldId id="656" r:id="rId20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3C5A9B"/>
    <a:srgbClr val="0087AF"/>
    <a:srgbClr val="1AB2E8"/>
    <a:srgbClr val="00AAEB"/>
    <a:srgbClr val="E04A3F"/>
    <a:srgbClr val="FFDC0D"/>
    <a:srgbClr val="D9B079"/>
    <a:srgbClr val="D1D3D4"/>
    <a:srgbClr val="D6D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6210" autoAdjust="0"/>
  </p:normalViewPr>
  <p:slideViewPr>
    <p:cSldViewPr snapToGrid="0" snapToObjects="1">
      <p:cViewPr varScale="1">
        <p:scale>
          <a:sx n="109" d="100"/>
          <a:sy n="109" d="100"/>
        </p:scale>
        <p:origin x="1373" y="46"/>
      </p:cViewPr>
      <p:guideLst>
        <p:guide orient="horz" pos="1596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pPr/>
              <a:t>6/13/2023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350" y="1597822"/>
            <a:ext cx="58293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25779" y="498590"/>
            <a:ext cx="6406445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858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299854" y="562064"/>
            <a:ext cx="6238598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6150056" y="190333"/>
            <a:ext cx="295241" cy="253480"/>
            <a:chOff x="6258192" y="2164972"/>
            <a:chExt cx="602756" cy="38812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857773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556747" y="2199387"/>
              <a:ext cx="301026" cy="353709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268479" y="2199387"/>
              <a:ext cx="294647" cy="353709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8479" y="2164972"/>
              <a:ext cx="0" cy="388124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258192" y="2553096"/>
              <a:ext cx="602756" cy="0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563126" y="2164972"/>
              <a:ext cx="294647" cy="353709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268479" y="2164972"/>
              <a:ext cx="297884" cy="356668"/>
            </a:xfrm>
            <a:prstGeom prst="line">
              <a:avLst/>
            </a:prstGeom>
            <a:ln w="190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01201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012011"/>
            <a:ext cx="302895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000823"/>
            <a:ext cx="3030141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480644"/>
            <a:ext cx="3030141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000823"/>
            <a:ext cx="3031331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480644"/>
            <a:ext cx="3031331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109453" y="4547422"/>
            <a:ext cx="706694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6858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109453" y="4547422"/>
            <a:ext cx="706694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811538" y="1108871"/>
            <a:ext cx="3340298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6858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6250300"/>
            <a:ext cx="16002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4723820"/>
            <a:ext cx="16002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6858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845" y="130726"/>
            <a:ext cx="4572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040232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299854" y="562064"/>
            <a:ext cx="6238598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hlinkClick r:id="" action="ppaction://hlinkshowjump?jump=previousslide"/>
          </p:cNvPr>
          <p:cNvSpPr/>
          <p:nvPr userDrawn="1"/>
        </p:nvSpPr>
        <p:spPr>
          <a:xfrm>
            <a:off x="3104883" y="4720365"/>
            <a:ext cx="276847" cy="2768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hlinkClick r:id="" action="ppaction://hlinkshowjump?jump=nextslide"/>
          </p:cNvPr>
          <p:cNvSpPr/>
          <p:nvPr userDrawn="1"/>
        </p:nvSpPr>
        <p:spPr>
          <a:xfrm>
            <a:off x="3456575" y="4724273"/>
            <a:ext cx="276847" cy="27684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3214270" y="4825329"/>
            <a:ext cx="45719" cy="73401"/>
            <a:chOff x="3345327" y="4804129"/>
            <a:chExt cx="74099" cy="118964"/>
          </a:xfrm>
        </p:grpSpPr>
        <p:cxnSp>
          <p:nvCxnSpPr>
            <p:cNvPr id="51" name="Straight Connector 50"/>
            <p:cNvCxnSpPr/>
            <p:nvPr userDrawn="1"/>
          </p:nvCxnSpPr>
          <p:spPr>
            <a:xfrm rot="16200000">
              <a:off x="3350846" y="4798611"/>
              <a:ext cx="63061" cy="74098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3345327" y="4861369"/>
              <a:ext cx="74097" cy="61724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 userDrawn="1"/>
        </p:nvGrpSpPr>
        <p:grpSpPr>
          <a:xfrm flipH="1" flipV="1">
            <a:off x="3576046" y="4823000"/>
            <a:ext cx="45719" cy="73401"/>
            <a:chOff x="3345327" y="4804129"/>
            <a:chExt cx="74099" cy="118964"/>
          </a:xfrm>
        </p:grpSpPr>
        <p:cxnSp>
          <p:nvCxnSpPr>
            <p:cNvPr id="49" name="Straight Connector 48"/>
            <p:cNvCxnSpPr/>
            <p:nvPr userDrawn="1"/>
          </p:nvCxnSpPr>
          <p:spPr>
            <a:xfrm rot="16200000">
              <a:off x="3350846" y="4798611"/>
              <a:ext cx="63061" cy="74098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3345327" y="4861369"/>
              <a:ext cx="74097" cy="61724"/>
            </a:xfrm>
            <a:prstGeom prst="line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D:\Моя папка\Моё\работа\Ломоносовская школа\Логотипы\Логотипы\__png\ls_logo_blue1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220085" y="100014"/>
            <a:ext cx="1465582" cy="386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189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725214"/>
            <a:ext cx="5829300" cy="3033986"/>
          </a:xfrm>
        </p:spPr>
        <p:txBody>
          <a:bodyPr>
            <a:normAutofit/>
          </a:bodyPr>
          <a:lstStyle/>
          <a:p>
            <a:r>
              <a:rPr lang="en-GB" sz="4400" dirty="0" smtClean="0"/>
              <a:t>Important Inventions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dirty="0" smtClean="0"/>
              <a:t>grade 4</a:t>
            </a:r>
            <a:r>
              <a:rPr lang="en-GB" sz="2200" smtClean="0"/>
              <a:t/>
            </a:r>
            <a:br>
              <a:rPr lang="en-GB" sz="2200" smtClean="0"/>
            </a:br>
            <a:r>
              <a:rPr lang="en-GB" sz="2200" dirty="0" smtClean="0"/>
              <a:t/>
            </a:r>
            <a:br>
              <a:rPr lang="en-GB" sz="2200" dirty="0" smtClean="0"/>
            </a:br>
            <a:r>
              <a:rPr lang="en-GB" sz="2200" dirty="0" smtClean="0"/>
              <a:t>teacher T. </a:t>
            </a:r>
            <a:r>
              <a:rPr lang="en-US" sz="2200" dirty="0" err="1" smtClean="0"/>
              <a:t>Vasilyeva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5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586" y="853422"/>
            <a:ext cx="5759669" cy="3830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032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918" y="1072089"/>
            <a:ext cx="5042556" cy="3363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2234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346" y="809297"/>
            <a:ext cx="5136273" cy="3431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5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169" y="711200"/>
            <a:ext cx="4968016" cy="372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25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the brackets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613103"/>
            <a:ext cx="6172200" cy="4110717"/>
          </a:xfrm>
        </p:spPr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Johannes Guttenberg ……………… (invent) the printing machine many years ago. It ………………..(take) years to make one book. 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…………you …………….. (do) now? – I …………………..(listen) to the music. – But I don’t hear any music! – Look! I …………………….(use) my earphones!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years ago books ………………(be) very expensive because people ……………….. (make) them by hand.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………………(use) my tablet every day. I …………………(look for) some information in the Internet and my brother ………………….. (download) music.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33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Fill in: </a:t>
            </a:r>
            <a:r>
              <a:rPr lang="en-GB" i="1" dirty="0" smtClean="0"/>
              <a:t>Which / who / where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 washing machine is a </a:t>
            </a:r>
            <a:r>
              <a:rPr lang="en-GB" dirty="0" smtClean="0">
                <a:solidFill>
                  <a:srgbClr val="00B050"/>
                </a:solidFill>
              </a:rPr>
              <a:t>thing</a:t>
            </a:r>
            <a:r>
              <a:rPr lang="en-GB" dirty="0" smtClean="0"/>
              <a:t> ………….. </a:t>
            </a:r>
          </a:p>
          <a:p>
            <a:pPr marL="0" indent="0">
              <a:buNone/>
            </a:pPr>
            <a:r>
              <a:rPr lang="en-GB" dirty="0" smtClean="0"/>
              <a:t>we use to wash clothes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hair drier is </a:t>
            </a:r>
            <a:r>
              <a:rPr lang="en-US" dirty="0">
                <a:solidFill>
                  <a:srgbClr val="00B050"/>
                </a:solidFill>
              </a:rPr>
              <a:t>something</a:t>
            </a:r>
            <a:r>
              <a:rPr lang="en-US" dirty="0"/>
              <a:t> </a:t>
            </a:r>
            <a:r>
              <a:rPr lang="en-US" dirty="0" smtClean="0"/>
              <a:t>…………we use </a:t>
            </a:r>
            <a:r>
              <a:rPr lang="en-US" dirty="0"/>
              <a:t>to dry hair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61" y="1842813"/>
            <a:ext cx="1584447" cy="1516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896" y="1580053"/>
            <a:ext cx="1899307" cy="18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12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Fill in: </a:t>
            </a:r>
            <a:r>
              <a:rPr lang="en-GB" i="1" dirty="0"/>
              <a:t>Which / who / where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721710"/>
            <a:ext cx="6172200" cy="3712994"/>
          </a:xfrm>
        </p:spPr>
        <p:txBody>
          <a:bodyPr/>
          <a:lstStyle/>
          <a:p>
            <a:r>
              <a:rPr lang="en-US" dirty="0" err="1" smtClean="0"/>
              <a:t>Lomonosov</a:t>
            </a:r>
            <a:r>
              <a:rPr lang="en-US" dirty="0" smtClean="0"/>
              <a:t> is a</a:t>
            </a:r>
            <a:r>
              <a:rPr lang="en-US" dirty="0" smtClean="0">
                <a:solidFill>
                  <a:srgbClr val="00B050"/>
                </a:solidFill>
              </a:rPr>
              <a:t> scientist </a:t>
            </a:r>
            <a:r>
              <a:rPr lang="en-US" dirty="0" smtClean="0"/>
              <a:t>………….. gave his name to our school.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Mozhayskoe</a:t>
            </a:r>
            <a:r>
              <a:rPr lang="en-US" dirty="0" smtClean="0"/>
              <a:t> Avenue is the </a:t>
            </a:r>
            <a:r>
              <a:rPr lang="en-US" dirty="0" smtClean="0">
                <a:solidFill>
                  <a:srgbClr val="00B050"/>
                </a:solidFill>
              </a:rPr>
              <a:t>street </a:t>
            </a:r>
            <a:r>
              <a:rPr lang="en-US" dirty="0" smtClean="0"/>
              <a:t>……………..you can see our school.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69" y="1580054"/>
            <a:ext cx="2111003" cy="1759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126" y="1702674"/>
            <a:ext cx="3544129" cy="14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6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Fill in: </a:t>
            </a:r>
            <a:r>
              <a:rPr lang="en-GB" i="1" dirty="0"/>
              <a:t>Which / who / where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781269"/>
            <a:ext cx="6172200" cy="3653435"/>
          </a:xfrm>
        </p:spPr>
        <p:txBody>
          <a:bodyPr>
            <a:normAutofit/>
          </a:bodyPr>
          <a:lstStyle/>
          <a:p>
            <a:r>
              <a:rPr lang="en-US" dirty="0"/>
              <a:t>A mobile phone is </a:t>
            </a:r>
            <a:r>
              <a:rPr lang="en-US" dirty="0" smtClean="0"/>
              <a:t>some </a:t>
            </a:r>
            <a:r>
              <a:rPr lang="en-US" dirty="0" smtClean="0">
                <a:solidFill>
                  <a:srgbClr val="00B050"/>
                </a:solidFill>
              </a:rPr>
              <a:t>thing</a:t>
            </a:r>
            <a:r>
              <a:rPr lang="en-US" dirty="0" smtClean="0"/>
              <a:t> …………. we use </a:t>
            </a:r>
            <a:r>
              <a:rPr lang="en-US" dirty="0"/>
              <a:t>to call people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A microscope is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00B050"/>
                </a:solidFill>
              </a:rPr>
              <a:t>thing</a:t>
            </a:r>
            <a:r>
              <a:rPr lang="en-US" dirty="0" smtClean="0"/>
              <a:t>  ________ we use </a:t>
            </a:r>
            <a:r>
              <a:rPr lang="en-US" dirty="0"/>
              <a:t>to see small things.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34" y="1814786"/>
            <a:ext cx="1546194" cy="1061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21" y="1296275"/>
            <a:ext cx="1958647" cy="19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Fill in: </a:t>
            </a:r>
            <a:r>
              <a:rPr lang="en-GB" i="1" dirty="0"/>
              <a:t>Which / who / where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616607"/>
            <a:ext cx="6172200" cy="3818097"/>
          </a:xfrm>
        </p:spPr>
        <p:txBody>
          <a:bodyPr/>
          <a:lstStyle/>
          <a:p>
            <a:r>
              <a:rPr lang="en-US" dirty="0" smtClean="0"/>
              <a:t>Pushkin </a:t>
            </a:r>
            <a:r>
              <a:rPr lang="en-US" dirty="0"/>
              <a:t>is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00B050"/>
                </a:solidFill>
              </a:rPr>
              <a:t>person</a:t>
            </a:r>
            <a:r>
              <a:rPr lang="en-US" dirty="0" smtClean="0"/>
              <a:t> ………….. wrote “ Golden Fish”.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Kremlin is a</a:t>
            </a:r>
            <a:r>
              <a:rPr lang="en-US" dirty="0" smtClean="0">
                <a:solidFill>
                  <a:srgbClr val="00B050"/>
                </a:solidFill>
              </a:rPr>
              <a:t> place </a:t>
            </a:r>
            <a:r>
              <a:rPr lang="en-US" dirty="0" smtClean="0"/>
              <a:t>……………..the president of Russia works.</a:t>
            </a:r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54" y="1464441"/>
            <a:ext cx="1569764" cy="1569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13" y="1397876"/>
            <a:ext cx="2430475" cy="159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90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Guess the word. Make your </a:t>
            </a:r>
            <a:r>
              <a:rPr lang="en-GB" smtClean="0"/>
              <a:t>own riddle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809296"/>
            <a:ext cx="6172200" cy="3878317"/>
          </a:xfrm>
        </p:spPr>
        <p:txBody>
          <a:bodyPr>
            <a:normAutofit/>
          </a:bodyPr>
          <a:lstStyle/>
          <a:p>
            <a:r>
              <a:rPr lang="en-GB" dirty="0" smtClean="0"/>
              <a:t>School is the </a:t>
            </a:r>
            <a:r>
              <a:rPr lang="en-GB" dirty="0" smtClean="0">
                <a:solidFill>
                  <a:srgbClr val="00B050"/>
                </a:solidFill>
              </a:rPr>
              <a:t>place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where </a:t>
            </a:r>
            <a:r>
              <a:rPr lang="en-GB" dirty="0" smtClean="0"/>
              <a:t>we can use it.</a:t>
            </a:r>
          </a:p>
          <a:p>
            <a:r>
              <a:rPr lang="en-GB" dirty="0" smtClean="0"/>
              <a:t>The students are </a:t>
            </a:r>
            <a:r>
              <a:rPr lang="en-GB" dirty="0" smtClean="0">
                <a:solidFill>
                  <a:srgbClr val="00B050"/>
                </a:solidFill>
              </a:rPr>
              <a:t>people </a:t>
            </a:r>
            <a:r>
              <a:rPr lang="en-GB" dirty="0" smtClean="0">
                <a:solidFill>
                  <a:srgbClr val="FF0000"/>
                </a:solidFill>
              </a:rPr>
              <a:t>who</a:t>
            </a:r>
            <a:r>
              <a:rPr lang="en-GB" dirty="0" smtClean="0"/>
              <a:t> can read it.</a:t>
            </a:r>
          </a:p>
          <a:p>
            <a:r>
              <a:rPr lang="en-GB" dirty="0" smtClean="0"/>
              <a:t>It’s a </a:t>
            </a:r>
            <a:r>
              <a:rPr lang="en-GB" dirty="0" smtClean="0">
                <a:solidFill>
                  <a:srgbClr val="00B050"/>
                </a:solidFill>
              </a:rPr>
              <a:t>thing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which</a:t>
            </a:r>
            <a:r>
              <a:rPr lang="en-GB" dirty="0" smtClean="0"/>
              <a:t> is important for learning.</a:t>
            </a:r>
          </a:p>
          <a:p>
            <a:r>
              <a:rPr lang="en-GB" dirty="0" smtClean="0"/>
              <a:t>It can be different colours, big and small, thin and thick.</a:t>
            </a:r>
          </a:p>
          <a:p>
            <a:r>
              <a:rPr lang="en-GB" dirty="0" smtClean="0"/>
              <a:t>We use it at daytime or with the lamp.</a:t>
            </a:r>
            <a:r>
              <a:rPr lang="ru-RU" dirty="0" smtClean="0"/>
              <a:t> </a:t>
            </a:r>
            <a:r>
              <a:rPr lang="en-GB" dirty="0" smtClean="0"/>
              <a:t>You shouldn’t use it lying in bed – it’s bed for your eyes.</a:t>
            </a:r>
          </a:p>
          <a:p>
            <a:r>
              <a:rPr lang="en-GB" dirty="0" smtClean="0"/>
              <a:t>It is an important invention because…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2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Plan of the lesson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798494"/>
            <a:ext cx="6172200" cy="3394472"/>
          </a:xfrm>
        </p:spPr>
        <p:txBody>
          <a:bodyPr/>
          <a:lstStyle/>
          <a:p>
            <a:r>
              <a:rPr lang="en-US" dirty="0" smtClean="0"/>
              <a:t>Vocabulary</a:t>
            </a:r>
          </a:p>
          <a:p>
            <a:r>
              <a:rPr lang="en-US" dirty="0" smtClean="0"/>
              <a:t>Speak about inventions and gadgets </a:t>
            </a:r>
          </a:p>
          <a:p>
            <a:r>
              <a:rPr lang="en-US" dirty="0" smtClean="0"/>
              <a:t>True/false </a:t>
            </a:r>
          </a:p>
          <a:p>
            <a:r>
              <a:rPr lang="en-US" dirty="0" smtClean="0"/>
              <a:t>Answer the questions</a:t>
            </a:r>
          </a:p>
          <a:p>
            <a:r>
              <a:rPr lang="en-US" dirty="0" smtClean="0"/>
              <a:t>Grammar </a:t>
            </a:r>
          </a:p>
          <a:p>
            <a:r>
              <a:rPr lang="en-US" dirty="0" smtClean="0"/>
              <a:t>Group work (speaking)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73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is the most important invention? Why?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845994"/>
              </p:ext>
            </p:extLst>
          </p:nvPr>
        </p:nvGraphicFramePr>
        <p:xfrm>
          <a:off x="342900" y="1039813"/>
          <a:ext cx="6172200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4440"/>
                <a:gridCol w="1234440"/>
                <a:gridCol w="1234440"/>
                <a:gridCol w="1234440"/>
                <a:gridCol w="12344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Keyboard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Wifi</a:t>
                      </a:r>
                      <a:r>
                        <a:rPr lang="en-US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Telephone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Penicillin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Tablet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Alphabet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Wheel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X-ray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Magnifying</a:t>
                      </a:r>
                      <a:r>
                        <a:rPr lang="en-US" baseline="0" dirty="0" smtClean="0"/>
                        <a:t> glass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Remote control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Games console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Computer mouse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Printing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Radio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Cars</a:t>
                      </a:r>
                    </a:p>
                    <a:p>
                      <a:r>
                        <a:rPr lang="en-US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Numbers 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Space inventions</a:t>
                      </a:r>
                      <a:r>
                        <a:rPr lang="en-US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9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True / False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637627"/>
            <a:ext cx="6172200" cy="403246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dirty="0" smtClean="0"/>
              <a:t>People </a:t>
            </a:r>
            <a:r>
              <a:rPr lang="en-GB" dirty="0"/>
              <a:t>printed the first books by hand. </a:t>
            </a:r>
            <a:endParaRPr lang="ru-RU" dirty="0"/>
          </a:p>
          <a:p>
            <a:pPr lvl="0"/>
            <a:r>
              <a:rPr lang="en-GB" dirty="0"/>
              <a:t>They used ink and a pencil called a quill, which they made from a feather.</a:t>
            </a:r>
            <a:endParaRPr lang="ru-RU" dirty="0"/>
          </a:p>
          <a:p>
            <a:pPr lvl="0"/>
            <a:r>
              <a:rPr lang="en-GB" dirty="0"/>
              <a:t>They wrote on material, which they made from animal fur.</a:t>
            </a:r>
            <a:endParaRPr lang="ru-RU" dirty="0"/>
          </a:p>
          <a:p>
            <a:pPr lvl="0"/>
            <a:r>
              <a:rPr lang="en-GB" dirty="0"/>
              <a:t>It took years to make one book.</a:t>
            </a:r>
            <a:endParaRPr lang="ru-RU" dirty="0"/>
          </a:p>
          <a:p>
            <a:pPr lvl="0"/>
            <a:r>
              <a:rPr lang="en-GB" dirty="0"/>
              <a:t>A technology called pressing changed how people made books. </a:t>
            </a:r>
            <a:endParaRPr lang="ru-RU" dirty="0"/>
          </a:p>
          <a:p>
            <a:pPr lvl="0"/>
            <a:r>
              <a:rPr lang="en-GB" dirty="0"/>
              <a:t>Johannes Gutenberg invented a printing machine.</a:t>
            </a:r>
            <a:endParaRPr lang="ru-RU" dirty="0"/>
          </a:p>
          <a:p>
            <a:pPr lvl="0"/>
            <a:r>
              <a:rPr lang="en-GB" dirty="0"/>
              <a:t>This invention could make lots of books quickly.</a:t>
            </a:r>
            <a:endParaRPr lang="ru-RU" dirty="0"/>
          </a:p>
          <a:p>
            <a:pPr lvl="0"/>
            <a:r>
              <a:rPr lang="en-GB" dirty="0"/>
              <a:t>It reduced the cost of the books.</a:t>
            </a:r>
            <a:endParaRPr lang="ru-RU" dirty="0"/>
          </a:p>
          <a:p>
            <a:pPr lvl="0"/>
            <a:r>
              <a:rPr lang="en-GB" dirty="0"/>
              <a:t>More people were able to buy books and so more people learned to listen.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91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True / False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637627"/>
            <a:ext cx="6172200" cy="403246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dirty="0" smtClean="0"/>
              <a:t>People </a:t>
            </a:r>
            <a:r>
              <a:rPr lang="en-GB" dirty="0" smtClean="0">
                <a:solidFill>
                  <a:srgbClr val="FF0000"/>
                </a:solidFill>
              </a:rPr>
              <a:t>wrote</a:t>
            </a:r>
            <a:r>
              <a:rPr lang="en-GB" dirty="0" smtClean="0"/>
              <a:t> </a:t>
            </a:r>
            <a:r>
              <a:rPr lang="en-GB" dirty="0"/>
              <a:t>the first books by hand. </a:t>
            </a:r>
            <a:endParaRPr lang="ru-RU" dirty="0"/>
          </a:p>
          <a:p>
            <a:pPr lvl="0"/>
            <a:r>
              <a:rPr lang="en-GB" dirty="0"/>
              <a:t>They used ink and a pencil called a quill, which they made from a feather.</a:t>
            </a:r>
            <a:endParaRPr lang="ru-RU" dirty="0"/>
          </a:p>
          <a:p>
            <a:pPr lvl="0"/>
            <a:r>
              <a:rPr lang="en-GB" dirty="0"/>
              <a:t>They wrote on material, which they made from animal </a:t>
            </a:r>
            <a:r>
              <a:rPr lang="en-GB" dirty="0" smtClean="0">
                <a:solidFill>
                  <a:srgbClr val="FF0000"/>
                </a:solidFill>
              </a:rPr>
              <a:t>skins</a:t>
            </a:r>
            <a:r>
              <a:rPr lang="en-GB" dirty="0" smtClean="0"/>
              <a:t>.</a:t>
            </a:r>
            <a:endParaRPr lang="ru-RU" dirty="0"/>
          </a:p>
          <a:p>
            <a:pPr lvl="0"/>
            <a:r>
              <a:rPr lang="en-GB" dirty="0"/>
              <a:t>It took years to make one book.</a:t>
            </a:r>
            <a:endParaRPr lang="ru-RU" dirty="0"/>
          </a:p>
          <a:p>
            <a:pPr lvl="0"/>
            <a:r>
              <a:rPr lang="en-GB" dirty="0"/>
              <a:t>A technology </a:t>
            </a:r>
            <a:r>
              <a:rPr lang="en-GB" dirty="0" smtClean="0"/>
              <a:t>called </a:t>
            </a:r>
            <a:r>
              <a:rPr lang="en-GB" dirty="0" smtClean="0">
                <a:solidFill>
                  <a:srgbClr val="FF0000"/>
                </a:solidFill>
              </a:rPr>
              <a:t>printing</a:t>
            </a:r>
            <a:r>
              <a:rPr lang="en-GB" dirty="0" smtClean="0"/>
              <a:t> changed </a:t>
            </a:r>
            <a:r>
              <a:rPr lang="en-GB" dirty="0"/>
              <a:t>how people made books. </a:t>
            </a:r>
            <a:endParaRPr lang="ru-RU" dirty="0"/>
          </a:p>
          <a:p>
            <a:pPr lvl="0"/>
            <a:r>
              <a:rPr lang="en-GB" dirty="0"/>
              <a:t>Johannes Gutenberg invented a </a:t>
            </a:r>
            <a:r>
              <a:rPr lang="en-GB" dirty="0" smtClean="0">
                <a:solidFill>
                  <a:srgbClr val="FF0000"/>
                </a:solidFill>
              </a:rPr>
              <a:t>pressing </a:t>
            </a:r>
            <a:r>
              <a:rPr lang="en-GB" dirty="0"/>
              <a:t>machine.</a:t>
            </a:r>
            <a:endParaRPr lang="ru-RU" dirty="0"/>
          </a:p>
          <a:p>
            <a:pPr lvl="0"/>
            <a:r>
              <a:rPr lang="en-GB" dirty="0"/>
              <a:t>This invention could make lots of books quickly.</a:t>
            </a:r>
            <a:endParaRPr lang="ru-RU" dirty="0"/>
          </a:p>
          <a:p>
            <a:pPr lvl="0"/>
            <a:r>
              <a:rPr lang="en-GB" dirty="0"/>
              <a:t>It reduced the cost of the books.</a:t>
            </a:r>
            <a:endParaRPr lang="ru-RU" dirty="0"/>
          </a:p>
          <a:p>
            <a:pPr lvl="0"/>
            <a:r>
              <a:rPr lang="en-GB" dirty="0"/>
              <a:t>More people were able to buy books and so more people learned to </a:t>
            </a:r>
            <a:r>
              <a:rPr lang="en-GB" dirty="0" smtClean="0">
                <a:solidFill>
                  <a:srgbClr val="FF0000"/>
                </a:solidFill>
              </a:rPr>
              <a:t>read.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52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Order the sentences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127130"/>
              </p:ext>
            </p:extLst>
          </p:nvPr>
        </p:nvGraphicFramePr>
        <p:xfrm>
          <a:off x="576262" y="1367947"/>
          <a:ext cx="5705475" cy="2511110"/>
        </p:xfrm>
        <a:graphic>
          <a:graphicData uri="http://schemas.openxmlformats.org/drawingml/2006/table">
            <a:tbl>
              <a:tblPr firstRow="1" firstCol="1" bandRow="1"/>
              <a:tblGrid>
                <a:gridCol w="576372"/>
                <a:gridCol w="512910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 also drew pictures and coloured them with paint.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the invention of audio technology, people didn’t need to read books. They could listen to them.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 can buy books on the Internet.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 made the first books by hand.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Now we can read books on an e-reader, a tablet or a smartphone.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digital technology, it’s quicker to write a book.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Johannes Gutenberg invented a printing machine.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4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737380"/>
              </p:ext>
            </p:extLst>
          </p:nvPr>
        </p:nvGraphicFramePr>
        <p:xfrm>
          <a:off x="576262" y="1367947"/>
          <a:ext cx="5705475" cy="2522405"/>
        </p:xfrm>
        <a:graphic>
          <a:graphicData uri="http://schemas.openxmlformats.org/drawingml/2006/table">
            <a:tbl>
              <a:tblPr firstRow="1" firstCol="1" bandRow="1"/>
              <a:tblGrid>
                <a:gridCol w="576372"/>
                <a:gridCol w="5129103"/>
              </a:tblGrid>
              <a:tr h="467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 also drew pictures and coloured them with paint.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the invention of audio technology, people didn’t need to read books. They could listen to them.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 can buy books on the Internet.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 made the first books by hand.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Now we can read books on an e-reader, a tablet or a smartphone.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digital technology, it’s quicker to write a book.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4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Johannes Gutenberg invented a printing machine.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6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45" y="537384"/>
            <a:ext cx="3428739" cy="2285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498" y="2643648"/>
            <a:ext cx="2773563" cy="2080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786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906" y="1039813"/>
            <a:ext cx="4640188" cy="3395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28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TEST">
      <a:dk1>
        <a:srgbClr val="000000"/>
      </a:dk1>
      <a:lt1>
        <a:srgbClr val="FFFFFF"/>
      </a:lt1>
      <a:dk2>
        <a:srgbClr val="1A237E"/>
      </a:dk2>
      <a:lt2>
        <a:srgbClr val="E8EAF6"/>
      </a:lt2>
      <a:accent1>
        <a:srgbClr val="283593"/>
      </a:accent1>
      <a:accent2>
        <a:srgbClr val="303F9F"/>
      </a:accent2>
      <a:accent3>
        <a:srgbClr val="3949AB"/>
      </a:accent3>
      <a:accent4>
        <a:srgbClr val="3F51B5"/>
      </a:accent4>
      <a:accent5>
        <a:srgbClr val="5C6BC0"/>
      </a:accent5>
      <a:accent6>
        <a:srgbClr val="7986CB"/>
      </a:accent6>
      <a:hlink>
        <a:srgbClr val="3949AB"/>
      </a:hlink>
      <a:folHlink>
        <a:srgbClr val="2835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726</TotalTime>
  <Words>753</Words>
  <Application>Microsoft Office PowerPoint</Application>
  <PresentationFormat>Произвольный</PresentationFormat>
  <Paragraphs>142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Raleway</vt:lpstr>
      <vt:lpstr>Times New Roman</vt:lpstr>
      <vt:lpstr>Office Theme</vt:lpstr>
      <vt:lpstr>Important Inventions  grade 4  teacher T. Vasilyeva</vt:lpstr>
      <vt:lpstr> Plan of the lesson</vt:lpstr>
      <vt:lpstr> What is the most important invention? Why?</vt:lpstr>
      <vt:lpstr>True / False </vt:lpstr>
      <vt:lpstr>True / False </vt:lpstr>
      <vt:lpstr> Order the sentences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Open the brackets</vt:lpstr>
      <vt:lpstr> Fill in: Which / who / where</vt:lpstr>
      <vt:lpstr>Fill in: Which / who / where</vt:lpstr>
      <vt:lpstr>Fill in: Which / who / where</vt:lpstr>
      <vt:lpstr>Fill in: Which / who / where</vt:lpstr>
      <vt:lpstr>Guess the word. Make your own riddle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HP</cp:lastModifiedBy>
  <cp:revision>1235</cp:revision>
  <cp:lastPrinted>2015-03-02T20:38:25Z</cp:lastPrinted>
  <dcterms:created xsi:type="dcterms:W3CDTF">2014-07-08T04:55:45Z</dcterms:created>
  <dcterms:modified xsi:type="dcterms:W3CDTF">2023-06-13T11:40:55Z</dcterms:modified>
</cp:coreProperties>
</file>