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4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3" r:id="rId45"/>
    <p:sldId id="344" r:id="rId46"/>
    <p:sldId id="256" r:id="rId47"/>
    <p:sldId id="257" r:id="rId48"/>
    <p:sldId id="258" r:id="rId49"/>
    <p:sldId id="259" r:id="rId50"/>
    <p:sldId id="260" r:id="rId51"/>
    <p:sldId id="261" r:id="rId52"/>
    <p:sldId id="262" r:id="rId53"/>
    <p:sldId id="263" r:id="rId54"/>
    <p:sldId id="264" r:id="rId55"/>
    <p:sldId id="265" r:id="rId56"/>
    <p:sldId id="266" r:id="rId57"/>
    <p:sldId id="267" r:id="rId58"/>
    <p:sldId id="268" r:id="rId59"/>
    <p:sldId id="269" r:id="rId60"/>
    <p:sldId id="270" r:id="rId61"/>
    <p:sldId id="271" r:id="rId62"/>
    <p:sldId id="272" r:id="rId63"/>
    <p:sldId id="273" r:id="rId64"/>
    <p:sldId id="274" r:id="rId65"/>
    <p:sldId id="275" r:id="rId66"/>
    <p:sldId id="276" r:id="rId67"/>
    <p:sldId id="322" r:id="rId68"/>
    <p:sldId id="277" r:id="rId69"/>
    <p:sldId id="278" r:id="rId70"/>
    <p:sldId id="279" r:id="rId71"/>
    <p:sldId id="280" r:id="rId72"/>
    <p:sldId id="281" r:id="rId73"/>
    <p:sldId id="282" r:id="rId74"/>
    <p:sldId id="283" r:id="rId75"/>
    <p:sldId id="284" r:id="rId76"/>
    <p:sldId id="285" r:id="rId77"/>
    <p:sldId id="288" r:id="rId78"/>
    <p:sldId id="287" r:id="rId79"/>
    <p:sldId id="289" r:id="rId80"/>
    <p:sldId id="290" r:id="rId81"/>
    <p:sldId id="291" r:id="rId82"/>
    <p:sldId id="292" r:id="rId83"/>
    <p:sldId id="293" r:id="rId84"/>
    <p:sldId id="294" r:id="rId85"/>
    <p:sldId id="295" r:id="rId86"/>
    <p:sldId id="296" r:id="rId87"/>
    <p:sldId id="297" r:id="rId88"/>
    <p:sldId id="298" r:id="rId89"/>
    <p:sldId id="345" r:id="rId90"/>
    <p:sldId id="347" r:id="rId91"/>
    <p:sldId id="346" r:id="rId92"/>
    <p:sldId id="348" r:id="rId9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 varScale="1">
        <p:scale>
          <a:sx n="87" d="100"/>
          <a:sy n="87" d="100"/>
        </p:scale>
        <p:origin x="-15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9072" y="332655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Город науки</a:t>
            </a:r>
          </a:p>
          <a:p>
            <a:pPr algn="ctr"/>
            <a:r>
              <a:rPr lang="ru-RU" sz="3600" b="1" i="1" dirty="0" err="1" smtClean="0">
                <a:solidFill>
                  <a:srgbClr val="0070C0"/>
                </a:solidFill>
              </a:rPr>
              <a:t>Физматград</a:t>
            </a:r>
            <a:endParaRPr lang="ru-RU" dirty="0"/>
          </a:p>
        </p:txBody>
      </p:sp>
      <p:pic>
        <p:nvPicPr>
          <p:cNvPr id="2050" name="Picture 2" descr="https://celes.club/uploads/posts/2022-06/thumbs/1654471195_18-celes-club-p-gorod-budushchego-oboi-krasivie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2984"/>
            <a:ext cx="8491264" cy="477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7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0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8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Почему буква </a:t>
            </a:r>
            <a:r>
              <a:rPr lang="ru-RU" sz="3600" b="1" i="1" dirty="0">
                <a:solidFill>
                  <a:srgbClr val="7030A0"/>
                </a:solidFill>
              </a:rPr>
              <a:t>«</a:t>
            </a:r>
            <a:r>
              <a:rPr lang="ru-RU" sz="3600" b="1" i="1" dirty="0" err="1">
                <a:solidFill>
                  <a:srgbClr val="7030A0"/>
                </a:solidFill>
              </a:rPr>
              <a:t>Еръ</a:t>
            </a:r>
            <a:r>
              <a:rPr lang="ru-RU" sz="3600" b="1" i="1" dirty="0">
                <a:solidFill>
                  <a:srgbClr val="7030A0"/>
                </a:solidFill>
              </a:rPr>
              <a:t>», нынешний твёрдый знак — самая дорогая буква </a:t>
            </a:r>
            <a:r>
              <a:rPr lang="ru-RU" sz="3600" b="1" i="1" dirty="0" smtClean="0">
                <a:solidFill>
                  <a:srgbClr val="7030A0"/>
                </a:solidFill>
              </a:rPr>
              <a:t>алфавита?</a:t>
            </a:r>
            <a:r>
              <a:rPr lang="ru-RU" sz="3600" b="1" i="1" dirty="0">
                <a:solidFill>
                  <a:srgbClr val="7030A0"/>
                </a:solidFill>
              </a:rPr>
              <a:t/>
            </a:r>
            <a:br>
              <a:rPr lang="ru-RU" sz="3600" b="1" i="1" dirty="0">
                <a:solidFill>
                  <a:srgbClr val="7030A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Удивительные факты из истории России, которые многим неизвест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6927662" cy="440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5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1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9</a:t>
            </a:r>
          </a:p>
          <a:p>
            <a:r>
              <a:rPr lang="ru-RU" sz="3600" b="1" i="1" dirty="0">
                <a:solidFill>
                  <a:srgbClr val="7030A0"/>
                </a:solidFill>
              </a:rPr>
              <a:t>До XVII века у Русского государства не было официального флага</a:t>
            </a:r>
            <a:br>
              <a:rPr lang="ru-RU" sz="3600" b="1" i="1" dirty="0">
                <a:solidFill>
                  <a:srgbClr val="7030A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>Во времена правления какого государя появился флаг?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 descr="Удивительные факты из истории России, которые многим неизвест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03" y="2620067"/>
            <a:ext cx="5456393" cy="42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10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В какой стране была выловлена самая </a:t>
            </a:r>
            <a:r>
              <a:rPr lang="ru-RU" sz="3200" b="1" i="1" dirty="0">
                <a:solidFill>
                  <a:srgbClr val="7030A0"/>
                </a:solidFill>
              </a:rPr>
              <a:t>дорогая рыба в </a:t>
            </a:r>
            <a:r>
              <a:rPr lang="ru-RU" sz="3200" b="1" i="1" dirty="0" smtClean="0">
                <a:solidFill>
                  <a:srgbClr val="7030A0"/>
                </a:solidFill>
              </a:rPr>
              <a:t>истории?</a:t>
            </a:r>
            <a:endParaRPr lang="ru-RU" sz="3200" b="1" i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11266" name="Picture 2" descr="Удивительные факты из истории России, которые многим неизвест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96" y="1837184"/>
            <a:ext cx="7241815" cy="465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8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Вопрос 1</a:t>
            </a:r>
          </a:p>
          <a:p>
            <a:r>
              <a:rPr lang="ru-RU" sz="2800" b="1" i="1" dirty="0">
                <a:solidFill>
                  <a:srgbClr val="7030A0"/>
                </a:solidFill>
              </a:rPr>
              <a:t>«Там, где пройдет олень, там пройдет и русский солдат. Там, где не пройдет олень, все равно пройдет русский солдат</a:t>
            </a:r>
            <a:r>
              <a:rPr lang="ru-RU" sz="2800" b="1" i="1" dirty="0" smtClean="0">
                <a:solidFill>
                  <a:srgbClr val="7030A0"/>
                </a:solidFill>
              </a:rPr>
              <a:t>».</a:t>
            </a:r>
          </a:p>
          <a:p>
            <a:r>
              <a:rPr lang="ru-RU" sz="2800" b="1" i="1" dirty="0" smtClean="0">
                <a:solidFill>
                  <a:srgbClr val="7030A0"/>
                </a:solidFill>
              </a:rPr>
              <a:t>Кому принадлежат эти слова?</a:t>
            </a:r>
          </a:p>
        </p:txBody>
      </p:sp>
      <p:pic>
        <p:nvPicPr>
          <p:cNvPr id="1026" name="Picture 2" descr="http://cdn01.ru/files/users/images/38/8e/388e1be4541ed9ae461d153803c003d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" b="12951"/>
          <a:stretch/>
        </p:blipFill>
        <p:spPr bwMode="auto">
          <a:xfrm>
            <a:off x="179512" y="2343185"/>
            <a:ext cx="8782244" cy="365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2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332656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2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Назовите «движущую»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 силу первой подводной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 лодки.</a:t>
            </a:r>
          </a:p>
          <a:p>
            <a:r>
              <a:rPr lang="ru-RU" sz="3600" b="1" i="1" dirty="0" smtClean="0">
                <a:solidFill>
                  <a:srgbClr val="FF0000"/>
                </a:solidFill>
              </a:rPr>
              <a:t>Ответ</a:t>
            </a:r>
            <a:r>
              <a:rPr lang="ru-RU" sz="3600" b="1" i="1" dirty="0" smtClean="0">
                <a:solidFill>
                  <a:srgbClr val="7030A0"/>
                </a:solidFill>
              </a:rPr>
              <a:t> –человек, 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который крутил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педали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13314" name="Picture 2" descr="https://live.staticflickr.com/1252/846994982_5b1b8a66e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034" y="908720"/>
            <a:ext cx="381093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3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Известно, что гуси спасли Рим. В истории какого города большую роль сыграл Кошка?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3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Известно, что гуси спасли Рим. В истории какого города большую роль сыграл 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Кошка?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14338" name="Picture 2" descr="C:\Users\Вера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7092"/>
            <a:ext cx="6643191" cy="47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0648"/>
            <a:ext cx="9144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4</a:t>
            </a:r>
          </a:p>
          <a:p>
            <a:r>
              <a:rPr lang="ru-RU" sz="3200" b="1" i="1" dirty="0" err="1" smtClean="0">
                <a:solidFill>
                  <a:srgbClr val="7030A0"/>
                </a:solidFill>
              </a:rPr>
              <a:t>Флешетта</a:t>
            </a:r>
            <a:r>
              <a:rPr lang="ru-RU" sz="3200" b="1" i="1" dirty="0" smtClean="0">
                <a:solidFill>
                  <a:srgbClr val="7030A0"/>
                </a:solidFill>
              </a:rPr>
              <a:t>— </a:t>
            </a:r>
            <a:r>
              <a:rPr lang="ru-RU" sz="3200" b="1" i="1" dirty="0">
                <a:solidFill>
                  <a:srgbClr val="7030A0"/>
                </a:solidFill>
              </a:rPr>
              <a:t>это специальная </a:t>
            </a:r>
            <a:endParaRPr lang="ru-RU" sz="3200" b="1" i="1" dirty="0" smtClean="0">
              <a:solidFill>
                <a:srgbClr val="7030A0"/>
              </a:solidFill>
            </a:endParaRP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металлическая </a:t>
            </a:r>
            <a:r>
              <a:rPr lang="ru-RU" sz="3200" b="1" i="1" dirty="0">
                <a:solidFill>
                  <a:srgbClr val="7030A0"/>
                </a:solidFill>
              </a:rPr>
              <a:t>стрела-дротик, </a:t>
            </a:r>
            <a:endParaRPr lang="ru-RU" sz="3200" b="1" i="1" dirty="0" smtClean="0">
              <a:solidFill>
                <a:srgbClr val="7030A0"/>
              </a:solidFill>
            </a:endParaRP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размером </a:t>
            </a:r>
            <a:r>
              <a:rPr lang="ru-RU" sz="3200" b="1" i="1" dirty="0">
                <a:solidFill>
                  <a:srgbClr val="7030A0"/>
                </a:solidFill>
              </a:rPr>
              <a:t>не превышающая обыкновенный карандаш. </a:t>
            </a:r>
            <a:endParaRPr lang="ru-RU" sz="3200" b="1" i="1" dirty="0" smtClean="0">
              <a:solidFill>
                <a:srgbClr val="7030A0"/>
              </a:solidFill>
            </a:endParaRP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Каким образом происходило отделение оружия от самолета?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Ответ</a:t>
            </a:r>
            <a:r>
              <a:rPr lang="ru-RU" sz="3200" b="1" i="1" dirty="0" smtClean="0">
                <a:solidFill>
                  <a:srgbClr val="7030A0"/>
                </a:solidFill>
              </a:rPr>
              <a:t> – человек 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открывал коробку, 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закрепленную на 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фюзеляже</a:t>
            </a:r>
          </a:p>
        </p:txBody>
      </p:sp>
      <p:pic>
        <p:nvPicPr>
          <p:cNvPr id="5122" name="Picture 2" descr="https://cs8.pikabu.ru/post_img/2017/01/14/6/1484383052148235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09663"/>
            <a:ext cx="517078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Вопрос 5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Взросление любого ребенка связано с игрушками</a:t>
            </a:r>
            <a:r>
              <a:rPr lang="ru-RU" sz="2400" b="1" i="1" dirty="0" smtClean="0">
                <a:solidFill>
                  <a:srgbClr val="7030A0"/>
                </a:solidFill>
              </a:rPr>
              <a:t>.  Игрушки </a:t>
            </a:r>
            <a:r>
              <a:rPr lang="ru-RU" sz="2400" b="1" i="1" dirty="0">
                <a:solidFill>
                  <a:srgbClr val="7030A0"/>
                </a:solidFill>
              </a:rPr>
              <a:t>бывают у всех детей, имели их и дети </a:t>
            </a:r>
            <a:r>
              <a:rPr lang="ru-RU" sz="2400" b="1" i="1" dirty="0" smtClean="0">
                <a:solidFill>
                  <a:srgbClr val="7030A0"/>
                </a:solidFill>
              </a:rPr>
              <a:t>царя.  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У</a:t>
            </a:r>
            <a:r>
              <a:rPr lang="ru-RU" sz="2400" b="1" i="1" dirty="0" smtClean="0">
                <a:solidFill>
                  <a:srgbClr val="7030A0"/>
                </a:solidFill>
              </a:rPr>
              <a:t>никальный </a:t>
            </a:r>
            <a:r>
              <a:rPr lang="ru-RU" sz="2400" b="1" i="1" dirty="0">
                <a:solidFill>
                  <a:srgbClr val="7030A0"/>
                </a:solidFill>
              </a:rPr>
              <a:t>конь-качалка, </a:t>
            </a:r>
            <a:r>
              <a:rPr lang="ru-RU" sz="2400" b="1" i="1" dirty="0" smtClean="0">
                <a:solidFill>
                  <a:srgbClr val="7030A0"/>
                </a:solidFill>
              </a:rPr>
              <a:t>сделан </a:t>
            </a:r>
            <a:r>
              <a:rPr lang="ru-RU" sz="2400" b="1" i="1" dirty="0">
                <a:solidFill>
                  <a:srgbClr val="7030A0"/>
                </a:solidFill>
              </a:rPr>
              <a:t>русскими мастерами по заказу Екатерины II для будущего царя Павла I. Его убранство выполнено с большой тщательностью – удобное, с глубоким выгибом кожаное седло, настоящие подковы, стремена, удила. Изысканный потник из красного сукна украшен вензелем императрицы</a:t>
            </a:r>
            <a:r>
              <a:rPr lang="ru-RU" sz="2400" b="1" i="1" dirty="0" smtClean="0">
                <a:solidFill>
                  <a:srgbClr val="7030A0"/>
                </a:solidFill>
              </a:rPr>
              <a:t>”. Назовите последнего владельца этой игрушки.</a:t>
            </a:r>
          </a:p>
          <a:p>
            <a:r>
              <a:rPr lang="ru-RU" sz="2400" b="1" i="1" dirty="0" smtClean="0">
                <a:solidFill>
                  <a:srgbClr val="FF0000"/>
                </a:solidFill>
              </a:rPr>
              <a:t>Ответ</a:t>
            </a:r>
            <a:r>
              <a:rPr lang="ru-RU" sz="2400" b="1" i="1" dirty="0" smtClean="0">
                <a:solidFill>
                  <a:srgbClr val="7030A0"/>
                </a:solidFill>
              </a:rPr>
              <a:t> – царевич Алексей, 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сын Николая </a:t>
            </a:r>
            <a:r>
              <a:rPr lang="en-US" sz="2400" b="1" i="1" dirty="0" smtClean="0">
                <a:solidFill>
                  <a:srgbClr val="7030A0"/>
                </a:solidFill>
              </a:rPr>
              <a:t>II</a:t>
            </a:r>
            <a:endParaRPr lang="ru-RU" sz="2400" b="1" i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6146" name="Picture 2" descr="http://toy-museum.ru/wp-content/uploads/2017/10/2168cf46-1a07-4ed2-9944-0e8b71784898__d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78" y="3861048"/>
            <a:ext cx="387353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2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0648"/>
            <a:ext cx="8532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6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«Победить </a:t>
            </a:r>
            <a:r>
              <a:rPr lang="ru-RU" sz="3600" b="1" i="1" dirty="0">
                <a:solidFill>
                  <a:srgbClr val="7030A0"/>
                </a:solidFill>
              </a:rPr>
              <a:t>не берусь, перехитрить </a:t>
            </a:r>
            <a:r>
              <a:rPr lang="ru-RU" sz="3600" b="1" i="1" dirty="0" smtClean="0">
                <a:solidFill>
                  <a:srgbClr val="7030A0"/>
                </a:solidFill>
              </a:rPr>
              <a:t>попробую». Какому великому полководцу 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принадлежат 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эти слова?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15362" name="Picture 2" descr="https://cdn.culture.ru/images/8fd50cd8-efe2-5580-8bf9-94274b7a6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87" y="2462742"/>
            <a:ext cx="5820136" cy="43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5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3265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	Площадь Александра Невского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ttps://prezentacii.org/upload/cloud/18/09/75799/images/scre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7180"/>
            <a:ext cx="8918174" cy="501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332655"/>
            <a:ext cx="9036496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7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Какая птица на Руси была самым ценным подарком?</a:t>
            </a:r>
          </a:p>
          <a:p>
            <a:r>
              <a:rPr lang="ru-RU" sz="3600" b="1" i="1" dirty="0" smtClean="0">
                <a:solidFill>
                  <a:srgbClr val="FF0000"/>
                </a:solidFill>
              </a:rPr>
              <a:t>Ответ</a:t>
            </a:r>
            <a:r>
              <a:rPr lang="ru-RU" sz="3600" b="1" i="1" dirty="0" smtClean="0">
                <a:solidFill>
                  <a:srgbClr val="7030A0"/>
                </a:solidFill>
              </a:rPr>
              <a:t> – сокол</a:t>
            </a:r>
          </a:p>
          <a:p>
            <a:r>
              <a:rPr lang="ru-RU" sz="3200" b="1" i="1" dirty="0">
                <a:solidFill>
                  <a:srgbClr val="7030A0"/>
                </a:solidFill>
              </a:rPr>
              <a:t>Соколиная охота на Руси известна ещё с IX века. Но расцвет её пришёлся на время правления царя Алексея Михайловича по прозвищу «Тишайший». Впрочем, уже во времена Золотой Орды соколами нередко выплачивалась дань татарам. Один белый кречет тогда приравнивался по стоимости к трём чистокровным скакунам.</a:t>
            </a:r>
            <a:br>
              <a:rPr lang="ru-RU" sz="3200" b="1" i="1" dirty="0">
                <a:solidFill>
                  <a:srgbClr val="7030A0"/>
                </a:solidFill>
              </a:rPr>
            </a:br>
            <a:r>
              <a:rPr lang="ru-RU" sz="3200" b="1" i="1" dirty="0">
                <a:solidFill>
                  <a:srgbClr val="7030A0"/>
                </a:solidFill>
              </a:rPr>
              <a:t/>
            </a:r>
            <a:br>
              <a:rPr lang="ru-RU" sz="3200" b="1" i="1" dirty="0">
                <a:solidFill>
                  <a:srgbClr val="7030A0"/>
                </a:solidFill>
              </a:rPr>
            </a:br>
            <a:endParaRPr lang="ru-RU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0"/>
            <a:ext cx="892899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8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Почему буква </a:t>
            </a:r>
            <a:r>
              <a:rPr lang="ru-RU" sz="3600" b="1" i="1" dirty="0">
                <a:solidFill>
                  <a:srgbClr val="7030A0"/>
                </a:solidFill>
              </a:rPr>
              <a:t>«</a:t>
            </a:r>
            <a:r>
              <a:rPr lang="ru-RU" sz="3600" b="1" i="1" dirty="0" err="1">
                <a:solidFill>
                  <a:srgbClr val="7030A0"/>
                </a:solidFill>
              </a:rPr>
              <a:t>Еръ</a:t>
            </a:r>
            <a:r>
              <a:rPr lang="ru-RU" sz="3600" b="1" i="1" dirty="0">
                <a:solidFill>
                  <a:srgbClr val="7030A0"/>
                </a:solidFill>
              </a:rPr>
              <a:t>», нынешний твёрдый знак — самая дорогая буква </a:t>
            </a:r>
            <a:r>
              <a:rPr lang="ru-RU" sz="3600" b="1" i="1" dirty="0" smtClean="0">
                <a:solidFill>
                  <a:srgbClr val="7030A0"/>
                </a:solidFill>
              </a:rPr>
              <a:t>алфавита?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Ответ</a:t>
            </a:r>
            <a:r>
              <a:rPr lang="ru-RU" sz="3200" b="1" i="1" dirty="0" smtClean="0">
                <a:solidFill>
                  <a:srgbClr val="7030A0"/>
                </a:solidFill>
              </a:rPr>
              <a:t>- </a:t>
            </a:r>
            <a:r>
              <a:rPr lang="ru-RU" sz="3200" b="1" i="1" dirty="0">
                <a:solidFill>
                  <a:srgbClr val="7030A0"/>
                </a:solidFill>
              </a:rPr>
              <a:t>д</a:t>
            </a:r>
            <a:r>
              <a:rPr lang="ru-RU" sz="3200" b="1" i="1" dirty="0" smtClean="0">
                <a:solidFill>
                  <a:srgbClr val="7030A0"/>
                </a:solidFill>
              </a:rPr>
              <a:t>о </a:t>
            </a:r>
            <a:r>
              <a:rPr lang="ru-RU" sz="3200" b="1" i="1" dirty="0">
                <a:solidFill>
                  <a:srgbClr val="7030A0"/>
                </a:solidFill>
              </a:rPr>
              <a:t>реформы 1917–1918 годов эта буква писалась на конце каждого слова после согласных. При этом она была «немой» буквой, то есть не читалась, и, </a:t>
            </a:r>
            <a:r>
              <a:rPr lang="ru-RU" sz="3200" b="1" i="1" dirty="0" err="1">
                <a:solidFill>
                  <a:srgbClr val="7030A0"/>
                </a:solidFill>
              </a:rPr>
              <a:t>соответсвенно</a:t>
            </a:r>
            <a:r>
              <a:rPr lang="ru-RU" sz="3200" b="1" i="1" dirty="0">
                <a:solidFill>
                  <a:srgbClr val="7030A0"/>
                </a:solidFill>
              </a:rPr>
              <a:t>, совершенно никак не влияла ни на смысл, ни на орфографию. Вот только на бумаге «</a:t>
            </a:r>
            <a:r>
              <a:rPr lang="ru-RU" sz="3200" b="1" i="1" dirty="0" err="1">
                <a:solidFill>
                  <a:srgbClr val="7030A0"/>
                </a:solidFill>
              </a:rPr>
              <a:t>еръ</a:t>
            </a:r>
            <a:r>
              <a:rPr lang="ru-RU" sz="3200" b="1" i="1" dirty="0">
                <a:solidFill>
                  <a:srgbClr val="7030A0"/>
                </a:solidFill>
              </a:rPr>
              <a:t>» занимала до 8% места и времени при печати. Российской казне одна только эта буква стоила более 400 000 рублей в год.</a:t>
            </a:r>
            <a:br>
              <a:rPr lang="ru-RU" sz="3200" b="1" i="1" dirty="0">
                <a:solidFill>
                  <a:srgbClr val="7030A0"/>
                </a:solidFill>
              </a:rPr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i="1" dirty="0">
                <a:solidFill>
                  <a:srgbClr val="7030A0"/>
                </a:solidFill>
              </a:rPr>
              <a:t/>
            </a:r>
            <a:br>
              <a:rPr lang="ru-RU" sz="3600" b="1" i="1" dirty="0">
                <a:solidFill>
                  <a:srgbClr val="7030A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9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1"/>
            <a:ext cx="85689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9</a:t>
            </a:r>
          </a:p>
          <a:p>
            <a:r>
              <a:rPr lang="ru-RU" sz="3600" b="1" i="1" dirty="0">
                <a:solidFill>
                  <a:srgbClr val="7030A0"/>
                </a:solidFill>
              </a:rPr>
              <a:t>До XVII века у Русского государства не было официального флага</a:t>
            </a:r>
            <a:br>
              <a:rPr lang="ru-RU" sz="3600" b="1" i="1" dirty="0">
                <a:solidFill>
                  <a:srgbClr val="7030A0"/>
                </a:solidFill>
              </a:rPr>
            </a:br>
            <a:r>
              <a:rPr lang="ru-RU" sz="3600" b="1" i="1" dirty="0" smtClean="0">
                <a:solidFill>
                  <a:srgbClr val="7030A0"/>
                </a:solidFill>
              </a:rPr>
              <a:t>Во времена правления какого государя появился флаг?</a:t>
            </a:r>
          </a:p>
          <a:p>
            <a:r>
              <a:rPr lang="ru-RU" sz="3600" b="1" i="1" dirty="0" smtClean="0">
                <a:solidFill>
                  <a:srgbClr val="FF0000"/>
                </a:solidFill>
              </a:rPr>
              <a:t>Ответ</a:t>
            </a:r>
            <a:r>
              <a:rPr lang="ru-RU" sz="3600" b="1" i="1" dirty="0" smtClean="0">
                <a:solidFill>
                  <a:srgbClr val="7030A0"/>
                </a:solidFill>
              </a:rPr>
              <a:t> - </a:t>
            </a:r>
            <a:r>
              <a:rPr lang="ru-RU" sz="3600" b="1" i="1" dirty="0">
                <a:solidFill>
                  <a:srgbClr val="7030A0"/>
                </a:solidFill>
              </a:rPr>
              <a:t>с</a:t>
            </a:r>
            <a:r>
              <a:rPr lang="ru-RU" sz="3600" b="1" i="1" dirty="0" smtClean="0">
                <a:solidFill>
                  <a:srgbClr val="7030A0"/>
                </a:solidFill>
              </a:rPr>
              <a:t>вой </a:t>
            </a:r>
            <a:r>
              <a:rPr lang="ru-RU" sz="3600" b="1" i="1" dirty="0">
                <a:solidFill>
                  <a:srgbClr val="7030A0"/>
                </a:solidFill>
              </a:rPr>
              <a:t>нынешний вид российский флаг приобрёл во времена правления Петра Первого.</a:t>
            </a:r>
            <a:br>
              <a:rPr lang="ru-RU" sz="3600" b="1" i="1" dirty="0">
                <a:solidFill>
                  <a:srgbClr val="7030A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8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71296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10</a:t>
            </a: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В какой стране была выловлена самая </a:t>
            </a:r>
            <a:r>
              <a:rPr lang="ru-RU" sz="3200" b="1" i="1" dirty="0">
                <a:solidFill>
                  <a:srgbClr val="7030A0"/>
                </a:solidFill>
              </a:rPr>
              <a:t>дорогая рыба в </a:t>
            </a:r>
            <a:r>
              <a:rPr lang="ru-RU" sz="3200" b="1" i="1" dirty="0" smtClean="0">
                <a:solidFill>
                  <a:srgbClr val="7030A0"/>
                </a:solidFill>
              </a:rPr>
              <a:t>истории?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Ответ</a:t>
            </a:r>
            <a:r>
              <a:rPr lang="ru-RU" sz="3200" b="1" i="1" dirty="0" smtClean="0">
                <a:solidFill>
                  <a:srgbClr val="7030A0"/>
                </a:solidFill>
              </a:rPr>
              <a:t> – в России</a:t>
            </a:r>
          </a:p>
          <a:p>
            <a:r>
              <a:rPr lang="ru-RU" sz="3200" b="1" i="1" dirty="0">
                <a:solidFill>
                  <a:srgbClr val="7030A0"/>
                </a:solidFill>
              </a:rPr>
              <a:t>В 1924-м году в реке Тихая Сосна была поймана рыба белуга, вес которой составил 1227 килограммов. В её брюхе находилось 245 кг чёрной икры. Этот случай занесен в Книгу рекордов Гиннеса, как факт добычи самой дорогой рыбы в мире. В наше время стоимость этой икры составила бы 290 тыс. долларов</a:t>
            </a:r>
            <a:br>
              <a:rPr lang="ru-RU" sz="3200" b="1" i="1" dirty="0">
                <a:solidFill>
                  <a:srgbClr val="7030A0"/>
                </a:solidFill>
              </a:rPr>
            </a:br>
            <a:r>
              <a:rPr lang="ru-RU" sz="3200" b="1" i="1" dirty="0">
                <a:solidFill>
                  <a:srgbClr val="7030A0"/>
                </a:solidFill>
              </a:rPr>
              <a:t/>
            </a:r>
            <a:br>
              <a:rPr lang="ru-RU" sz="3200" b="1" i="1" dirty="0">
                <a:solidFill>
                  <a:srgbClr val="7030A0"/>
                </a:solidFill>
              </a:rPr>
            </a:b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7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Бульвар Ландау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kartinkin.net/uploads/posts/2022-03/1646358398_76-kartinkin-net-p-goroda-budushchego-kartinki-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6" y="1070179"/>
            <a:ext cx="8424936" cy="56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1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1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Пуля, попав в вареное яйцо, пробивает его, оставляя  отверстие, а  сырое  яйцо  разбивается  пулей  вдребезги. Почему? </a:t>
            </a:r>
          </a:p>
          <a:p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bugaga.ru/uploads/posts/2015-07/1438165879_puli-navylet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36" y="2780927"/>
            <a:ext cx="6242720" cy="389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2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За какое открытие Альберт Эйнштейн получил Нобелевскую премию по физике? </a:t>
            </a:r>
          </a:p>
          <a:p>
            <a:endParaRPr lang="ru-RU" dirty="0"/>
          </a:p>
        </p:txBody>
      </p:sp>
      <p:pic>
        <p:nvPicPr>
          <p:cNvPr id="2050" name="Picture 2" descr="https://zhuravushka86.ru/sites/default/files/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647700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0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3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Кто получил первую Нобелевская премию по физике? </a:t>
            </a:r>
          </a:p>
          <a:p>
            <a:endParaRPr lang="ru-RU" dirty="0"/>
          </a:p>
        </p:txBody>
      </p:sp>
      <p:pic>
        <p:nvPicPr>
          <p:cNvPr id="4100" name="Picture 4" descr="https://multiurok.ru/img/204901/image_5da09c2f253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00" y="2204864"/>
            <a:ext cx="5393391" cy="40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5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4249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4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Где пароход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3600" b="1" i="1" dirty="0" smtClean="0">
                <a:solidFill>
                  <a:srgbClr val="002060"/>
                </a:solidFill>
              </a:rPr>
              <a:t>погружается </a:t>
            </a:r>
          </a:p>
          <a:p>
            <a:pPr lvl="0"/>
            <a:r>
              <a:rPr lang="ru-RU" sz="3600" b="1" i="1" dirty="0" smtClean="0">
                <a:solidFill>
                  <a:srgbClr val="002060"/>
                </a:solidFill>
              </a:rPr>
              <a:t>глубже </a:t>
            </a:r>
            <a:r>
              <a:rPr lang="ru-RU" sz="3600" b="1" i="1" dirty="0">
                <a:solidFill>
                  <a:srgbClr val="002060"/>
                </a:solidFill>
              </a:rPr>
              <a:t>в воду: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3600" b="1" i="1" dirty="0" smtClean="0">
                <a:solidFill>
                  <a:srgbClr val="002060"/>
                </a:solidFill>
              </a:rPr>
              <a:t>в </a:t>
            </a:r>
            <a:r>
              <a:rPr lang="ru-RU" sz="3600" b="1" i="1" dirty="0">
                <a:solidFill>
                  <a:srgbClr val="002060"/>
                </a:solidFill>
              </a:rPr>
              <a:t>реке или море?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3600" b="1" i="1" dirty="0" smtClean="0">
                <a:solidFill>
                  <a:srgbClr val="002060"/>
                </a:solidFill>
              </a:rPr>
              <a:t>Почему</a:t>
            </a:r>
            <a:r>
              <a:rPr lang="ru-RU" sz="3600" b="1" i="1" dirty="0">
                <a:solidFill>
                  <a:srgbClr val="002060"/>
                </a:solidFill>
              </a:rPr>
              <a:t>?</a:t>
            </a:r>
          </a:p>
          <a:p>
            <a:endParaRPr lang="ru-RU" dirty="0"/>
          </a:p>
        </p:txBody>
      </p:sp>
      <p:pic>
        <p:nvPicPr>
          <p:cNvPr id="5122" name="Picture 2" descr="https://palmira-art.ru/wp-content/uploads/2014/05/korabli3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076056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6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32656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5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В каком случае и почему космическая ракета нагревается при трении о воздух сильнее: при ее запуске или при спуске на Землю?</a:t>
            </a:r>
          </a:p>
          <a:p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ichemepresident.files.wordpress.com/2014/09/space-shutt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70785"/>
            <a:ext cx="5832646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3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1</a:t>
            </a:r>
          </a:p>
          <a:p>
            <a:r>
              <a:rPr lang="ru-RU" sz="3600" b="1" i="1" dirty="0">
                <a:solidFill>
                  <a:srgbClr val="7030A0"/>
                </a:solidFill>
              </a:rPr>
              <a:t>«Там, где пройдет олень, там пройдет и русский солдат. Там, где не пройдет олень, все равно пройдет русский солдат</a:t>
            </a:r>
            <a:r>
              <a:rPr lang="ru-RU" sz="3600" b="1" i="1" dirty="0" smtClean="0">
                <a:solidFill>
                  <a:srgbClr val="7030A0"/>
                </a:solidFill>
              </a:rPr>
              <a:t>».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Кому принадлежат эти слова?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http://cdn01.ru/files/users/images/97/d4/97d4e4ac17e2749bc70e6901301abf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32952"/>
            <a:ext cx="4176464" cy="273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6</a:t>
            </a:r>
          </a:p>
          <a:p>
            <a:r>
              <a:rPr lang="ru-RU" sz="3600" b="1" i="1" dirty="0">
                <a:solidFill>
                  <a:srgbClr val="002060"/>
                </a:solidFill>
              </a:rPr>
              <a:t>Какими часами следует измерять время в космическом корабле в условиях невесомости: маятниковыми, песочными или пружинными? </a:t>
            </a:r>
          </a:p>
        </p:txBody>
      </p:sp>
      <p:pic>
        <p:nvPicPr>
          <p:cNvPr id="7170" name="Picture 2" descr="https://avatars.dzeninfra.ru/get-zen_doc/119454/pub_5b94c27236233e00ad877d79_5b94c2b5f3ce7200aad891b8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0968"/>
            <a:ext cx="5459760" cy="363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3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7</a:t>
            </a:r>
          </a:p>
          <a:p>
            <a:r>
              <a:rPr lang="ru-RU" sz="3600" b="1" i="1" dirty="0">
                <a:solidFill>
                  <a:srgbClr val="002060"/>
                </a:solidFill>
              </a:rPr>
              <a:t>Ветер уносит воздушный шар на север. В какую сторону при этом отклоняется флажок, прикрепленный к вершине гондолы – на север или на юг? </a:t>
            </a:r>
          </a:p>
        </p:txBody>
      </p:sp>
      <p:pic>
        <p:nvPicPr>
          <p:cNvPr id="8194" name="Picture 2" descr="https://vashe-tvorchestvo.ru/upload/image/catalog/big/AZH-1414_Polet_na_vozdushnom_share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" t="6423" r="6469" b="7912"/>
          <a:stretch/>
        </p:blipFill>
        <p:spPr bwMode="auto">
          <a:xfrm>
            <a:off x="2416628" y="3122970"/>
            <a:ext cx="3955571" cy="320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4249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8 </a:t>
            </a:r>
          </a:p>
          <a:p>
            <a:pPr lvl="0"/>
            <a:r>
              <a:rPr lang="ru-RU" sz="3200" b="1" i="1" dirty="0">
                <a:solidFill>
                  <a:srgbClr val="002060"/>
                </a:solidFill>
              </a:rPr>
              <a:t>В чем ошибся автор? </a:t>
            </a:r>
          </a:p>
          <a:p>
            <a:r>
              <a:rPr lang="ru-RU" sz="3200" b="1" i="1" dirty="0">
                <a:solidFill>
                  <a:srgbClr val="002060"/>
                </a:solidFill>
              </a:rPr>
              <a:t>	Она жила и по стеклу текла, </a:t>
            </a:r>
          </a:p>
          <a:p>
            <a:r>
              <a:rPr lang="ru-RU" sz="3200" b="1" i="1" dirty="0">
                <a:solidFill>
                  <a:srgbClr val="002060"/>
                </a:solidFill>
              </a:rPr>
              <a:t>	Но вдруг ее морозом оковало, </a:t>
            </a:r>
          </a:p>
          <a:p>
            <a:r>
              <a:rPr lang="ru-RU" sz="3200" b="1" i="1" dirty="0">
                <a:solidFill>
                  <a:srgbClr val="002060"/>
                </a:solidFill>
              </a:rPr>
              <a:t>	И неподвижной льдинкой капля стала, </a:t>
            </a:r>
          </a:p>
          <a:p>
            <a:r>
              <a:rPr lang="ru-RU" sz="3200" b="1" i="1" dirty="0">
                <a:solidFill>
                  <a:srgbClr val="002060"/>
                </a:solidFill>
              </a:rPr>
              <a:t>	А в мире поубавилось тепла… </a:t>
            </a:r>
          </a:p>
          <a:p>
            <a:endParaRPr lang="ru-RU" dirty="0"/>
          </a:p>
        </p:txBody>
      </p:sp>
      <p:pic>
        <p:nvPicPr>
          <p:cNvPr id="9218" name="Picture 2" descr="https://kartinkin.net/uploads/posts/2022-03/1647943125_46-kartinkin-net-p-kartinki-kapli-dozhdya-na-stekle-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84984"/>
            <a:ext cx="5544616" cy="32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496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9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Почему окна  домов  днем  кажутся  темными, т.е.  темнее, чем наружные  стены, даже  если  они (стены)  выкрашены  темной  краской? </a:t>
            </a:r>
          </a:p>
          <a:p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s://c.wallhere.com/photos/cf/36/city_street_Sun-136105.jpg!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0968"/>
            <a:ext cx="5400600" cy="33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37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Вопрос 10</a:t>
            </a:r>
          </a:p>
          <a:p>
            <a:r>
              <a:rPr lang="ru-RU" sz="3200" b="1" i="1" dirty="0" smtClean="0">
                <a:solidFill>
                  <a:srgbClr val="002060"/>
                </a:solidFill>
              </a:rPr>
              <a:t>Почему солнце </a:t>
            </a:r>
            <a:r>
              <a:rPr lang="ru-RU" sz="3200" b="1" i="1" dirty="0">
                <a:solidFill>
                  <a:srgbClr val="002060"/>
                </a:solidFill>
              </a:rPr>
              <a:t>кажется красным утром и </a:t>
            </a:r>
            <a:r>
              <a:rPr lang="ru-RU" sz="3200" b="1" i="1" dirty="0" smtClean="0">
                <a:solidFill>
                  <a:srgbClr val="002060"/>
                </a:solidFill>
              </a:rPr>
              <a:t>вечером?</a:t>
            </a:r>
            <a:r>
              <a:rPr lang="ru-RU" sz="3200" b="1" i="1" dirty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11266" name="Picture 2" descr="https://pixy.org/src/19/1954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30308"/>
            <a:ext cx="6912768" cy="459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784976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1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Пуля, попав в вареное яйцо, пробивает его, оставляя  отверстие, а  сырое  яйцо  разбивается  пулей  вдребезги. Почему?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r>
              <a:rPr lang="ru-RU" sz="3600" b="1" i="1" dirty="0">
                <a:solidFill>
                  <a:srgbClr val="FF0000"/>
                </a:solidFill>
              </a:rPr>
              <a:t>Ответ. </a:t>
            </a:r>
            <a:r>
              <a:rPr lang="ru-RU" sz="3600" b="1" i="1" dirty="0">
                <a:solidFill>
                  <a:srgbClr val="002060"/>
                </a:solidFill>
              </a:rPr>
              <a:t>Вареное яйцо (особенно  желток)  имеет  небольшую  упругость, давление  в  нем  при  прохождении  пули  мало  возрастает. В сыром  яйце, как  в  жидкости (упругой  среде)  давление  возрастает  мгновенно  и  очень  сильно </a:t>
            </a:r>
          </a:p>
          <a:p>
            <a:r>
              <a:rPr lang="ru-RU" sz="3600" b="1" i="1" dirty="0">
                <a:solidFill>
                  <a:srgbClr val="002060"/>
                </a:solidFill>
              </a:rPr>
              <a:t>	</a:t>
            </a:r>
          </a:p>
          <a:p>
            <a:pPr lvl="0"/>
            <a:endParaRPr lang="ru-RU" sz="3600" b="1" i="1" dirty="0">
              <a:solidFill>
                <a:srgbClr val="002060"/>
              </a:solidFill>
            </a:endParaRPr>
          </a:p>
          <a:p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568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2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За какое открытие Альберт Эйнштейн получил Нобелевскую премию по физике?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r>
              <a:rPr lang="ru-RU" sz="3600" b="1" i="1" dirty="0">
                <a:solidFill>
                  <a:srgbClr val="FF0000"/>
                </a:solidFill>
              </a:rPr>
              <a:t>Ответ.</a:t>
            </a:r>
            <a:r>
              <a:rPr lang="ru-RU" sz="3600" b="1" i="1" dirty="0">
                <a:solidFill>
                  <a:srgbClr val="002060"/>
                </a:solidFill>
              </a:rPr>
              <a:t> За объяснение явления фотоэффекта в 1921 году. </a:t>
            </a:r>
          </a:p>
          <a:p>
            <a:pPr lvl="0"/>
            <a:endParaRPr lang="ru-RU" sz="3600" b="1" i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96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4249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3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Кто получил первую Нобелевская премию по физике?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r>
              <a:rPr lang="ru-RU" sz="3600" b="1" i="1" dirty="0">
                <a:solidFill>
                  <a:srgbClr val="FF0000"/>
                </a:solidFill>
              </a:rPr>
              <a:t>Ответ. </a:t>
            </a:r>
            <a:r>
              <a:rPr lang="ru-RU" sz="3600" b="1" i="1" dirty="0">
                <a:solidFill>
                  <a:srgbClr val="002060"/>
                </a:solidFill>
              </a:rPr>
              <a:t>Вильгельм Рентген в 1901 г. за открытие излучения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pPr lvl="0"/>
            <a:endParaRPr lang="ru-RU" sz="3600" b="1" i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7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4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Где пароход  </a:t>
            </a:r>
            <a:r>
              <a:rPr lang="ru-RU" sz="3600" b="1" i="1" dirty="0" smtClean="0">
                <a:solidFill>
                  <a:srgbClr val="002060"/>
                </a:solidFill>
              </a:rPr>
              <a:t>погружается </a:t>
            </a:r>
          </a:p>
          <a:p>
            <a:pPr lvl="0"/>
            <a:r>
              <a:rPr lang="ru-RU" sz="3600" b="1" i="1" dirty="0" smtClean="0">
                <a:solidFill>
                  <a:srgbClr val="002060"/>
                </a:solidFill>
              </a:rPr>
              <a:t>глубже </a:t>
            </a:r>
            <a:r>
              <a:rPr lang="ru-RU" sz="3600" b="1" i="1" dirty="0">
                <a:solidFill>
                  <a:srgbClr val="002060"/>
                </a:solidFill>
              </a:rPr>
              <a:t>в воду:  </a:t>
            </a:r>
            <a:r>
              <a:rPr lang="ru-RU" sz="3600" b="1" i="1" dirty="0" smtClean="0">
                <a:solidFill>
                  <a:srgbClr val="002060"/>
                </a:solidFill>
              </a:rPr>
              <a:t>в </a:t>
            </a:r>
            <a:r>
              <a:rPr lang="ru-RU" sz="3600" b="1" i="1" dirty="0">
                <a:solidFill>
                  <a:srgbClr val="002060"/>
                </a:solidFill>
              </a:rPr>
              <a:t>реке или море?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3600" b="1" i="1" dirty="0" smtClean="0">
                <a:solidFill>
                  <a:srgbClr val="002060"/>
                </a:solidFill>
              </a:rPr>
              <a:t>Почему?</a:t>
            </a:r>
          </a:p>
          <a:p>
            <a:r>
              <a:rPr lang="ru-RU" sz="3600" b="1" i="1" dirty="0">
                <a:solidFill>
                  <a:srgbClr val="FF0000"/>
                </a:solidFill>
              </a:rPr>
              <a:t>Ответ. </a:t>
            </a:r>
            <a:r>
              <a:rPr lang="ru-RU" sz="3600" b="1" i="1" dirty="0">
                <a:solidFill>
                  <a:srgbClr val="002060"/>
                </a:solidFill>
              </a:rPr>
              <a:t>В реке. Плотность соленой воды больше, чем пресной. В море Архимедова сила увеличивается. </a:t>
            </a:r>
          </a:p>
          <a:p>
            <a:r>
              <a:rPr lang="ru-RU" sz="3600" dirty="0"/>
              <a:t>	</a:t>
            </a:r>
          </a:p>
          <a:p>
            <a:pPr lvl="0"/>
            <a:endParaRPr lang="ru-RU" sz="3600" b="1" i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079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32656"/>
            <a:ext cx="87849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5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В каком случае и почему космическая ракета нагревается при трении о воздух сильнее: при ее запуске или при спуске на Землю</a:t>
            </a:r>
            <a:r>
              <a:rPr lang="ru-RU" sz="3600" b="1" i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3600" b="1" i="1" dirty="0">
                <a:solidFill>
                  <a:srgbClr val="FF0000"/>
                </a:solidFill>
              </a:rPr>
              <a:t>Ответ. </a:t>
            </a:r>
            <a:r>
              <a:rPr lang="ru-RU" sz="3600" b="1" i="1" dirty="0">
                <a:solidFill>
                  <a:srgbClr val="002060"/>
                </a:solidFill>
              </a:rPr>
              <a:t>При спуске, так как в этом случае скорость ракеты в нижних слоях атмосферы (где больше плотность) выше, чем при запуске. </a:t>
            </a:r>
          </a:p>
          <a:p>
            <a:r>
              <a:rPr lang="ru-RU" sz="3600" dirty="0"/>
              <a:t>	</a:t>
            </a:r>
          </a:p>
          <a:p>
            <a:pPr lvl="0"/>
            <a:endParaRPr lang="ru-RU" sz="3600" b="1" i="1" dirty="0">
              <a:solidFill>
                <a:srgbClr val="002060"/>
              </a:solidFill>
            </a:endParaRPr>
          </a:p>
          <a:p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332656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2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Назовите «движущую» силу первой подводной лодки.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https://kartinkin.net/uploads/posts/2022-03/1647515037_51-kartinkin-net-p-kartinki-po-literature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2086982"/>
            <a:ext cx="7272808" cy="45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856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6</a:t>
            </a:r>
          </a:p>
          <a:p>
            <a:r>
              <a:rPr lang="ru-RU" sz="3600" b="1" i="1" dirty="0">
                <a:solidFill>
                  <a:srgbClr val="002060"/>
                </a:solidFill>
              </a:rPr>
              <a:t>Какими часами следует измерять время в космическом корабле в условиях невесомости: маятниковыми, песочными или пружинными</a:t>
            </a:r>
            <a:r>
              <a:rPr lang="ru-RU" sz="3600" b="1" i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3600" b="1" i="1" dirty="0">
                <a:solidFill>
                  <a:srgbClr val="FF0000"/>
                </a:solidFill>
              </a:rPr>
              <a:t>Ответ. </a:t>
            </a:r>
            <a:r>
              <a:rPr lang="ru-RU" sz="3600" b="1" i="1" dirty="0">
                <a:solidFill>
                  <a:srgbClr val="002060"/>
                </a:solidFill>
              </a:rPr>
              <a:t>Пружинными </a:t>
            </a:r>
            <a:r>
              <a:rPr lang="ru-RU" sz="3600" b="1" i="1" dirty="0" smtClean="0">
                <a:solidFill>
                  <a:srgbClr val="002060"/>
                </a:solidFill>
              </a:rPr>
              <a:t> </a:t>
            </a:r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1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712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7</a:t>
            </a:r>
          </a:p>
          <a:p>
            <a:r>
              <a:rPr lang="ru-RU" sz="3600" b="1" i="1" dirty="0">
                <a:solidFill>
                  <a:srgbClr val="002060"/>
                </a:solidFill>
              </a:rPr>
              <a:t>Ветер уносит воздушный шар на север. В какую сторону при этом отклоняется флажок, прикрепленный к вершине гондолы – на север или на юг?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r>
              <a:rPr lang="ru-RU" sz="3600" b="1" i="1" dirty="0">
                <a:solidFill>
                  <a:srgbClr val="002060"/>
                </a:solidFill>
              </a:rPr>
              <a:t>Ответ. Ни на север, ни на юг, так как шар неподвижен относительно ветра. </a:t>
            </a:r>
          </a:p>
          <a:p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42493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8 </a:t>
            </a:r>
          </a:p>
          <a:p>
            <a:pPr lvl="0"/>
            <a:r>
              <a:rPr lang="ru-RU" sz="3200" b="1" i="1" dirty="0">
                <a:solidFill>
                  <a:srgbClr val="002060"/>
                </a:solidFill>
              </a:rPr>
              <a:t>В чем ошибся автор? </a:t>
            </a:r>
          </a:p>
          <a:p>
            <a:r>
              <a:rPr lang="ru-RU" sz="3200" b="1" i="1" dirty="0">
                <a:solidFill>
                  <a:srgbClr val="002060"/>
                </a:solidFill>
              </a:rPr>
              <a:t>	Она жила и по стеклу текла, </a:t>
            </a:r>
          </a:p>
          <a:p>
            <a:r>
              <a:rPr lang="ru-RU" sz="3200" b="1" i="1" dirty="0">
                <a:solidFill>
                  <a:srgbClr val="002060"/>
                </a:solidFill>
              </a:rPr>
              <a:t>	Но вдруг ее морозом оковало, </a:t>
            </a:r>
          </a:p>
          <a:p>
            <a:r>
              <a:rPr lang="ru-RU" sz="3200" b="1" i="1" dirty="0">
                <a:solidFill>
                  <a:srgbClr val="002060"/>
                </a:solidFill>
              </a:rPr>
              <a:t>	И неподвижной льдинкой капля стала, </a:t>
            </a:r>
          </a:p>
          <a:p>
            <a:r>
              <a:rPr lang="ru-RU" sz="3200" b="1" i="1" dirty="0">
                <a:solidFill>
                  <a:srgbClr val="002060"/>
                </a:solidFill>
              </a:rPr>
              <a:t>	А в мире поубавилось тепла… </a:t>
            </a:r>
            <a:endParaRPr lang="ru-RU" sz="3200" b="1" i="1" dirty="0" smtClean="0">
              <a:solidFill>
                <a:srgbClr val="002060"/>
              </a:solidFill>
            </a:endParaRPr>
          </a:p>
          <a:p>
            <a:r>
              <a:rPr lang="ru-RU" sz="3200" b="1" i="1" dirty="0">
                <a:solidFill>
                  <a:srgbClr val="FF0000"/>
                </a:solidFill>
              </a:rPr>
              <a:t>Ответ. </a:t>
            </a:r>
            <a:r>
              <a:rPr lang="ru-RU" sz="3200" b="1" i="1" dirty="0">
                <a:solidFill>
                  <a:srgbClr val="002060"/>
                </a:solidFill>
              </a:rPr>
              <a:t>Уменьшилась энергия капли при кристаллизации, а энергия окружающего пространства (мира) – увеличилась, в соответствии с законом сохранения энергии. </a:t>
            </a:r>
          </a:p>
          <a:p>
            <a:r>
              <a:rPr lang="ru-RU" sz="3200" dirty="0"/>
              <a:t>	</a:t>
            </a:r>
          </a:p>
          <a:p>
            <a:endParaRPr lang="ru-RU" sz="3200" b="1" i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4969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9</a:t>
            </a:r>
          </a:p>
          <a:p>
            <a:pPr lvl="0"/>
            <a:r>
              <a:rPr lang="ru-RU" sz="3600" b="1" i="1" dirty="0">
                <a:solidFill>
                  <a:srgbClr val="002060"/>
                </a:solidFill>
              </a:rPr>
              <a:t>Почему окна  домов  днем  кажутся  темными, т.е.  темнее, чем наружные  стены, даже  если  они (стены)  выкрашены  темной  краской? </a:t>
            </a:r>
            <a:endParaRPr lang="ru-RU" sz="3600" b="1" i="1" dirty="0" smtClean="0">
              <a:solidFill>
                <a:srgbClr val="002060"/>
              </a:solidFill>
            </a:endParaRPr>
          </a:p>
          <a:p>
            <a:r>
              <a:rPr lang="ru-RU" sz="3600" b="1" i="1" dirty="0">
                <a:solidFill>
                  <a:srgbClr val="FF0000"/>
                </a:solidFill>
              </a:rPr>
              <a:t>Ответ. </a:t>
            </a:r>
            <a:r>
              <a:rPr lang="ru-RU" sz="3600" b="1" i="1" dirty="0">
                <a:solidFill>
                  <a:srgbClr val="002060"/>
                </a:solidFill>
              </a:rPr>
              <a:t>Отражение света  от  стен  всегда  больше, чем  отражение  от  прозрачных, т.е.  пропускающих свет, окон</a:t>
            </a:r>
          </a:p>
          <a:p>
            <a:pPr lvl="0"/>
            <a:endParaRPr lang="ru-RU" sz="3600" b="1" i="1" dirty="0">
              <a:solidFill>
                <a:srgbClr val="002060"/>
              </a:solidFill>
            </a:endParaRPr>
          </a:p>
          <a:p>
            <a:endParaRPr lang="ru-RU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60648"/>
            <a:ext cx="89289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Вопрос 10</a:t>
            </a:r>
          </a:p>
          <a:p>
            <a:r>
              <a:rPr lang="ru-RU" sz="3200" b="1" i="1" dirty="0" smtClean="0">
                <a:solidFill>
                  <a:srgbClr val="002060"/>
                </a:solidFill>
              </a:rPr>
              <a:t>Почему солнце </a:t>
            </a:r>
            <a:r>
              <a:rPr lang="ru-RU" sz="3200" b="1" i="1" dirty="0">
                <a:solidFill>
                  <a:srgbClr val="002060"/>
                </a:solidFill>
              </a:rPr>
              <a:t>кажется красным утром и </a:t>
            </a:r>
            <a:r>
              <a:rPr lang="ru-RU" sz="3200" b="1" i="1" dirty="0" smtClean="0">
                <a:solidFill>
                  <a:srgbClr val="002060"/>
                </a:solidFill>
              </a:rPr>
              <a:t>вечером?</a:t>
            </a:r>
            <a:r>
              <a:rPr lang="ru-RU" sz="3200" b="1" i="1" dirty="0">
                <a:solidFill>
                  <a:srgbClr val="002060"/>
                </a:solidFill>
              </a:rPr>
              <a:t> </a:t>
            </a:r>
            <a:endParaRPr lang="ru-RU" sz="3200" b="1" i="1" dirty="0" smtClean="0">
              <a:solidFill>
                <a:srgbClr val="002060"/>
              </a:solidFill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Ответ </a:t>
            </a:r>
            <a:r>
              <a:rPr lang="ru-RU" sz="3200" b="1" i="1" dirty="0" smtClean="0">
                <a:solidFill>
                  <a:srgbClr val="002060"/>
                </a:solidFill>
              </a:rPr>
              <a:t>. На </a:t>
            </a:r>
            <a:r>
              <a:rPr lang="ru-RU" sz="3200" b="1" i="1" dirty="0">
                <a:solidFill>
                  <a:srgbClr val="002060"/>
                </a:solidFill>
              </a:rPr>
              <a:t>закате и рассвете Солнце красного цвета, так как в это время свет солнца падает на Землю под очень малым углом, и путь, который он должен пройти через атмосферу, гораздо больше, нежели днём. Поэтому большая часть цветов с короткими волнами, а именно синий и фиолетовый, рассеивается в воздухе.</a:t>
            </a:r>
          </a:p>
        </p:txBody>
      </p:sp>
    </p:spTree>
    <p:extLst>
      <p:ext uri="{BB962C8B-B14F-4D97-AF65-F5344CB8AC3E}">
        <p14:creationId xmlns:p14="http://schemas.microsoft.com/office/powerpoint/2010/main" val="88709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объяснение почему Солнце на закате и рассвете красного цв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0496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3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60080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Переулок Агаты Кристи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https://edu.vsu.ru/pluginfile.php/6009430/course/overviewfiles/%D0%BB%D0%B8%D0%BD%D0%B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50" y="1123003"/>
            <a:ext cx="524609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2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24"/>
            <a:ext cx="88569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1</a:t>
            </a:r>
          </a:p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Дайте перевод и ответьте на вопрос -</a:t>
            </a:r>
          </a:p>
          <a:p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Чем необычно это английское предложение? </a:t>
            </a:r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quick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brown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fox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jumps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over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lazy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dog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» </a:t>
            </a:r>
          </a:p>
        </p:txBody>
      </p:sp>
      <p:pic>
        <p:nvPicPr>
          <p:cNvPr id="1026" name="Picture 2" descr="https://kartinkin.net/uploads/posts/2022-02/thumbs/1645996899_20-kartinkin-net-p-angliiskii-yazik-kartinki-dlya-prezentatsi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68" y="2276872"/>
            <a:ext cx="7650987" cy="43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4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13690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2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Термин из шахматной игры 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checkmate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 произошел от фразы на персидском языке «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shāh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</a:rPr>
              <a:t>māt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».</a:t>
            </a:r>
          </a:p>
          <a:p>
            <a:pPr lvl="0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Что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оно означает в переводе?</a:t>
            </a:r>
          </a:p>
          <a:p>
            <a:endParaRPr lang="ru-RU" dirty="0"/>
          </a:p>
        </p:txBody>
      </p:sp>
      <p:pic>
        <p:nvPicPr>
          <p:cNvPr id="2050" name="Picture 2" descr="https://kartinkin.net/uploads/posts/2022-12/1671868513_kartinkin-net-p-shakhmatnie-kartinki-instagram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82556"/>
            <a:ext cx="3714874" cy="37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2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92696"/>
            <a:ext cx="87849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3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Немец Генрих Гейне писал, что </a:t>
            </a:r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английский язык — это когда </a:t>
            </a:r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люди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берут в рот дюжину односложных слов, жуют их, глотают и выплевывают». Англичанин Бернард Шоу соглашался с ним в вопросе сложности языка: по его мнению, «немецкий и испанский языки вполне доступны иностранцам, а вот английский недоступен даже _____________». Кому по мнению Бернарда Шоу недоступен английский язык?</a:t>
            </a:r>
          </a:p>
          <a:p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https://static.standard.co.uk/s3fs-public/thumbnails/image/2014/09/17/11/Britishn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40" y="188640"/>
            <a:ext cx="3036504" cy="2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9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3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Известно, что гуси спасли Рим. В истории какого города большую роль сыграл Кошка?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4102" name="Picture 6" descr="https://alternathistory.com/wp-content/uploads/2021/11/friendly-fire-i-inye-kazusy-sinopskogo-srazhenija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9908"/>
            <a:ext cx="5316591" cy="39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04664"/>
            <a:ext cx="81369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4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Назовите единственное числительное в английском языке, количество букв которого соответствует обозначаемому числу.</a:t>
            </a:r>
          </a:p>
          <a:p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4098" name="Picture 2" descr="https://fs.znanio.ru/d5af0e/8e/fe/ea4f2e8b06506a6744ae8c1200794de2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20887"/>
            <a:ext cx="5616624" cy="42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04664"/>
            <a:ext cx="835292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5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Это английское слово </a:t>
            </a:r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имеет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немецкие корни. </a:t>
            </a:r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частях Европы, </a:t>
            </a:r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заселенных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германскими племенами, были деревья под названием «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boc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». На них ставили небольшие отметки. Потом из них стали производить дощечки, где оставляли отметки. В 7 веке англичане начали использовать для этих целей пергамент, но слово оставили прежнее. Назовите его.</a:t>
            </a:r>
          </a:p>
          <a:p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5122" name="Picture 2" descr="https://webpulse.imgsmail.ru/imgpreview?mb=webpulse&amp;key=pulse_cabinet-image-20821469-9e79-4ad3-85bb-6c1fd8c361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7571"/>
            <a:ext cx="3849813" cy="216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24"/>
            <a:ext cx="84969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6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Английский не является официальным, государственным языком США и нигде (ни в Конституции, ни где-то еще) не зафиксирован как таковой. Какой язык официально зафиксирован как государственный язык США?</a:t>
            </a:r>
          </a:p>
          <a:p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https://interesnyefakty.org/wp-content/uploads/Interesnye-fakty-o-SS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981" y="3573016"/>
            <a:ext cx="4762499" cy="30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04664"/>
            <a:ext cx="813690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7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Как вы считаете, сколько букв было в английском алфавите…к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примеру,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два века назад? </a:t>
            </a:r>
          </a:p>
          <a:p>
            <a:endParaRPr lang="ru-RU" dirty="0"/>
          </a:p>
        </p:txBody>
      </p:sp>
      <p:pic>
        <p:nvPicPr>
          <p:cNvPr id="7170" name="Picture 2" descr="https://cdn1.ozone.ru/s3/multimedia-4/6467257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6880294" cy="365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3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88640"/>
            <a:ext cx="871296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8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Назовите единственную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букву английского языка,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которая не встречается в периодической таблице Менделеева</a:t>
            </a:r>
          </a:p>
          <a:p>
            <a:endParaRPr lang="ru-RU" dirty="0"/>
          </a:p>
        </p:txBody>
      </p:sp>
      <p:pic>
        <p:nvPicPr>
          <p:cNvPr id="8194" name="Picture 2" descr="https://telegra.ph/file/bdf3eea60942b8f6395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223" y="2319468"/>
            <a:ext cx="5697529" cy="415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8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7129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9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Это современное слово, которое сегодня известно всем было придумано английским поэтом Джеффри Чосером, автором Кентерберийских рассказов, еще в середине XIV века. В переводе оно означает «чириканье» или «щебетанье»</a:t>
            </a:r>
          </a:p>
          <a:p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218" name="Picture 2" descr="https://folyou.ru/storage/app/media/uploaded-files/twiiii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71190"/>
            <a:ext cx="5904656" cy="309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4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2656"/>
            <a:ext cx="84969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10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В каждом регионе распространен свой диалект английского языка: самые распространенные. Какие два самые распространенные?</a:t>
            </a:r>
          </a:p>
          <a:p>
            <a:endParaRPr lang="ru-RU" dirty="0"/>
          </a:p>
        </p:txBody>
      </p:sp>
      <p:pic>
        <p:nvPicPr>
          <p:cNvPr id="10242" name="Picture 2" descr="https://w7.pngwing.com/pngs/821/15/png-transparent-accent-dialect-language-prejudice-the-varsity-dimensional-effect-2018-blue-text-convers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04" y="2924944"/>
            <a:ext cx="5178008" cy="34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24"/>
            <a:ext cx="78441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1</a:t>
            </a:r>
          </a:p>
          <a:p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Чем необычно это английское предложение? </a:t>
            </a:r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quick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brown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fox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jumps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over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lazy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dog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» </a:t>
            </a:r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Ответ: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П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еревод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: Шустрая коричневая лиса прыгает через ленивого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пса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Ответ – в нем встречаются все буквы английского алфавита</a:t>
            </a:r>
          </a:p>
          <a:p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136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2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Термин из шахматной игры 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checkmate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 произошел от фразы на персидском языке «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shāh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</a:rPr>
              <a:t>māt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».</a:t>
            </a:r>
          </a:p>
          <a:p>
            <a:pPr lvl="0"/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Что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оно означает в переводе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pPr lvl="0"/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Ответ</a:t>
            </a:r>
            <a: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-  «the king is helpless» (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король беззащитен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).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98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856984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3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Немец Генрих Гейне писал, что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английский язык — это когда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люди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берут в рот дюжину односложных слов, жуют их, глотают и выплевывают». Англичанин Бернард Шоу соглашался с ним в вопросе сложности языка: по его мнению, «немецкий и испанский языки вполне доступны иностранцам, а вот английский недоступен даже _____________». Кому по мнению Бернарда Шоу недоступен английский язык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Ответ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– англичанам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0648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4</a:t>
            </a:r>
          </a:p>
          <a:p>
            <a:r>
              <a:rPr lang="ru-RU" sz="3200" b="1" i="1" dirty="0" err="1" smtClean="0">
                <a:solidFill>
                  <a:srgbClr val="7030A0"/>
                </a:solidFill>
              </a:rPr>
              <a:t>Флешетта</a:t>
            </a:r>
            <a:r>
              <a:rPr lang="ru-RU" sz="3200" b="1" i="1" dirty="0" smtClean="0">
                <a:solidFill>
                  <a:srgbClr val="7030A0"/>
                </a:solidFill>
              </a:rPr>
              <a:t>— </a:t>
            </a:r>
            <a:r>
              <a:rPr lang="ru-RU" sz="3200" b="1" i="1" dirty="0">
                <a:solidFill>
                  <a:srgbClr val="7030A0"/>
                </a:solidFill>
              </a:rPr>
              <a:t>это специальная </a:t>
            </a:r>
            <a:endParaRPr lang="ru-RU" sz="3200" b="1" i="1" dirty="0" smtClean="0">
              <a:solidFill>
                <a:srgbClr val="7030A0"/>
              </a:solidFill>
            </a:endParaRP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металлическая </a:t>
            </a:r>
            <a:r>
              <a:rPr lang="ru-RU" sz="3200" b="1" i="1" dirty="0">
                <a:solidFill>
                  <a:srgbClr val="7030A0"/>
                </a:solidFill>
              </a:rPr>
              <a:t>стрела-дротик, </a:t>
            </a:r>
            <a:endParaRPr lang="ru-RU" sz="3200" b="1" i="1" dirty="0" smtClean="0">
              <a:solidFill>
                <a:srgbClr val="7030A0"/>
              </a:solidFill>
            </a:endParaRPr>
          </a:p>
          <a:p>
            <a:r>
              <a:rPr lang="ru-RU" sz="3200" b="1" i="1" dirty="0" smtClean="0">
                <a:solidFill>
                  <a:srgbClr val="7030A0"/>
                </a:solidFill>
              </a:rPr>
              <a:t>размером </a:t>
            </a:r>
            <a:r>
              <a:rPr lang="ru-RU" sz="3200" b="1" i="1" dirty="0">
                <a:solidFill>
                  <a:srgbClr val="7030A0"/>
                </a:solidFill>
              </a:rPr>
              <a:t>не превышающая обыкновенный карандаш. </a:t>
            </a:r>
            <a:r>
              <a:rPr lang="ru-RU" sz="3200" b="1" i="1" dirty="0" err="1">
                <a:solidFill>
                  <a:srgbClr val="7030A0"/>
                </a:solidFill>
              </a:rPr>
              <a:t>Флешетты</a:t>
            </a:r>
            <a:r>
              <a:rPr lang="ru-RU" sz="3200" b="1" i="1" dirty="0">
                <a:solidFill>
                  <a:srgbClr val="7030A0"/>
                </a:solidFill>
              </a:rPr>
              <a:t> россыпью или пачками укладывались в специальные ящики-кассеты, которые подвешивались под </a:t>
            </a:r>
            <a:r>
              <a:rPr lang="ru-RU" sz="3200" b="1" i="1" dirty="0" smtClean="0">
                <a:solidFill>
                  <a:srgbClr val="7030A0"/>
                </a:solidFill>
              </a:rPr>
              <a:t>фюзеляжем самолета</a:t>
            </a:r>
            <a:r>
              <a:rPr lang="ru-RU" sz="3200" b="1" i="1" dirty="0">
                <a:solidFill>
                  <a:srgbClr val="7030A0"/>
                </a:solidFill>
              </a:rPr>
              <a:t>. Сброшенные с борта аэроплана стрелы у земли обладали уже серьезной пробивной способностью</a:t>
            </a:r>
            <a:r>
              <a:rPr lang="ru-RU" sz="3200" b="1" i="1" dirty="0" smtClean="0">
                <a:solidFill>
                  <a:srgbClr val="7030A0"/>
                </a:solidFill>
              </a:rPr>
              <a:t>. </a:t>
            </a:r>
            <a:r>
              <a:rPr lang="ru-RU" sz="3200" b="1" i="1" dirty="0" err="1" smtClean="0">
                <a:solidFill>
                  <a:srgbClr val="7030A0"/>
                </a:solidFill>
              </a:rPr>
              <a:t>Флешетта</a:t>
            </a:r>
            <a:r>
              <a:rPr lang="ru-RU" sz="3200" b="1" i="1" dirty="0" smtClean="0">
                <a:solidFill>
                  <a:srgbClr val="7030A0"/>
                </a:solidFill>
              </a:rPr>
              <a:t> </a:t>
            </a:r>
            <a:r>
              <a:rPr lang="ru-RU" sz="3200" b="1" i="1" dirty="0">
                <a:solidFill>
                  <a:srgbClr val="7030A0"/>
                </a:solidFill>
              </a:rPr>
              <a:t>применялась во время сражений Первой мировой войны </a:t>
            </a:r>
            <a:r>
              <a:rPr lang="ru-RU" sz="3200" b="1" i="1" dirty="0" smtClean="0">
                <a:solidFill>
                  <a:srgbClr val="7030A0"/>
                </a:solidFill>
              </a:rPr>
              <a:t>в России. Каким образом происходило отделение оружия от самолета?</a:t>
            </a:r>
          </a:p>
        </p:txBody>
      </p:sp>
      <p:pic>
        <p:nvPicPr>
          <p:cNvPr id="5122" name="Picture 2" descr="https://cs8.pikabu.ru/post_img/2017/01/14/6/1484383052148235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8575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4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04664"/>
            <a:ext cx="8136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4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Назовите единственное числительное в английском языке, количество букв которого соответствует обозначаемому числу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>
                <a:solidFill>
                  <a:srgbClr val="FF0000"/>
                </a:solidFill>
              </a:rPr>
              <a:t>Ответ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– 4 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four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1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04664"/>
            <a:ext cx="8352928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5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Это английское слово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имеет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немецкие корни.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частях Европы,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заселенных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германскими племенами, были деревья под названием «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</a:rPr>
              <a:t>boc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». На них ставили небольшие отметки. Потом из них стали производить дощечки, где оставляли отметки. В 7 веке англичане начали использовать для этих целей пергамент, но слово оставили прежнее. Назовите его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>
                <a:solidFill>
                  <a:srgbClr val="FF0000"/>
                </a:solidFill>
              </a:rPr>
              <a:t>Ответ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book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8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24"/>
            <a:ext cx="84969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6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Английский не является официальным, государственным языком США и нигде (ни в Конституции, ни где-то еще) не зафиксирован как таковой. Какой язык официально зафиксирован как государственный язык США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>
                <a:solidFill>
                  <a:srgbClr val="FF0000"/>
                </a:solidFill>
              </a:rPr>
              <a:t>Ответ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– никакой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4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7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Как вы считаете, сколько букв было в английском алфавите…к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примеру,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два века назад?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Ответ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– 27</a:t>
            </a:r>
          </a:p>
          <a:p>
            <a:pPr lvl="0"/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Сейчас в английском алфавите 26 букв.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Символ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&amp;, или амперсанд, — это союз «и». Примерно в начале XIX века он был 27-й буквой английского алфавита. Рассказывая алфавит у доски, школьники говорили»…X, Y, Z,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». Неудобно и непонятно. Тогда эту закорючку и начали называть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per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se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— то есть «непосредственно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». Постепенно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per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se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превратилось в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ampersand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 (амперсанд) — современное название.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0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88640"/>
            <a:ext cx="87129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8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Назовите единственную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букву английского языка,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которая не встречается в периодической таблице 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Менделеева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>
                <a:solidFill>
                  <a:srgbClr val="FF0000"/>
                </a:solidFill>
              </a:rPr>
              <a:t>Ответ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J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94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87129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9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Это современное слово, которое сегодня известно всем было придумано английским поэтом Джеффри Чосером, автором Кентерберийских рассказов, еще в середине XIV века. В переводе оно означает «чириканье» или «щебетанье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>
                <a:solidFill>
                  <a:srgbClr val="FF0000"/>
                </a:solidFill>
              </a:rPr>
              <a:t>Ответ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Twitter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76672"/>
            <a:ext cx="849694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Вопрос 10</a:t>
            </a:r>
          </a:p>
          <a:p>
            <a:pPr lvl="0"/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В каждом регионе распространен свой диалект английского языка: самые распространенные. Какие два самые распространенные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3200" b="1" i="1" dirty="0">
                <a:solidFill>
                  <a:srgbClr val="FF0000"/>
                </a:solidFill>
              </a:rPr>
              <a:t>Ответ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> – британский и американский.</a:t>
            </a:r>
          </a:p>
          <a:p>
            <a:pPr lvl="0"/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0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Проспект Науки и Открытий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brushespaints.ru/image/cache/catalog/s3/multimedia-1/6373965517-800x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2"/>
          <a:stretch/>
        </p:blipFill>
        <p:spPr bwMode="auto">
          <a:xfrm>
            <a:off x="971600" y="879698"/>
            <a:ext cx="7344815" cy="58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6632"/>
            <a:ext cx="903649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Segoe Script" panose="030B0504020000000003" pitchFamily="66" charset="0"/>
              </a:rPr>
              <a:t>Большинство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Segoe Script" panose="030B0504020000000003" pitchFamily="66" charset="0"/>
              </a:rPr>
              <a:t>научных открытий происходят в результате кропотливой, целенаправленной и безумно сложной работы, цель которой сводится к одной-единственной задаче — совершить прорыв в той или иной сфере. Однако история полна случаев, когда невероятные открытия совершались ученым тогда, когда их взор был направлен совершенно в противоположную сторону.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Segoe Script" panose="030B0504020000000003" pitchFamily="66" charset="0"/>
              </a:rPr>
              <a:t>Иногда очень значимые открытия происходят совершенно случайным образом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Segoe Script" panose="030B0504020000000003" pitchFamily="66" charset="0"/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Её Величество -НАУКА </a:t>
            </a:r>
            <a:endParaRPr lang="ru-RU" sz="32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5" name="Рисунок 4" descr="18 случайных научных изобретений и открытий, изменивших мир. Фото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48" y="3349285"/>
            <a:ext cx="5400600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71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730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1</a:t>
            </a:r>
          </a:p>
          <a:p>
            <a:pPr lvl="0"/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В каких месяцах Эйфелева башня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более высокая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ru-RU" sz="3200" dirty="0"/>
          </a:p>
          <a:p>
            <a:endParaRPr lang="ru-RU" dirty="0"/>
          </a:p>
        </p:txBody>
      </p:sp>
      <p:pic>
        <p:nvPicPr>
          <p:cNvPr id="22530" name="Picture 2" descr="https://kartinkin.net/uploads/posts/2022-03/1646226556_19-kartinkin-net-p-kartinki-eifelevoi-bash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7080627" cy="43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Вопрос 5</a:t>
            </a:r>
          </a:p>
          <a:p>
            <a:r>
              <a:rPr lang="ru-RU" sz="2400" b="1" i="1" dirty="0">
                <a:solidFill>
                  <a:srgbClr val="7030A0"/>
                </a:solidFill>
              </a:rPr>
              <a:t>Взросление любого ребенка связано с игрушками</a:t>
            </a:r>
            <a:r>
              <a:rPr lang="ru-RU" sz="2400" b="1" i="1" dirty="0" smtClean="0">
                <a:solidFill>
                  <a:srgbClr val="7030A0"/>
                </a:solidFill>
              </a:rPr>
              <a:t>. 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Игрушки </a:t>
            </a:r>
            <a:r>
              <a:rPr lang="ru-RU" sz="2400" b="1" i="1" dirty="0">
                <a:solidFill>
                  <a:srgbClr val="7030A0"/>
                </a:solidFill>
              </a:rPr>
              <a:t>бывают у всех детей, имели их и дети </a:t>
            </a:r>
            <a:endParaRPr lang="ru-RU" sz="2400" b="1" i="1" dirty="0" smtClean="0">
              <a:solidFill>
                <a:srgbClr val="7030A0"/>
              </a:solidFill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царя. </a:t>
            </a:r>
            <a:r>
              <a:rPr lang="ru-RU" sz="2400" b="1" i="1" dirty="0">
                <a:solidFill>
                  <a:srgbClr val="7030A0"/>
                </a:solidFill>
              </a:rPr>
              <a:t>Игрушки царских детей бережно хранились </a:t>
            </a:r>
            <a:endParaRPr lang="ru-RU" sz="2400" b="1" i="1" dirty="0" smtClean="0">
              <a:solidFill>
                <a:srgbClr val="7030A0"/>
              </a:solidFill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и </a:t>
            </a:r>
            <a:r>
              <a:rPr lang="ru-RU" sz="2400" b="1" i="1" dirty="0">
                <a:solidFill>
                  <a:srgbClr val="7030A0"/>
                </a:solidFill>
              </a:rPr>
              <a:t>передавались из поколения в поколение. Мальчиков воспитывали </a:t>
            </a:r>
            <a:r>
              <a:rPr lang="ru-RU" sz="2400" b="1" i="1" dirty="0" smtClean="0">
                <a:solidFill>
                  <a:srgbClr val="7030A0"/>
                </a:solidFill>
              </a:rPr>
              <a:t>строже </a:t>
            </a:r>
            <a:r>
              <a:rPr lang="ru-RU" sz="2400" b="1" i="1" dirty="0">
                <a:solidFill>
                  <a:srgbClr val="7030A0"/>
                </a:solidFill>
              </a:rPr>
              <a:t>и </a:t>
            </a:r>
            <a:r>
              <a:rPr lang="ru-RU" sz="2400" b="1" i="1" dirty="0" smtClean="0">
                <a:solidFill>
                  <a:srgbClr val="7030A0"/>
                </a:solidFill>
              </a:rPr>
              <a:t>требовательнее ,чем девочек. </a:t>
            </a:r>
            <a:r>
              <a:rPr lang="ru-RU" sz="2400" b="1" i="1" dirty="0">
                <a:solidFill>
                  <a:srgbClr val="7030A0"/>
                </a:solidFill>
              </a:rPr>
              <a:t>Их готовили к военной карьере и к управлению государством, потому и игрушки у мальчиков были совсем иные. Лошадки-качалки, луки и стрелы, каски и доспехи, винтовки, сабельки, солдатики, маленькие </a:t>
            </a:r>
            <a:r>
              <a:rPr lang="ru-RU" sz="2400" b="1" i="1" dirty="0" smtClean="0">
                <a:solidFill>
                  <a:srgbClr val="7030A0"/>
                </a:solidFill>
              </a:rPr>
              <a:t>пушки </a:t>
            </a:r>
            <a:r>
              <a:rPr lang="ru-RU" sz="2400" b="1" i="1" dirty="0">
                <a:solidFill>
                  <a:srgbClr val="7030A0"/>
                </a:solidFill>
              </a:rPr>
              <a:t>являлись наиболее распространенными</a:t>
            </a:r>
            <a:r>
              <a:rPr lang="ru-RU" sz="2400" b="1" i="1" dirty="0" smtClean="0">
                <a:solidFill>
                  <a:srgbClr val="7030A0"/>
                </a:solidFill>
              </a:rPr>
              <a:t>.</a:t>
            </a:r>
            <a:endParaRPr lang="ru-RU" sz="2400" b="1" i="1" dirty="0">
              <a:solidFill>
                <a:srgbClr val="7030A0"/>
              </a:solidFill>
            </a:endParaRP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У</a:t>
            </a:r>
            <a:r>
              <a:rPr lang="ru-RU" sz="2400" b="1" i="1" dirty="0" smtClean="0">
                <a:solidFill>
                  <a:srgbClr val="C00000"/>
                </a:solidFill>
              </a:rPr>
              <a:t>никальный </a:t>
            </a:r>
            <a:r>
              <a:rPr lang="ru-RU" sz="2400" b="1" i="1" dirty="0">
                <a:solidFill>
                  <a:srgbClr val="C00000"/>
                </a:solidFill>
              </a:rPr>
              <a:t>конь-качалка, </a:t>
            </a:r>
            <a:r>
              <a:rPr lang="ru-RU" sz="2400" b="1" i="1" dirty="0" smtClean="0">
                <a:solidFill>
                  <a:srgbClr val="C00000"/>
                </a:solidFill>
              </a:rPr>
              <a:t>сделан </a:t>
            </a:r>
            <a:r>
              <a:rPr lang="ru-RU" sz="2400" b="1" i="1" dirty="0">
                <a:solidFill>
                  <a:srgbClr val="C00000"/>
                </a:solidFill>
              </a:rPr>
              <a:t>русскими мастерами по заказу Екатерины II для будущего царя Павла I. Его убранство выполнено с большой тщательностью – удобное, с глубоким выгибом кожаное седло, настоящие подковы, стремена, удила. Изысканный потник из красного сукна украшен вензелем </a:t>
            </a:r>
            <a:r>
              <a:rPr lang="ru-RU" sz="2400" b="1" i="1" dirty="0" smtClean="0">
                <a:solidFill>
                  <a:srgbClr val="C00000"/>
                </a:solidFill>
              </a:rPr>
              <a:t>императрицы</a:t>
            </a:r>
            <a:r>
              <a:rPr lang="ru-RU" sz="2400" b="1" i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400" b="1" i="1" dirty="0" smtClean="0">
                <a:solidFill>
                  <a:srgbClr val="7030A0"/>
                </a:solidFill>
              </a:rPr>
              <a:t>Назовите </a:t>
            </a:r>
            <a:r>
              <a:rPr lang="ru-RU" sz="2400" b="1" i="1" dirty="0" smtClean="0">
                <a:solidFill>
                  <a:srgbClr val="7030A0"/>
                </a:solidFill>
              </a:rPr>
              <a:t>последнего владельца этой игрушки.</a:t>
            </a:r>
            <a:endParaRPr lang="ru-RU" sz="2400" b="1" i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pic>
        <p:nvPicPr>
          <p:cNvPr id="6146" name="Picture 2" descr="http://toy-museum.ru/wp-content/uploads/2017/10/2168cf46-1a07-4ed2-9944-0e8b71784898__de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23" y="13724"/>
            <a:ext cx="2047977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332656"/>
            <a:ext cx="903649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2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Один из известнейших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древнегреческих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ученых,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Архимед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считается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автором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одного из первых в мире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устройств. Это 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устройство представляло собой вращающийся штопор, который проталкивал воду вверх по трубе. Это изобретение продвинуло ирригационные системы на новый уровень и до сих пор используется на многих заводах по очистке сточных вод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. О каком изобретении идет речь?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3554" name="Picture 2" descr="https://kakoy-smysl.ru/wp-content/uploads/2021/09/science_islam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22" y="0"/>
            <a:ext cx="3870578" cy="24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3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4664"/>
            <a:ext cx="9156239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3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Это открытие было 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сделано в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1860-х годах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французским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ученым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Луи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Пастером (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Louis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Pasteur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).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Оно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представляет собой процесс термической обработки, во время которой в определенных продуктах питания и напитках (вино, молоко, пиво) происходит разрушение патогенных микроорганизмов. Это открытие возымело значительное влияние на общественное здравоохранение и развитие пищевой промышленности во всем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мире. Назовите его.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https://kakoy-smysl.ru/wp-content/uploads/2021/09/science_islam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22" y="0"/>
            <a:ext cx="3870578" cy="24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116632"/>
            <a:ext cx="9036496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4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Простые формы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анестезии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такие как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опиум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мандрагора и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алкоголь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использовались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людьми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издавна, и первые упоминания о них ссылаются аж на 70 год нашей эры. Но с 1847 года обезболивание перешло на новый уровень, когда американский хирург Генри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Бигелоу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Henry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Bigelow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) впервые ввел в свою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практику_____________,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сделав крайне болезненные инвазивные процедуры намного более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переносимыми. Назовите эти вещества.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Picture 2" descr="https://kakoy-smysl.ru/wp-content/uploads/2021/09/science_islam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22" y="0"/>
            <a:ext cx="3870578" cy="24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32656"/>
            <a:ext cx="86409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5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Это открытие было 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сделано нечаянно в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1895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году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когда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ученый  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наблюдал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за флюоресценцией, возникающей при работе катодно-лучевой трубки. За это поворотное открытие в 1901 году ученый был удостоен Нобелевской премии, ставшей первой в своем роде в области физических наук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. О каком открытии идет речь?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 descr="https://kakoy-smysl.ru/wp-content/uploads/2021/09/science_islam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22" y="0"/>
            <a:ext cx="3870578" cy="24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332656"/>
            <a:ext cx="892899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6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С 1753 года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многие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исследователи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проводили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свои эксперименты для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установления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связи на расстоянии с помощью электричества, но значительный прорыв произошел лишь спустя несколько десятилетий, когда в 1835 году Джозеф Генри и Эдвард Дэйви (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Joseph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Henry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Edward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Davy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) изобрели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_____________.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помощью этого устройства они и создали первый телеграф 2 года спустя.</a:t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2" descr="https://kakoy-smysl.ru/wp-content/uploads/2021/09/science_islam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22" y="0"/>
            <a:ext cx="3870578" cy="24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00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10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7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Инженер компании «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Raytheon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» Перси Спенсер, занимавшийся изготовлением оборудования для радаров, в 1945 году совершил одно из важнейших для этого мира открытий.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Легенд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о том, как он это выяснил, есть несколько. Согласно одной из них, однажды он случайно оставил в кармане шоколадный батончик и приступил к работе с магнетроном, а спустя несколько минут с удивлением почувствовал, как в шоколад в кармане начал плавиться. Попытавшись выяснить, в чем дело, Спенсер решил провести эксперимент с другими продуктами: яйцами и зернами кукурузы. </a:t>
            </a:r>
          </a:p>
        </p:txBody>
      </p:sp>
    </p:spTree>
    <p:extLst>
      <p:ext uri="{BB962C8B-B14F-4D97-AF65-F5344CB8AC3E}">
        <p14:creationId xmlns:p14="http://schemas.microsoft.com/office/powerpoint/2010/main" val="41637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399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8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В одной из легенд говорится об одном андском жителе, потерявшемся в джунглях и подхватившем малярийную лихорадку. Совсем обессиленный от жажды, он выпил из лужи воды, находившейся у подножия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этого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дерева. Горьковатый привкус воды сначала очень напугал человека. Тот подумал, что выпил что-то, что еще сильнее усугубит его состояние. Но, к счастью, все произошло совсем наоборот. Через время его лихорадка отступила, человек смог найти дорогу домой и поделиться историей об удивительном дереве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. Назовите это дерево.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9</a:t>
            </a:r>
          </a:p>
          <a:p>
            <a:pPr fontAlgn="base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1938 году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Рой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</a:rPr>
              <a:t>Планкетт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работал в одной из лабораторий фирмы Дюпон (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DuPont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) в штате Нью-Джерси. В ту пору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Планкетт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изучал свойства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фреонов. Однажды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он под сильным давлением заморозил тетрафторэтилен, вследствие чего был получен воскообразный белый порошок, который в дальнейшем продемонстрировал удивительные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свойства. Терзаемый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любопытством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Планкетт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провел несколько экспериментов с новым веществом и обнаружил, что порошок не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только жаропрочен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, но еще и имеет низкие фрикционные свойства. Через два года уже был налажен выпуск нового материала, и мир узнал его под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названием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________________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71296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10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Этот удивительный 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ученый родился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10 июля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1856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года во время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сильней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шей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грозы, какие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редко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случаются в Сербии. Говорят, принимавшая роды повитуха сочла это плохим предзнаменованием, заявив, что родившийся ребенок - дитя тьмы. На это мать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новорожденного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пророчески ответила: "Нет, это будет дитя света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!»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Назовите этого гениального ученого.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578" name="Picture 2" descr="https://klike.net/uploads/posts/2020-11/160534771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812" y="0"/>
            <a:ext cx="3859188" cy="25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9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78497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1</a:t>
            </a:r>
          </a:p>
          <a:p>
            <a:pPr lvl="0"/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В каких месяцах Эйфелева башня более высокая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ru-RU" sz="3200" dirty="0" smtClean="0"/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Ответ -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Башня высотой 320 метров. Поскольку она изготовлена из стали, которая имеет высокий температурный коэффициент расширения, ее высота увеличивается примерно на 15 см. летом.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Огромная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конструкция построена с температурными компенсаторами, благодаря которым сталь может расширяться и сжиматься без каких-либо повреждений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40231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6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«Победить </a:t>
            </a:r>
            <a:r>
              <a:rPr lang="ru-RU" sz="3600" b="1" i="1" dirty="0">
                <a:solidFill>
                  <a:srgbClr val="7030A0"/>
                </a:solidFill>
              </a:rPr>
              <a:t>не берусь, перехитрить </a:t>
            </a:r>
            <a:r>
              <a:rPr lang="ru-RU" sz="3600" b="1" i="1" dirty="0" smtClean="0">
                <a:solidFill>
                  <a:srgbClr val="7030A0"/>
                </a:solidFill>
              </a:rPr>
              <a:t>попробую»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Какому великому 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полководцу 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принадлежат 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эти слова?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https://perspektiva-klab.ru/wp-content/uploads/2021/03/5f60f45202e8bd247f7ca07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2" b="3698"/>
          <a:stretch/>
        </p:blipFill>
        <p:spPr bwMode="auto">
          <a:xfrm>
            <a:off x="4644008" y="1484784"/>
            <a:ext cx="4248472" cy="51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332656"/>
            <a:ext cx="90364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2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Один из известнейших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древнегреческих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ученых,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Архимед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считается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автором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одного из первых в мире </a:t>
            </a:r>
            <a:r>
              <a:rPr lang="ru-RU" sz="3200" b="1" i="1" dirty="0">
                <a:solidFill>
                  <a:srgbClr val="FF0000"/>
                </a:solidFill>
              </a:rPr>
              <a:t>водяных насосов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. Это 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устройство представляло собой вращающийся штопор, который проталкивал воду вверх по трубе. Это изобретение продвинуло ирригационные системы на новый уровень и до сих пор используется на многих заводах по очистке сточных вод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3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4664"/>
            <a:ext cx="915623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3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Пастеризация</a:t>
            </a:r>
            <a:r>
              <a:rPr lang="ru-RU" sz="3200" dirty="0"/>
              <a:t>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была открыта в 1860-х годах французским ученым Луи Пастером (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Louis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Pasteur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).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Она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представляет собой процесс термической обработки, во время которой в определенных продуктах питания и напитках (вино, молоко, пиво) происходит разрушение патогенных микроорганизмов. Это открытие возымело значительное влияние на общественное здравоохранение и развитие пищевой промышленности во всем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мире. Назовите его.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116632"/>
            <a:ext cx="903649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4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Простые формы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анестезии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такие как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опиум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мандрагора и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алкоголь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использовались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людьми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издавна, и первые упоминания о них ссылаются аж на 70 год нашей эры. Но с 1847 года обезболивание перешло на новый уровень, когда американский хирург Генри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Бигелоу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Henry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Bigelow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) впервые ввел в свою практику </a:t>
            </a:r>
            <a:r>
              <a:rPr lang="ru-RU" sz="3200" b="1" i="1" dirty="0">
                <a:solidFill>
                  <a:srgbClr val="FF0000"/>
                </a:solidFill>
              </a:rPr>
              <a:t>эфир и хлороформ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сделав крайне болезненные инвазивные процедуры намного более переносимыми.</a:t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6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32656"/>
            <a:ext cx="86409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5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Немецкий физик Вильгельм Конрад Рентген (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Wilhelm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Conrad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Rontgen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) нечаянно открыл </a:t>
            </a:r>
            <a:r>
              <a:rPr lang="ru-RU" sz="3200" b="1" i="1" dirty="0">
                <a:solidFill>
                  <a:srgbClr val="FF0000"/>
                </a:solidFill>
              </a:rPr>
              <a:t>рентгеновские лучи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в 1895 году, когда он наблюдал за флюоресценцией, возникающей при работе катодно-лучевой трубки. За это поворотное открытие в 1901 году ученый был удостоен Нобелевской премии, ставшей первой в своем роде в области физических наук.</a:t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332656"/>
            <a:ext cx="89289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6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С 1753 года </a:t>
            </a:r>
            <a:r>
              <a:rPr lang="ru-RU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многиеисследователи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 проводили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свои эксперименты для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установления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связи на расстоянии с помощью электричества, но значительный прорыв произошел лишь спустя несколько десятилетий, когда в 1835 году Джозеф Генри и Эдвард Дэйви (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Joseph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Henry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Edward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</a:rPr>
              <a:t>Davy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) изобрели </a:t>
            </a:r>
            <a:r>
              <a:rPr lang="ru-RU" sz="3200" b="1" i="1" dirty="0">
                <a:solidFill>
                  <a:srgbClr val="FF0000"/>
                </a:solidFill>
              </a:rPr>
              <a:t>электрическое реле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помощью этого устройства они и создали первый телеграф 2 года спустя.</a:t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9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7</a:t>
            </a:r>
          </a:p>
          <a:p>
            <a:pPr fontAlgn="base"/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Инженер компании «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Raytheon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» Перси Спенсер, занимавшийся изготовлением оборудования для радаров, в 1945 году совершил одно из важнейших для этого мира открытий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Он обнаружил, что СВЧ-излучение способно нагревать предметы.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 Он сделал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вывод, что причиной наблюдаемого является микроволновое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излучение. В1946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году Спенсер получил патент на первую </a:t>
            </a:r>
            <a:r>
              <a:rPr lang="ru-RU" sz="2800" b="1" i="1" dirty="0">
                <a:solidFill>
                  <a:srgbClr val="FF0000"/>
                </a:solidFill>
              </a:rPr>
              <a:t>микроволновую печь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. Первая микроволновка «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Radarange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» была выпущена в 1947 году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Ее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высота составляла 168 сантиметров, масса — 340 кг, а мощность — 3 кВт, что примерно в два раза больше мощности современных бытовых СВЧ-печей. Микроволновка для военных стоила 3000 долларов. В 1965 году вышел ее бытовой вариант, который продавался за 500 долларов.</a:t>
            </a:r>
          </a:p>
          <a:p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399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8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В одной из легенд говорится об одном андском жителе, потерявшемся в джунглях и подхватившем малярийную лихорадку. Совсем обессиленный от жажды, он выпил из лужи воды, находившейся у подножия </a:t>
            </a:r>
            <a:r>
              <a:rPr lang="ru-RU" sz="3200" b="1" i="1" dirty="0">
                <a:solidFill>
                  <a:srgbClr val="FF0000"/>
                </a:solidFill>
              </a:rPr>
              <a:t>хинного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дерева. Горьковатый привкус воды сначала очень напугал человека. Тот подумал, что выпил что-то, что еще сильнее усугубит его состояние. Но, к счастью, все произошло совсем наоборот. Через время его лихорадка отступила, человек смог найти дорогу домой и поделиться историей об удивительном дереве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9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9</a:t>
            </a:r>
          </a:p>
          <a:p>
            <a:pPr fontAlgn="base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1938 году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Рой </a:t>
            </a:r>
            <a:r>
              <a:rPr lang="ru-RU" sz="2800" b="1" i="1" dirty="0" err="1" smtClean="0">
                <a:solidFill>
                  <a:schemeClr val="accent6">
                    <a:lumMod val="50000"/>
                  </a:schemeClr>
                </a:solidFill>
              </a:rPr>
              <a:t>Планкетт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работал в одной из лабораторий фирмы Дюпон (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DuPont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) в штате Нью-Джерси. В ту пору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Планкетт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изучал свойства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фреонов. Однажды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он под сильным давлением заморозил тетрафторэтилен, вследствие чего был получен воскообразный белый порошок, который в дальнейшем продемонстрировал удивительные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свойства. Терзаемый 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любопытством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</a:rPr>
              <a:t>Планкетт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 провел несколько экспериментов с новым веществом и обнаружил, что порошок не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только жаропрочен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, но еще и имеет низкие фрикционные свойства. Через два года уже был налажен выпуск нового материала, и мир узнал его под </a:t>
            </a:r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названием </a:t>
            </a:r>
            <a:r>
              <a:rPr lang="ru-RU" sz="3200" b="1" i="1" dirty="0">
                <a:solidFill>
                  <a:srgbClr val="FF0000"/>
                </a:solidFill>
              </a:rPr>
              <a:t>«</a:t>
            </a:r>
            <a:r>
              <a:rPr lang="ru-RU" sz="3200" b="1" i="1" dirty="0" err="1">
                <a:solidFill>
                  <a:srgbClr val="FF0000"/>
                </a:solidFill>
              </a:rPr>
              <a:t>тефлон</a:t>
            </a:r>
            <a:r>
              <a:rPr lang="ru-RU" sz="3200" b="1" i="1" dirty="0">
                <a:solidFill>
                  <a:srgbClr val="FF0000"/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42232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5689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Вопрос 10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Этот удивительный ученый родился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10 июля </a:t>
            </a:r>
            <a:endParaRPr lang="ru-RU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1856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года во время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сильнейшей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грозы, какие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редко случаются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в Сербии. Говорят, принимавшая роды повитуха сочла это плохим предзнаменованием, заявив, что родившийся ребенок - дитя тьмы. На это мать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новорожденного 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>пророчески ответила: "Нет, это будет дитя света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Назовите этого гениального ученого.</a:t>
            </a: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200" b="1" i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9698" name="Picture 2" descr="https://sun9-41.userapi.com/impg/uJGKtjk0OG5AuMaGupw5_2CP-8zcyRibeGJaJA/tSjvAShCQ7E.jpg?size=1280x720&amp;quality=96&amp;sign=b581df01f19dd36ef6df8bc87ee4c79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3422"/>
            <a:ext cx="8640960" cy="49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6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-dog.ru/wallpapers/16/3/434382307823077/planeta-budushhee-kosmodrom-shattl-devushka-nebo-obla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22"/>
            <a:ext cx="9144000" cy="687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9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5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Вопрос 7</a:t>
            </a:r>
          </a:p>
          <a:p>
            <a:r>
              <a:rPr lang="ru-RU" sz="3600" b="1" i="1" dirty="0" smtClean="0">
                <a:solidFill>
                  <a:srgbClr val="7030A0"/>
                </a:solidFill>
              </a:rPr>
              <a:t>Какая птица на Руси была самым ценным подарком?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8194" name="Picture 2" descr="Удивительные факты из истории России, которые многим неизвест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6811670" cy="42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8.userapi.com/c857636/v857636681/37cae/jmSdSd6e1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8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tcrumbs.ru/wp-content/uploads/2020/10/budushhe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s1.terrasale.com/uploads/post/2018/02/046f8e628586bfd68202f86b70118b24/OAuzCPoLYfwm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9"/>
          <a:stretch/>
        </p:blipFill>
        <p:spPr bwMode="auto">
          <a:xfrm>
            <a:off x="0" y="9128"/>
            <a:ext cx="9144000" cy="49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5373216"/>
            <a:ext cx="8136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Segoe Script" panose="030B0504020000000003" pitchFamily="66" charset="0"/>
              </a:rPr>
              <a:t>Сейчас</a:t>
            </a:r>
            <a:endParaRPr lang="ru-RU" sz="6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80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3202</Words>
  <Application>Microsoft Office PowerPoint</Application>
  <PresentationFormat>Экран (4:3)</PresentationFormat>
  <Paragraphs>303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Вера</cp:lastModifiedBy>
  <cp:revision>40</cp:revision>
  <dcterms:created xsi:type="dcterms:W3CDTF">2021-03-27T15:04:00Z</dcterms:created>
  <dcterms:modified xsi:type="dcterms:W3CDTF">2023-03-02T05:29:05Z</dcterms:modified>
</cp:coreProperties>
</file>