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57" r:id="rId3"/>
    <p:sldId id="260" r:id="rId4"/>
    <p:sldId id="259" r:id="rId5"/>
    <p:sldId id="264" r:id="rId6"/>
    <p:sldId id="261" r:id="rId7"/>
    <p:sldId id="262" r:id="rId8"/>
    <p:sldId id="266" r:id="rId9"/>
    <p:sldId id="263" r:id="rId10"/>
    <p:sldId id="267" r:id="rId11"/>
    <p:sldId id="271" r:id="rId12"/>
    <p:sldId id="265" r:id="rId13"/>
    <p:sldId id="268" r:id="rId14"/>
    <p:sldId id="270" r:id="rId15"/>
    <p:sldId id="269" r:id="rId16"/>
    <p:sldId id="277" r:id="rId17"/>
    <p:sldId id="278" r:id="rId18"/>
    <p:sldId id="272" r:id="rId19"/>
    <p:sldId id="276" r:id="rId20"/>
    <p:sldId id="275" r:id="rId21"/>
    <p:sldId id="274" r:id="rId22"/>
    <p:sldId id="281" r:id="rId23"/>
    <p:sldId id="280" r:id="rId24"/>
    <p:sldId id="279" r:id="rId25"/>
    <p:sldId id="283" r:id="rId26"/>
    <p:sldId id="284" r:id="rId27"/>
    <p:sldId id="25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DA77-9C12-482A-9165-0BC6CA917428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150E-44E7-4BBC-AB95-B9100FA52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02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DA77-9C12-482A-9165-0BC6CA917428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150E-44E7-4BBC-AB95-B9100FA52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040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DA77-9C12-482A-9165-0BC6CA917428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150E-44E7-4BBC-AB95-B9100FA52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818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DA77-9C12-482A-9165-0BC6CA917428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150E-44E7-4BBC-AB95-B9100FA52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296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DA77-9C12-482A-9165-0BC6CA917428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150E-44E7-4BBC-AB95-B9100FA52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436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DA77-9C12-482A-9165-0BC6CA917428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150E-44E7-4BBC-AB95-B9100FA52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095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DA77-9C12-482A-9165-0BC6CA917428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150E-44E7-4BBC-AB95-B9100FA52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192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DA77-9C12-482A-9165-0BC6CA917428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150E-44E7-4BBC-AB95-B9100FA52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111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DA77-9C12-482A-9165-0BC6CA917428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150E-44E7-4BBC-AB95-B9100FA52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205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DA77-9C12-482A-9165-0BC6CA917428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150E-44E7-4BBC-AB95-B9100FA52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38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DA77-9C12-482A-9165-0BC6CA917428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150E-44E7-4BBC-AB95-B9100FA52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56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1DA77-9C12-482A-9165-0BC6CA917428}" type="datetimeFigureOut">
              <a:rPr lang="ru-RU" smtClean="0"/>
              <a:t>04.06.2023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D150E-44E7-4BBC-AB95-B9100FA52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50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gas-kvas.com/uploads/posts/2023-01/1673459969_gas-kvas-com-p-risunok-detskii-gvozdika-23.png" TargetMode="External"/><Relationship Id="rId3" Type="http://schemas.openxmlformats.org/officeDocument/2006/relationships/hyperlink" Target="https://catherineasquithgallery.com/uploads/posts/2021-03/1614565125_89-p-kartinka-samoleta-na-belom-fone-99.png" TargetMode="External"/><Relationship Id="rId7" Type="http://schemas.openxmlformats.org/officeDocument/2006/relationships/hyperlink" Target="http://dasha46.narod.ru/Encyclopedic_Knowledge/Biology/Plants/Flowers/2/camomile.jpg" TargetMode="External"/><Relationship Id="rId2" Type="http://schemas.openxmlformats.org/officeDocument/2006/relationships/hyperlink" Target="https://avatanplus.com/files/resources/original/56e6d211f20e015375a49647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atherineasquithgallery.com/uploads/posts/2021-02/1612905307_61-p-krasnaya-ploshchad-fon-83.jpg" TargetMode="External"/><Relationship Id="rId5" Type="http://schemas.openxmlformats.org/officeDocument/2006/relationships/hyperlink" Target="https://img1.liveinternet.ru/images/attach/b/4/103/729/103729995_large_693.jpg" TargetMode="External"/><Relationship Id="rId10" Type="http://schemas.openxmlformats.org/officeDocument/2006/relationships/hyperlink" Target="https://catalog.prosv.ru/item/38864" TargetMode="External"/><Relationship Id="rId4" Type="http://schemas.openxmlformats.org/officeDocument/2006/relationships/hyperlink" Target="https://i.pinimg.com/originals/97/12/a7/9712a75a28bdc57931c2e41ac8b67d81.png" TargetMode="External"/><Relationship Id="rId9" Type="http://schemas.openxmlformats.org/officeDocument/2006/relationships/hyperlink" Target="https://pickimage.ru/wp-content/uploads/images/detskie/lilac/siren5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B3080D-8A1A-4287-AC08-E130C8C92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C298A4-8AD2-4F4D-8710-B507D903345D}"/>
              </a:ext>
            </a:extLst>
          </p:cNvPr>
          <p:cNvSpPr/>
          <p:nvPr/>
        </p:nvSpPr>
        <p:spPr>
          <a:xfrm>
            <a:off x="661122" y="602958"/>
            <a:ext cx="7821757" cy="30162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словарных слов</a:t>
            </a:r>
          </a:p>
          <a:p>
            <a:pPr algn="ctr"/>
            <a:r>
              <a:rPr lang="ru-RU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3 классе </a:t>
            </a:r>
            <a:r>
              <a:rPr lang="ru-RU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 полугодие)</a:t>
            </a:r>
          </a:p>
          <a:p>
            <a:pPr algn="ctr"/>
            <a:r>
              <a:rPr lang="ru-RU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УМК «Школа России»</a:t>
            </a:r>
          </a:p>
          <a:p>
            <a:pPr algn="ctr"/>
            <a:endParaRPr lang="ru-RU" sz="5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419ABB-DD46-40F5-A487-C6A6028C82B0}"/>
              </a:ext>
            </a:extLst>
          </p:cNvPr>
          <p:cNvSpPr/>
          <p:nvPr/>
        </p:nvSpPr>
        <p:spPr>
          <a:xfrm>
            <a:off x="261257" y="4192939"/>
            <a:ext cx="84255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  подготовлена  </a:t>
            </a:r>
          </a:p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 начальных классов</a:t>
            </a:r>
          </a:p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МКОУ «Отрадненская средняя школы № 2» </a:t>
            </a:r>
          </a:p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Долженковой Ольгой Анатольевной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711B8C-A331-46E2-856B-FE446D674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175" y="2359819"/>
            <a:ext cx="1547812" cy="213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10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3A3C7B6-BF90-4B75-911C-EE52A686993A}"/>
              </a:ext>
            </a:extLst>
          </p:cNvPr>
          <p:cNvSpPr/>
          <p:nvPr/>
        </p:nvSpPr>
        <p:spPr>
          <a:xfrm>
            <a:off x="476794" y="336509"/>
            <a:ext cx="81904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новое словарное слово, используя шифр и ключ к нему: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CE58E54-6D0F-4A77-A0C6-51767E8C3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32613"/>
              </p:ext>
            </p:extLst>
          </p:nvPr>
        </p:nvGraphicFramePr>
        <p:xfrm>
          <a:off x="476794" y="1469629"/>
          <a:ext cx="8053252" cy="20074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6293">
                  <a:extLst>
                    <a:ext uri="{9D8B030D-6E8A-4147-A177-3AD203B41FA5}">
                      <a16:colId xmlns:a16="http://schemas.microsoft.com/office/drawing/2014/main" val="367862452"/>
                    </a:ext>
                  </a:extLst>
                </a:gridCol>
                <a:gridCol w="1006293">
                  <a:extLst>
                    <a:ext uri="{9D8B030D-6E8A-4147-A177-3AD203B41FA5}">
                      <a16:colId xmlns:a16="http://schemas.microsoft.com/office/drawing/2014/main" val="2292834583"/>
                    </a:ext>
                  </a:extLst>
                </a:gridCol>
                <a:gridCol w="1006293">
                  <a:extLst>
                    <a:ext uri="{9D8B030D-6E8A-4147-A177-3AD203B41FA5}">
                      <a16:colId xmlns:a16="http://schemas.microsoft.com/office/drawing/2014/main" val="1912186917"/>
                    </a:ext>
                  </a:extLst>
                </a:gridCol>
                <a:gridCol w="1006293">
                  <a:extLst>
                    <a:ext uri="{9D8B030D-6E8A-4147-A177-3AD203B41FA5}">
                      <a16:colId xmlns:a16="http://schemas.microsoft.com/office/drawing/2014/main" val="3440482790"/>
                    </a:ext>
                  </a:extLst>
                </a:gridCol>
                <a:gridCol w="1006293">
                  <a:extLst>
                    <a:ext uri="{9D8B030D-6E8A-4147-A177-3AD203B41FA5}">
                      <a16:colId xmlns:a16="http://schemas.microsoft.com/office/drawing/2014/main" val="3884100828"/>
                    </a:ext>
                  </a:extLst>
                </a:gridCol>
                <a:gridCol w="1006293">
                  <a:extLst>
                    <a:ext uri="{9D8B030D-6E8A-4147-A177-3AD203B41FA5}">
                      <a16:colId xmlns:a16="http://schemas.microsoft.com/office/drawing/2014/main" val="3547625468"/>
                    </a:ext>
                  </a:extLst>
                </a:gridCol>
                <a:gridCol w="1007747">
                  <a:extLst>
                    <a:ext uri="{9D8B030D-6E8A-4147-A177-3AD203B41FA5}">
                      <a16:colId xmlns:a16="http://schemas.microsoft.com/office/drawing/2014/main" val="3068376753"/>
                    </a:ext>
                  </a:extLst>
                </a:gridCol>
                <a:gridCol w="1007747">
                  <a:extLst>
                    <a:ext uri="{9D8B030D-6E8A-4147-A177-3AD203B41FA5}">
                      <a16:colId xmlns:a16="http://schemas.microsoft.com/office/drawing/2014/main" val="2419306338"/>
                    </a:ext>
                  </a:extLst>
                </a:gridCol>
              </a:tblGrid>
              <a:tr h="4114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44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44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44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44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44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44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44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226052"/>
                  </a:ext>
                </a:extLst>
              </a:tr>
              <a:tr h="4114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44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592753"/>
                  </a:ext>
                </a:extLst>
              </a:tr>
              <a:tr h="4114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44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4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53893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F5F65BE-CDD3-4068-9FE5-40D02067E01D}"/>
              </a:ext>
            </a:extLst>
          </p:cNvPr>
          <p:cNvSpPr/>
          <p:nvPr/>
        </p:nvSpPr>
        <p:spPr>
          <a:xfrm>
            <a:off x="476794" y="3704976"/>
            <a:ext cx="830144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Ключ: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(1-2), (1-5), (2-2), (1-5), (2-1), (2-6)</a:t>
            </a:r>
          </a:p>
          <a:p>
            <a:r>
              <a:rPr lang="ru-RU" dirty="0"/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CE0F8FD-43C2-47EA-B538-2F0BF36F3CB8}"/>
              </a:ext>
            </a:extLst>
          </p:cNvPr>
          <p:cNvSpPr/>
          <p:nvPr/>
        </p:nvSpPr>
        <p:spPr>
          <a:xfrm>
            <a:off x="1607761" y="4590269"/>
            <a:ext cx="554312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9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ЛОМА</a:t>
            </a:r>
          </a:p>
        </p:txBody>
      </p:sp>
    </p:spTree>
    <p:extLst>
      <p:ext uri="{BB962C8B-B14F-4D97-AF65-F5344CB8AC3E}">
        <p14:creationId xmlns:p14="http://schemas.microsoft.com/office/powerpoint/2010/main" val="368982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943A48E-6D96-4DBE-84BC-438DCBF2DA69}"/>
              </a:ext>
            </a:extLst>
          </p:cNvPr>
          <p:cNvSpPr/>
          <p:nvPr/>
        </p:nvSpPr>
        <p:spPr>
          <a:xfrm>
            <a:off x="444136" y="420078"/>
            <a:ext cx="82165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Уберите буквы, обозначающие непарные по мягкости – твердости согласные звуки, и вы узнаете новое словарное слово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88C642-1FFC-4190-A7F6-75863332C02F}"/>
              </a:ext>
            </a:extLst>
          </p:cNvPr>
          <p:cNvSpPr/>
          <p:nvPr/>
        </p:nvSpPr>
        <p:spPr>
          <a:xfrm>
            <a:off x="1174059" y="2069379"/>
            <a:ext cx="7028463" cy="1569660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ru-RU" sz="9600" dirty="0"/>
              <a:t>ЖПЦОШТОМ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B1B39F-580E-4427-AA1D-471558F5990A}"/>
              </a:ext>
            </a:extLst>
          </p:cNvPr>
          <p:cNvSpPr/>
          <p:nvPr/>
        </p:nvSpPr>
        <p:spPr>
          <a:xfrm>
            <a:off x="1174058" y="1971676"/>
            <a:ext cx="7028463" cy="1569660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ru-RU" sz="9600" dirty="0"/>
              <a:t>П</a:t>
            </a:r>
            <a:r>
              <a:rPr lang="ru-RU" sz="9600" dirty="0">
                <a:solidFill>
                  <a:srgbClr val="C00000"/>
                </a:solidFill>
              </a:rPr>
              <a:t>О</a:t>
            </a:r>
            <a:r>
              <a:rPr lang="ru-RU" sz="9600" dirty="0"/>
              <a:t>ТОМ</a:t>
            </a:r>
          </a:p>
        </p:txBody>
      </p:sp>
    </p:spTree>
    <p:extLst>
      <p:ext uri="{BB962C8B-B14F-4D97-AF65-F5344CB8AC3E}">
        <p14:creationId xmlns:p14="http://schemas.microsoft.com/office/powerpoint/2010/main" val="31319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ADCC75-30C0-4280-BFB9-9C28C8B4094F}"/>
              </a:ext>
            </a:extLst>
          </p:cNvPr>
          <p:cNvSpPr/>
          <p:nvPr/>
        </p:nvSpPr>
        <p:spPr>
          <a:xfrm>
            <a:off x="404947" y="427950"/>
            <a:ext cx="82426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новое словарное слово, выписав первые буквы имён прилагательных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81270CD-B682-4A11-B694-417AEF56D72A}"/>
              </a:ext>
            </a:extLst>
          </p:cNvPr>
          <p:cNvSpPr/>
          <p:nvPr/>
        </p:nvSpPr>
        <p:spPr>
          <a:xfrm>
            <a:off x="450669" y="1658539"/>
            <a:ext cx="82426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Волшебник, волшебный, обида, обижаться, обидный, кричать, крик, крикливый, ручной, рука, угрюмый, угорь, голова, главный.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2D9DD8-2FCA-4248-9561-DE97582424FE}"/>
              </a:ext>
            </a:extLst>
          </p:cNvPr>
          <p:cNvSpPr/>
          <p:nvPr/>
        </p:nvSpPr>
        <p:spPr>
          <a:xfrm>
            <a:off x="1794853" y="4459306"/>
            <a:ext cx="49534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9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КРУГ</a:t>
            </a:r>
          </a:p>
        </p:txBody>
      </p:sp>
    </p:spTree>
    <p:extLst>
      <p:ext uri="{BB962C8B-B14F-4D97-AF65-F5344CB8AC3E}">
        <p14:creationId xmlns:p14="http://schemas.microsoft.com/office/powerpoint/2010/main" val="14749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30B18A2-531E-4050-9A0C-F44C38F3366A}"/>
              </a:ext>
            </a:extLst>
          </p:cNvPr>
          <p:cNvSpPr/>
          <p:nvPr/>
        </p:nvSpPr>
        <p:spPr>
          <a:xfrm>
            <a:off x="485774" y="357485"/>
            <a:ext cx="81819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Выпишите первые буквы глаголов и узнаете новое словарное слово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418F81-B811-4FCD-B216-9998426BD988}"/>
              </a:ext>
            </a:extLst>
          </p:cNvPr>
          <p:cNvSpPr/>
          <p:nvPr/>
        </p:nvSpPr>
        <p:spPr>
          <a:xfrm>
            <a:off x="1371949" y="4711184"/>
            <a:ext cx="62089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9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ветл</a:t>
            </a:r>
            <a:r>
              <a:rPr lang="ru-RU" sz="9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CCBA31-0857-4EAC-A608-D428264D523A}"/>
              </a:ext>
            </a:extLst>
          </p:cNvPr>
          <p:cNvSpPr/>
          <p:nvPr/>
        </p:nvSpPr>
        <p:spPr>
          <a:xfrm>
            <a:off x="485774" y="1792188"/>
            <a:ext cx="834161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Помогай, рогатый, работник, </a:t>
            </a:r>
          </a:p>
          <a:p>
            <a:pPr algn="just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работал, играю, весёлый, веселит, едем, торговый, торг, торгуют, летит, ищейка, ищет, валит, окрасил, окрас.</a:t>
            </a:r>
          </a:p>
        </p:txBody>
      </p:sp>
    </p:spTree>
    <p:extLst>
      <p:ext uri="{BB962C8B-B14F-4D97-AF65-F5344CB8AC3E}">
        <p14:creationId xmlns:p14="http://schemas.microsoft.com/office/powerpoint/2010/main" val="151920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DCF387-31D3-4FE6-8695-A2C8BA39EE19}"/>
              </a:ext>
            </a:extLst>
          </p:cNvPr>
          <p:cNvSpPr/>
          <p:nvPr/>
        </p:nvSpPr>
        <p:spPr>
          <a:xfrm>
            <a:off x="381000" y="214610"/>
            <a:ext cx="833011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два новых словарных слова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466AE14-45B2-4F29-A29F-4ED53CD8C75E}"/>
              </a:ext>
            </a:extLst>
          </p:cNvPr>
          <p:cNvSpPr/>
          <p:nvPr/>
        </p:nvSpPr>
        <p:spPr>
          <a:xfrm>
            <a:off x="398857" y="1081385"/>
            <a:ext cx="83531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</a:t>
            </a:r>
            <a:r>
              <a:rPr lang="ru-RU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</a:t>
            </a:r>
            <a:r>
              <a:rPr lang="ru-RU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ща</a:t>
            </a:r>
            <a:r>
              <a:rPr lang="ru-RU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ная</a:t>
            </a:r>
            <a:r>
              <a:rPr lang="ru-RU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412F09E5-32DB-4639-A593-D8F7CBE89983}"/>
              </a:ext>
            </a:extLst>
          </p:cNvPr>
          <p:cNvSpPr/>
          <p:nvPr/>
        </p:nvSpPr>
        <p:spPr>
          <a:xfrm>
            <a:off x="723900" y="1081385"/>
            <a:ext cx="266700" cy="30926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7A8B515-1121-4777-9039-E237C1CB2B2A}"/>
              </a:ext>
            </a:extLst>
          </p:cNvPr>
          <p:cNvSpPr/>
          <p:nvPr/>
        </p:nvSpPr>
        <p:spPr>
          <a:xfrm>
            <a:off x="1371600" y="1081384"/>
            <a:ext cx="266700" cy="30926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0093F4D-9CF2-408C-B292-4D8841C4E169}"/>
              </a:ext>
            </a:extLst>
          </p:cNvPr>
          <p:cNvSpPr/>
          <p:nvPr/>
        </p:nvSpPr>
        <p:spPr>
          <a:xfrm>
            <a:off x="2495550" y="1088675"/>
            <a:ext cx="266700" cy="30926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FAF4ED7-4ED5-4E94-A7D4-597B1820ABBA}"/>
              </a:ext>
            </a:extLst>
          </p:cNvPr>
          <p:cNvSpPr/>
          <p:nvPr/>
        </p:nvSpPr>
        <p:spPr>
          <a:xfrm>
            <a:off x="4200525" y="1071144"/>
            <a:ext cx="266700" cy="30926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EEE3FD3-AD65-437B-90D5-B3F9A8B9F85F}"/>
              </a:ext>
            </a:extLst>
          </p:cNvPr>
          <p:cNvSpPr/>
          <p:nvPr/>
        </p:nvSpPr>
        <p:spPr>
          <a:xfrm>
            <a:off x="6038546" y="1088675"/>
            <a:ext cx="266700" cy="30926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64AFC4F-513F-4B4B-B5DE-533A1087BD29}"/>
              </a:ext>
            </a:extLst>
          </p:cNvPr>
          <p:cNvSpPr/>
          <p:nvPr/>
        </p:nvSpPr>
        <p:spPr>
          <a:xfrm>
            <a:off x="6563918" y="1088675"/>
            <a:ext cx="266700" cy="30926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BCFB610-AADB-45D3-A8AA-5329F5254920}"/>
              </a:ext>
            </a:extLst>
          </p:cNvPr>
          <p:cNvSpPr/>
          <p:nvPr/>
        </p:nvSpPr>
        <p:spPr>
          <a:xfrm>
            <a:off x="7132131" y="1088675"/>
            <a:ext cx="266700" cy="30926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4FCE10-E31D-4D1B-95BC-C35AF0971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330" y="2431739"/>
            <a:ext cx="280440" cy="31701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D47F1D-0582-4FD7-9FDE-031D7D5AB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130" y="2431738"/>
            <a:ext cx="280440" cy="31701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2DE7D4-EB72-41C9-86F4-4E99BDFA9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207" y="2431737"/>
            <a:ext cx="280440" cy="3170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445079-151E-4327-BCBE-DC9360D03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095" y="2450707"/>
            <a:ext cx="280440" cy="31701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CF3E09E-03AB-488C-9142-64C7411A2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648" y="2431736"/>
            <a:ext cx="280440" cy="3170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D06950C-3D17-45B8-8551-A4278E384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694" y="2499442"/>
            <a:ext cx="280440" cy="31701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23C3346-E6FD-49D3-8237-2BF800BC9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575" y="2489321"/>
            <a:ext cx="280440" cy="317019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718D304-10D3-44C5-A68D-BCA440831F97}"/>
              </a:ext>
            </a:extLst>
          </p:cNvPr>
          <p:cNvSpPr/>
          <p:nvPr/>
        </p:nvSpPr>
        <p:spPr>
          <a:xfrm>
            <a:off x="273387" y="1091626"/>
            <a:ext cx="859722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асная площад</a:t>
            </a:r>
            <a:r>
              <a:rPr lang="ru-RU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84C10A-4BD6-4070-AF47-2A3E0B91D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973993"/>
            <a:ext cx="5124450" cy="34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875356-3726-4C67-9842-8C1E76296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164" y="1208000"/>
            <a:ext cx="5161672" cy="420828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161FE7C-C04D-4725-B7DD-9C7E556D448D}"/>
              </a:ext>
            </a:extLst>
          </p:cNvPr>
          <p:cNvSpPr/>
          <p:nvPr/>
        </p:nvSpPr>
        <p:spPr>
          <a:xfrm>
            <a:off x="422250" y="130782"/>
            <a:ext cx="8299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два новых словарных слова </a:t>
            </a:r>
          </a:p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иллюстрации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71B2428-F332-4E52-8348-4C2489762779}"/>
              </a:ext>
            </a:extLst>
          </p:cNvPr>
          <p:cNvSpPr/>
          <p:nvPr/>
        </p:nvSpPr>
        <p:spPr>
          <a:xfrm>
            <a:off x="1241026" y="5416281"/>
            <a:ext cx="61916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сковский </a:t>
            </a:r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ремль</a:t>
            </a:r>
          </a:p>
        </p:txBody>
      </p:sp>
    </p:spTree>
    <p:extLst>
      <p:ext uri="{BB962C8B-B14F-4D97-AF65-F5344CB8AC3E}">
        <p14:creationId xmlns:p14="http://schemas.microsoft.com/office/powerpoint/2010/main" val="251276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2810AA-000A-45EC-BF40-F8C96272D677}"/>
              </a:ext>
            </a:extLst>
          </p:cNvPr>
          <p:cNvSpPr/>
          <p:nvPr/>
        </p:nvSpPr>
        <p:spPr>
          <a:xfrm>
            <a:off x="428625" y="162276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2916266B-15F1-4A7D-976C-757275B38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885057"/>
              </p:ext>
            </p:extLst>
          </p:nvPr>
        </p:nvGraphicFramePr>
        <p:xfrm>
          <a:off x="730707" y="510104"/>
          <a:ext cx="7816218" cy="1068177"/>
        </p:xfrm>
        <a:graphic>
          <a:graphicData uri="http://schemas.openxmlformats.org/drawingml/2006/table">
            <a:tbl>
              <a:tblPr firstRow="1" firstCol="1" bandRow="1"/>
              <a:tblGrid>
                <a:gridCol w="1116401">
                  <a:extLst>
                    <a:ext uri="{9D8B030D-6E8A-4147-A177-3AD203B41FA5}">
                      <a16:colId xmlns:a16="http://schemas.microsoft.com/office/drawing/2014/main" val="869016264"/>
                    </a:ext>
                  </a:extLst>
                </a:gridCol>
                <a:gridCol w="1116401">
                  <a:extLst>
                    <a:ext uri="{9D8B030D-6E8A-4147-A177-3AD203B41FA5}">
                      <a16:colId xmlns:a16="http://schemas.microsoft.com/office/drawing/2014/main" val="2258065704"/>
                    </a:ext>
                  </a:extLst>
                </a:gridCol>
                <a:gridCol w="1116401">
                  <a:extLst>
                    <a:ext uri="{9D8B030D-6E8A-4147-A177-3AD203B41FA5}">
                      <a16:colId xmlns:a16="http://schemas.microsoft.com/office/drawing/2014/main" val="37101437"/>
                    </a:ext>
                  </a:extLst>
                </a:gridCol>
                <a:gridCol w="1116401">
                  <a:extLst>
                    <a:ext uri="{9D8B030D-6E8A-4147-A177-3AD203B41FA5}">
                      <a16:colId xmlns:a16="http://schemas.microsoft.com/office/drawing/2014/main" val="1467929280"/>
                    </a:ext>
                  </a:extLst>
                </a:gridCol>
                <a:gridCol w="1116401">
                  <a:extLst>
                    <a:ext uri="{9D8B030D-6E8A-4147-A177-3AD203B41FA5}">
                      <a16:colId xmlns:a16="http://schemas.microsoft.com/office/drawing/2014/main" val="3523614731"/>
                    </a:ext>
                  </a:extLst>
                </a:gridCol>
                <a:gridCol w="1116401">
                  <a:extLst>
                    <a:ext uri="{9D8B030D-6E8A-4147-A177-3AD203B41FA5}">
                      <a16:colId xmlns:a16="http://schemas.microsoft.com/office/drawing/2014/main" val="778316664"/>
                    </a:ext>
                  </a:extLst>
                </a:gridCol>
                <a:gridCol w="1117812">
                  <a:extLst>
                    <a:ext uri="{9D8B030D-6E8A-4147-A177-3AD203B41FA5}">
                      <a16:colId xmlns:a16="http://schemas.microsoft.com/office/drawing/2014/main" val="2170574608"/>
                    </a:ext>
                  </a:extLst>
                </a:gridCol>
              </a:tblGrid>
              <a:tr h="510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472793"/>
                  </a:ext>
                </a:extLst>
              </a:tr>
              <a:tr h="510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2402175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52B59B-E73B-4359-A402-AF3A04DAAB82}"/>
              </a:ext>
            </a:extLst>
          </p:cNvPr>
          <p:cNvSpPr/>
          <p:nvPr/>
        </p:nvSpPr>
        <p:spPr>
          <a:xfrm>
            <a:off x="3253418" y="592983"/>
            <a:ext cx="66675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064835-C44A-4636-8D23-A5D6ECE7D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894" y="561728"/>
            <a:ext cx="676715" cy="5243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F8262F-83AD-4E3C-894F-3CA193E8A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830" y="519891"/>
            <a:ext cx="676715" cy="5243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3A4793-BC0C-4022-A6B3-D8C3EE5F4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5278">
            <a:off x="5366279" y="480264"/>
            <a:ext cx="737680" cy="60355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38D734E-B520-4323-BCFE-6B8DBF50A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59130">
            <a:off x="814684" y="398553"/>
            <a:ext cx="871804" cy="78035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20A9F97-F373-44B4-BE19-5C83987CF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31249">
            <a:off x="6317348" y="293899"/>
            <a:ext cx="1066892" cy="100592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8525429-B9EA-4410-A075-74C0121C0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45247">
            <a:off x="7363358" y="190421"/>
            <a:ext cx="1268078" cy="121930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7D2EE5-3F73-4307-80F0-D3BFFF7F1654}"/>
              </a:ext>
            </a:extLst>
          </p:cNvPr>
          <p:cNvSpPr/>
          <p:nvPr/>
        </p:nvSpPr>
        <p:spPr>
          <a:xfrm>
            <a:off x="5000625" y="1659924"/>
            <a:ext cx="366668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примеры,</a:t>
            </a:r>
          </a:p>
          <a:p>
            <a:pPr algn="just"/>
            <a:r>
              <a:rPr lang="ru-RU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слово, </a:t>
            </a:r>
          </a:p>
          <a:p>
            <a:pPr algn="just"/>
            <a:r>
              <a:rPr lang="ru-RU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</a:t>
            </a:r>
            <a:r>
              <a:rPr lang="ru-RU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7D6B71-BE52-4A85-A0E7-FBE68D61F4B3}"/>
              </a:ext>
            </a:extLst>
          </p:cNvPr>
          <p:cNvSpPr/>
          <p:nvPr/>
        </p:nvSpPr>
        <p:spPr>
          <a:xfrm>
            <a:off x="449545" y="1622763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 + 2) · 6 = 48   (м)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+ 7 · 5 = 50    (а)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– 3 · 8 = 6      (р)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· (6 + 12) = 54 (ш)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: 2 – 2 = 43     (о)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 : (9 – 3)  = 9    (к)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(90 – 27) : 9 = 7   (а)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1E87FE2-802A-48C8-A331-B22BE6A6418E}"/>
              </a:ext>
            </a:extLst>
          </p:cNvPr>
          <p:cNvSpPr/>
          <p:nvPr/>
        </p:nvSpPr>
        <p:spPr>
          <a:xfrm>
            <a:off x="3113116" y="1739917"/>
            <a:ext cx="66675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21190E-26C8-4F35-A2AE-91CD8C7AE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058">
            <a:off x="2995914" y="2374749"/>
            <a:ext cx="676715" cy="5243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B16BBC6-879C-470B-BB89-C4BEFF765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3135">
            <a:off x="2915060" y="3011343"/>
            <a:ext cx="676715" cy="5243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827007-9DE6-40FA-9F3E-70B510E86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4952">
            <a:off x="3314901" y="3606414"/>
            <a:ext cx="676715" cy="52430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E8F8618-9CF6-4540-84F0-CA44F8697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4325">
            <a:off x="2961384" y="4102186"/>
            <a:ext cx="737680" cy="6035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33227AC-5CB0-4D3A-9DBA-0E94BEF44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97579">
            <a:off x="3248823" y="4604115"/>
            <a:ext cx="871804" cy="7803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715FF7-7030-4E15-8234-50C9FABE3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44646">
            <a:off x="3271669" y="5133195"/>
            <a:ext cx="1066892" cy="100592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0C070D8-392E-4EC2-ACE7-AB3A5C60CAAC}"/>
              </a:ext>
            </a:extLst>
          </p:cNvPr>
          <p:cNvSpPr/>
          <p:nvPr/>
        </p:nvSpPr>
        <p:spPr>
          <a:xfrm>
            <a:off x="639154" y="797041"/>
            <a:ext cx="80281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     </a:t>
            </a:r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м     а     </a:t>
            </a:r>
            <a:r>
              <a:rPr lang="ru-RU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    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75EC6F-7117-43D2-88AA-82137A0683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7970" y="3381572"/>
            <a:ext cx="2298004" cy="298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4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8A16A09-CE39-45C0-8FDE-F9B100D22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3B9F74-D247-4458-8333-0F5C1359E2A6}"/>
              </a:ext>
            </a:extLst>
          </p:cNvPr>
          <p:cNvSpPr/>
          <p:nvPr/>
        </p:nvSpPr>
        <p:spPr>
          <a:xfrm>
            <a:off x="396791" y="380890"/>
            <a:ext cx="832919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 прочитаете новое слово, </a:t>
            </a:r>
            <a:r>
              <a:rPr lang="ru-RU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определите последовательность соединения букв </a:t>
            </a:r>
            <a:endParaRPr lang="ru-RU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8E3A09F-F435-4317-A984-F9518744DEAA}"/>
              </a:ext>
            </a:extLst>
          </p:cNvPr>
          <p:cNvGrpSpPr/>
          <p:nvPr/>
        </p:nvGrpSpPr>
        <p:grpSpPr>
          <a:xfrm>
            <a:off x="6560814" y="4181003"/>
            <a:ext cx="1072989" cy="1569660"/>
            <a:chOff x="6560814" y="4181003"/>
            <a:chExt cx="1072989" cy="156966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19BFC83-B5FA-445A-9325-A4D96D325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0814" y="4578634"/>
              <a:ext cx="1072989" cy="1077218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02038DAB-1208-4451-8319-6A41B0E793A6}"/>
                </a:ext>
              </a:extLst>
            </p:cNvPr>
            <p:cNvSpPr/>
            <p:nvPr/>
          </p:nvSpPr>
          <p:spPr>
            <a:xfrm>
              <a:off x="6731663" y="4181003"/>
              <a:ext cx="731289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9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49748E8-80DF-437C-BC65-D6B59D3658F8}"/>
              </a:ext>
            </a:extLst>
          </p:cNvPr>
          <p:cNvGrpSpPr/>
          <p:nvPr/>
        </p:nvGrpSpPr>
        <p:grpSpPr>
          <a:xfrm>
            <a:off x="3062479" y="4006961"/>
            <a:ext cx="1072989" cy="1611662"/>
            <a:chOff x="3062479" y="4006961"/>
            <a:chExt cx="1072989" cy="161166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996C399-777D-4A62-8FE9-4AD8EF623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2479" y="4006961"/>
              <a:ext cx="1072989" cy="1611662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C4B9E85-5D2F-424F-BA2A-FFE5100A278C}"/>
                </a:ext>
              </a:extLst>
            </p:cNvPr>
            <p:cNvSpPr/>
            <p:nvPr/>
          </p:nvSpPr>
          <p:spPr>
            <a:xfrm>
              <a:off x="3177222" y="4027962"/>
              <a:ext cx="843501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96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6348D33-378A-4B17-93B5-EFBD89AE12DD}"/>
              </a:ext>
            </a:extLst>
          </p:cNvPr>
          <p:cNvGrpSpPr/>
          <p:nvPr/>
        </p:nvGrpSpPr>
        <p:grpSpPr>
          <a:xfrm>
            <a:off x="1928339" y="3095897"/>
            <a:ext cx="1072989" cy="2522726"/>
            <a:chOff x="1907548" y="3095897"/>
            <a:chExt cx="1072989" cy="2522726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50D70BF-3977-44AF-AE92-7556A0FCA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7548" y="3095897"/>
              <a:ext cx="1072989" cy="2522726"/>
            </a:xfrm>
            <a:prstGeom prst="rect">
              <a:avLst/>
            </a:prstGeom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0E797F3E-F9EA-4173-BDE6-58516196F7D4}"/>
                </a:ext>
              </a:extLst>
            </p:cNvPr>
            <p:cNvSpPr/>
            <p:nvPr/>
          </p:nvSpPr>
          <p:spPr>
            <a:xfrm>
              <a:off x="2096006" y="4006961"/>
              <a:ext cx="811441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9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045A1C1-166F-464B-B37E-B0624C4787B8}"/>
              </a:ext>
            </a:extLst>
          </p:cNvPr>
          <p:cNvGrpSpPr/>
          <p:nvPr/>
        </p:nvGrpSpPr>
        <p:grpSpPr>
          <a:xfrm>
            <a:off x="5371251" y="2701819"/>
            <a:ext cx="1072989" cy="3048844"/>
            <a:chOff x="5372341" y="2701819"/>
            <a:chExt cx="1072989" cy="304884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6F6BC43-038B-46D2-BDB6-624C595D5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2341" y="2701819"/>
              <a:ext cx="1072989" cy="2958367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E7835925-07C6-4E7E-BA21-B2B745EBC495}"/>
                </a:ext>
              </a:extLst>
            </p:cNvPr>
            <p:cNvSpPr/>
            <p:nvPr/>
          </p:nvSpPr>
          <p:spPr>
            <a:xfrm>
              <a:off x="5530086" y="4181003"/>
              <a:ext cx="731289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9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F23EEA2-0E77-44A4-9F4F-29423091F382}"/>
              </a:ext>
            </a:extLst>
          </p:cNvPr>
          <p:cNvGrpSpPr/>
          <p:nvPr/>
        </p:nvGrpSpPr>
        <p:grpSpPr>
          <a:xfrm>
            <a:off x="796516" y="2251413"/>
            <a:ext cx="1018903" cy="3391171"/>
            <a:chOff x="783771" y="2259874"/>
            <a:chExt cx="1018903" cy="3391171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92CFE-513C-4EAD-A9B3-2C420EB05250}"/>
                </a:ext>
              </a:extLst>
            </p:cNvPr>
            <p:cNvSpPr/>
            <p:nvPr/>
          </p:nvSpPr>
          <p:spPr>
            <a:xfrm>
              <a:off x="783771" y="2259874"/>
              <a:ext cx="1018903" cy="3278777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508AFAE8-616D-49A1-A0B7-41250734E37A}"/>
                </a:ext>
              </a:extLst>
            </p:cNvPr>
            <p:cNvSpPr/>
            <p:nvPr/>
          </p:nvSpPr>
          <p:spPr>
            <a:xfrm>
              <a:off x="894658" y="4081385"/>
              <a:ext cx="843501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9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FAC61BFD-D84B-47FB-B869-B6A8687E31E6}"/>
              </a:ext>
            </a:extLst>
          </p:cNvPr>
          <p:cNvGrpSpPr/>
          <p:nvPr/>
        </p:nvGrpSpPr>
        <p:grpSpPr>
          <a:xfrm>
            <a:off x="4217410" y="1894442"/>
            <a:ext cx="1072989" cy="3761410"/>
            <a:chOff x="4217410" y="1894442"/>
            <a:chExt cx="1072989" cy="376141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7978C18-723A-4805-A198-9F98D224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7410" y="1894442"/>
              <a:ext cx="1072989" cy="3761410"/>
            </a:xfrm>
            <a:prstGeom prst="rect">
              <a:avLst/>
            </a:prstGeom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4DFA3C58-72BC-473A-BDF1-3B7F57800C6F}"/>
                </a:ext>
              </a:extLst>
            </p:cNvPr>
            <p:cNvSpPr/>
            <p:nvPr/>
          </p:nvSpPr>
          <p:spPr>
            <a:xfrm>
              <a:off x="4336474" y="4081385"/>
              <a:ext cx="745717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9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ь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0A2AD4-B93D-4672-91C9-E6749FCD8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80" y="1479109"/>
            <a:ext cx="2141836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5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0.01713 L -0.64011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32" y="-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7 L -0.12795 -0.003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0926 L 0.12378 -0.011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75 -0.0074 L -0.13125 -0.007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052 0.04838 L 0.50434 0.01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1" y="-150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2A6B78-3D6E-425B-853B-CEDA24DF00DD}"/>
              </a:ext>
            </a:extLst>
          </p:cNvPr>
          <p:cNvSpPr/>
          <p:nvPr/>
        </p:nvSpPr>
        <p:spPr>
          <a:xfrm>
            <a:off x="279400" y="211435"/>
            <a:ext cx="85216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Решив цепочки примеров и  расположив ответы в порядке возрастания, вы узнаете новое словарное слово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53B392-B7A1-4C41-A63F-0EB411117345}"/>
              </a:ext>
            </a:extLst>
          </p:cNvPr>
          <p:cNvSpPr/>
          <p:nvPr/>
        </p:nvSpPr>
        <p:spPr>
          <a:xfrm>
            <a:off x="508196" y="1781095"/>
            <a:ext cx="829290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∙ 6 + 3 · 9 – 18 = 39</a:t>
            </a:r>
          </a:p>
          <a:p>
            <a:pPr algn="just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70 – (52 – 5) + 23 = 46</a:t>
            </a:r>
          </a:p>
          <a:p>
            <a:pPr algn="just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84 – (96 – 30) + 7 = 25</a:t>
            </a:r>
          </a:p>
          <a:p>
            <a:pPr algn="just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88 + 7 : 7 + 11 – 52 = 48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B58BD65-5B82-48C2-BF0F-36AF1AD6F8C4}"/>
              </a:ext>
            </a:extLst>
          </p:cNvPr>
          <p:cNvGrpSpPr/>
          <p:nvPr/>
        </p:nvGrpSpPr>
        <p:grpSpPr>
          <a:xfrm>
            <a:off x="7030679" y="3578775"/>
            <a:ext cx="952500" cy="939159"/>
            <a:chOff x="7030679" y="3578775"/>
            <a:chExt cx="952500" cy="939159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237F43F2-F347-4BE4-97DE-EA1D5AAF4C8F}"/>
                </a:ext>
              </a:extLst>
            </p:cNvPr>
            <p:cNvSpPr/>
            <p:nvPr/>
          </p:nvSpPr>
          <p:spPr>
            <a:xfrm>
              <a:off x="7030679" y="3578775"/>
              <a:ext cx="952500" cy="89860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70701A1-B54D-446E-8B29-6BFD19773625}"/>
                </a:ext>
              </a:extLst>
            </p:cNvPr>
            <p:cNvSpPr/>
            <p:nvPr/>
          </p:nvSpPr>
          <p:spPr>
            <a:xfrm>
              <a:off x="7263427" y="3594604"/>
              <a:ext cx="54534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540736C-C286-4E3B-961C-EBF9399D4140}"/>
              </a:ext>
            </a:extLst>
          </p:cNvPr>
          <p:cNvGrpSpPr/>
          <p:nvPr/>
        </p:nvGrpSpPr>
        <p:grpSpPr>
          <a:xfrm>
            <a:off x="6772344" y="1756681"/>
            <a:ext cx="952500" cy="951161"/>
            <a:chOff x="6772344" y="1756681"/>
            <a:chExt cx="952500" cy="951161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9B0B8CBA-1921-4CE3-916D-DA15DB67D427}"/>
                </a:ext>
              </a:extLst>
            </p:cNvPr>
            <p:cNvSpPr/>
            <p:nvPr/>
          </p:nvSpPr>
          <p:spPr>
            <a:xfrm>
              <a:off x="6772344" y="1809237"/>
              <a:ext cx="952500" cy="89860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C13B6E5D-0966-4256-AFEF-2EA6592F4F2D}"/>
                </a:ext>
              </a:extLst>
            </p:cNvPr>
            <p:cNvSpPr/>
            <p:nvPr/>
          </p:nvSpPr>
          <p:spPr>
            <a:xfrm>
              <a:off x="6981394" y="1756681"/>
              <a:ext cx="55015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8B52568-8E02-4986-99E7-690274187060}"/>
              </a:ext>
            </a:extLst>
          </p:cNvPr>
          <p:cNvGrpSpPr/>
          <p:nvPr/>
        </p:nvGrpSpPr>
        <p:grpSpPr>
          <a:xfrm>
            <a:off x="7001140" y="2575610"/>
            <a:ext cx="952500" cy="1017001"/>
            <a:chOff x="7001140" y="2575610"/>
            <a:chExt cx="952500" cy="1017001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F0685117-17C5-4B66-93FA-BC465142BD8A}"/>
                </a:ext>
              </a:extLst>
            </p:cNvPr>
            <p:cNvSpPr/>
            <p:nvPr/>
          </p:nvSpPr>
          <p:spPr>
            <a:xfrm>
              <a:off x="7001140" y="2694006"/>
              <a:ext cx="952500" cy="89860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D7ED773-C3F8-4642-A444-08077596DC73}"/>
                </a:ext>
              </a:extLst>
            </p:cNvPr>
            <p:cNvSpPr/>
            <p:nvPr/>
          </p:nvSpPr>
          <p:spPr>
            <a:xfrm>
              <a:off x="7239845" y="2575610"/>
              <a:ext cx="4908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э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E538F00-3A7D-4363-8A01-6F68561EE9F2}"/>
              </a:ext>
            </a:extLst>
          </p:cNvPr>
          <p:cNvGrpSpPr/>
          <p:nvPr/>
        </p:nvGrpSpPr>
        <p:grpSpPr>
          <a:xfrm>
            <a:off x="7485265" y="4323688"/>
            <a:ext cx="952500" cy="972932"/>
            <a:chOff x="7485265" y="4323688"/>
            <a:chExt cx="952500" cy="972932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1012D6E4-D8F2-4493-B507-D5E782A6F221}"/>
                </a:ext>
              </a:extLst>
            </p:cNvPr>
            <p:cNvSpPr/>
            <p:nvPr/>
          </p:nvSpPr>
          <p:spPr>
            <a:xfrm>
              <a:off x="7485265" y="4398015"/>
              <a:ext cx="952500" cy="89860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0E59FCB2-04B9-427A-AED5-E72CA2E168B7}"/>
                </a:ext>
              </a:extLst>
            </p:cNvPr>
            <p:cNvSpPr/>
            <p:nvPr/>
          </p:nvSpPr>
          <p:spPr>
            <a:xfrm>
              <a:off x="7754035" y="4323688"/>
              <a:ext cx="45236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996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25555 C -0.02865 0.25139 -0.00434 0.24722 0.00625 0.24236 C 0.01701 0.23657 0.02257 0.23009 0.02777 0.22338 C 0.03333 0.2169 0.02777 0.21111 0.02257 0.20509 C 0.01701 0.19953 0.0092 0.19352 -0.0099 0.18842 C -0.0257 0.18333 -0.05278 0.17916 -0.08212 0.17616 C -0.10903 0.17315 -0.14115 0.17106 -0.17327 0.17014 C -0.20538 0.16898 -0.2375 0.16898 -0.26719 0.17014 C -0.29931 0.17106 -0.32865 0.17361 -0.35295 0.17778 C -0.37709 0.18125 -0.39844 0.18588 -0.4092 0.19143 C -0.42275 0.19653 -0.42778 0.20347 -0.42778 0.20926 C -0.43056 0.21481 -0.42778 0.22153 -0.41424 0.22708 C -0.40122 0.23194 -0.37709 0.23611 -0.34497 0.23819 C -0.31233 0.23958 -0.28021 0.23773 -0.25886 0.23426 C -0.24028 0.23055 -0.22674 0.225 -0.22396 0.21828 C -0.22396 0.21157 -0.22674 0.20578 -0.24028 0.20046 C -0.25382 0.19537 -0.25104 0.19444 -0.30452 0.18773 C -0.35295 0.18078 -0.40122 0.18264 -0.43056 0.18217 C -0.4599 0.18217 -0.48403 0.18426 -0.51337 0.18634 C -0.54601 0.18889 -0.57257 0.19352 -0.59167 0.19745 C -0.61025 0.20162 -0.61806 0.20671 -0.62882 0.21481 C -0.63663 0.22291 -0.63663 0.22708 -0.63663 0.2331 C -0.63663 0.23912 -0.63663 0.24537 -0.63663 0.25139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47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61 0.52454 C -0.01233 0.50741 0.00521 0.49098 0.01285 0.47014 C 0.02048 0.44676 0.02465 0.41968 0.0283 0.39236 C 0.03229 0.36528 0.0283 0.34213 0.02465 0.3169 C 0.02048 0.29398 0.01493 0.26875 0.00104 0.24792 C -0.01024 0.22709 -0.02969 0.21019 -0.05087 0.19746 C -0.07014 0.18496 -0.0934 0.17662 -0.11649 0.17223 C -0.13958 0.16829 -0.16268 0.16829 -0.1842 0.17223 C -0.20729 0.17662 -0.2283 0.18681 -0.24583 0.20371 C -0.2632 0.21829 -0.27865 0.23727 -0.28629 0.26042 C -0.29601 0.28148 -0.29965 0.31042 -0.29965 0.3338 C -0.30174 0.35648 -0.29965 0.38426 -0.28993 0.40695 C -0.28056 0.42778 -0.2632 0.44491 -0.24011 0.45301 C -0.21667 0.45949 -0.19358 0.45116 -0.17813 0.43658 C -0.16476 0.42153 -0.15504 0.39885 -0.15295 0.37153 C -0.15295 0.34398 -0.15504 0.31922 -0.16476 0.29792 C -0.17448 0.27709 -0.1724 0.27315 -0.21094 0.2456 C -0.24583 0.21644 -0.28056 0.22454 -0.30174 0.22269 C -0.32274 0.22269 -0.34028 0.23102 -0.36129 0.23912 C -0.38472 0.24977 -0.40382 0.26875 -0.41754 0.28565 C -0.43108 0.30232 -0.43663 0.32315 -0.44445 0.35648 C -0.45 0.39051 -0.45 0.40695 -0.45 0.43218 C -0.45 0.45741 -0.45 0.48264 -0.45 0.50741 " pathEditMode="relative" rAng="0" ptsTypes="AAAAAAAAAAAAAAAAAA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4" y="-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86 0.36296 C -0.07587 0.37106 -0.06684 0.37893 -0.06285 0.38889 C -0.05886 0.4 -0.05677 0.41296 -0.05486 0.42592 C -0.05278 0.43889 -0.05486 0.45 -0.05677 0.46203 C -0.05886 0.47291 -0.06181 0.48495 -0.06893 0.4949 C -0.07483 0.50486 -0.0849 0.51296 -0.09583 0.51898 C -0.1059 0.525 -0.11788 0.52893 -0.12986 0.53102 C -0.14184 0.53287 -0.15382 0.53287 -0.16493 0.53102 C -0.17691 0.52893 -0.18785 0.52407 -0.19688 0.51597 C -0.2059 0.50902 -0.21389 0.5 -0.21788 0.48889 C -0.22292 0.47893 -0.22483 0.46504 -0.22483 0.45393 C -0.22587 0.44305 -0.22483 0.42986 -0.21979 0.41898 C -0.21493 0.40902 -0.2059 0.40092 -0.19393 0.39699 C -0.18177 0.39398 -0.16979 0.39791 -0.16181 0.40486 C -0.15486 0.41203 -0.14983 0.42291 -0.14879 0.43588 C -0.14879 0.44907 -0.14983 0.46088 -0.15486 0.47106 C -0.1599 0.48102 -0.15886 0.48287 -0.17882 0.49606 C -0.19688 0.50995 -0.21493 0.50602 -0.22587 0.50694 C -0.23681 0.50694 -0.24583 0.50301 -0.25677 0.49907 C -0.26893 0.49398 -0.27882 0.48495 -0.28594 0.47685 C -0.29288 0.46898 -0.29583 0.45902 -0.29983 0.44305 C -0.30278 0.42685 -0.30278 0.41898 -0.30278 0.40694 C -0.30278 0.3949 -0.30278 0.38287 -0.30278 0.37106 " pathEditMode="relative" rAng="0" ptsTypes="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58 0.13472 C 0.04757 0.14282 0.0566 0.15069 0.06059 0.16065 C 0.06458 0.17176 0.06667 0.18472 0.06858 0.19768 C 0.07066 0.21065 0.06858 0.22176 0.06667 0.2338 C 0.06458 0.24467 0.06163 0.25671 0.05451 0.26667 C 0.04861 0.27662 0.03854 0.28472 0.0276 0.29074 C 0.01753 0.29676 0.00556 0.30069 -0.00642 0.30278 C -0.0184 0.30463 -0.03038 0.30463 -0.04149 0.30278 C -0.05347 0.30069 -0.06441 0.29583 -0.07344 0.28773 C -0.08247 0.28079 -0.09045 0.27176 -0.09444 0.26065 C -0.09948 0.25069 -0.10139 0.2368 -0.10139 0.22569 C -0.10243 0.21481 -0.10139 0.20162 -0.09635 0.19074 C -0.09149 0.18079 -0.08247 0.17268 -0.07049 0.16875 C -0.05833 0.16574 -0.04635 0.16967 -0.03837 0.17662 C -0.03142 0.1838 -0.02639 0.19467 -0.02535 0.20764 C -0.02535 0.22083 -0.02639 0.23264 -0.03142 0.24282 C -0.03646 0.25278 -0.03542 0.25463 -0.05538 0.26782 C -0.07344 0.28171 -0.09149 0.27778 -0.10243 0.2787 C -0.11337 0.2787 -0.1224 0.27477 -0.13333 0.27083 C -0.14549 0.26574 -0.15538 0.25671 -0.1625 0.24861 C -0.16944 0.24074 -0.1724 0.23079 -0.17639 0.21481 C -0.17934 0.19861 -0.17934 0.19074 -0.17934 0.1787 C -0.17934 0.16667 -0.17934 0.15463 -0.17934 0.14282 " pathEditMode="relative" rAng="0" ptsTypes="AAAAAAAAAAAAAAAAAAA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0D5F68-76D3-4C0B-9206-170799DE860E}"/>
              </a:ext>
            </a:extLst>
          </p:cNvPr>
          <p:cNvSpPr/>
          <p:nvPr/>
        </p:nvSpPr>
        <p:spPr>
          <a:xfrm>
            <a:off x="352424" y="314236"/>
            <a:ext cx="844867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первые буквы слов, обозначающих одушевленные имена существительные, и вы узнаете новое словарное слово</a:t>
            </a:r>
          </a:p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881A11A-DC03-40C9-A36D-BE0BEE2230CA}"/>
              </a:ext>
            </a:extLst>
          </p:cNvPr>
          <p:cNvSpPr/>
          <p:nvPr/>
        </p:nvSpPr>
        <p:spPr>
          <a:xfrm>
            <a:off x="471487" y="2082493"/>
            <a:ext cx="82010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Гном, груздь, волна, волк, обида, оса, заяц, василёк, дворник, месяц, иволга, камень, карась, трава, аист.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554A47-E0B1-464C-B716-E9951757E06A}"/>
              </a:ext>
            </a:extLst>
          </p:cNvPr>
          <p:cNvSpPr/>
          <p:nvPr/>
        </p:nvSpPr>
        <p:spPr>
          <a:xfrm>
            <a:off x="602181" y="4220082"/>
            <a:ext cx="47536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гв</a:t>
            </a:r>
            <a:r>
              <a:rPr lang="ru-RU" sz="9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здика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65C13B-A4B8-490F-A8D2-74EF258F9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898" y="3429000"/>
            <a:ext cx="2801522" cy="322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8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2810AA-000A-45EC-BF40-F8C96272D677}"/>
              </a:ext>
            </a:extLst>
          </p:cNvPr>
          <p:cNvSpPr/>
          <p:nvPr/>
        </p:nvSpPr>
        <p:spPr>
          <a:xfrm>
            <a:off x="428625" y="1622763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+ 6 · 6 =  81  м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– 2 · 4 = 12   о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53 – 8 · 5 = 13   а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· 6 + 23 = 47   л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: 2 – 2 = 6      с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 : 7 : 7 =  1      ё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+ 21 : 7 = 24  т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2916266B-15F1-4A7D-976C-757275B38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524132"/>
              </p:ext>
            </p:extLst>
          </p:nvPr>
        </p:nvGraphicFramePr>
        <p:xfrm>
          <a:off x="663891" y="440686"/>
          <a:ext cx="7816218" cy="1068177"/>
        </p:xfrm>
        <a:graphic>
          <a:graphicData uri="http://schemas.openxmlformats.org/drawingml/2006/table">
            <a:tbl>
              <a:tblPr firstRow="1" firstCol="1" bandRow="1"/>
              <a:tblGrid>
                <a:gridCol w="1116401">
                  <a:extLst>
                    <a:ext uri="{9D8B030D-6E8A-4147-A177-3AD203B41FA5}">
                      <a16:colId xmlns:a16="http://schemas.microsoft.com/office/drawing/2014/main" val="869016264"/>
                    </a:ext>
                  </a:extLst>
                </a:gridCol>
                <a:gridCol w="1116401">
                  <a:extLst>
                    <a:ext uri="{9D8B030D-6E8A-4147-A177-3AD203B41FA5}">
                      <a16:colId xmlns:a16="http://schemas.microsoft.com/office/drawing/2014/main" val="2258065704"/>
                    </a:ext>
                  </a:extLst>
                </a:gridCol>
                <a:gridCol w="1116401">
                  <a:extLst>
                    <a:ext uri="{9D8B030D-6E8A-4147-A177-3AD203B41FA5}">
                      <a16:colId xmlns:a16="http://schemas.microsoft.com/office/drawing/2014/main" val="37101437"/>
                    </a:ext>
                  </a:extLst>
                </a:gridCol>
                <a:gridCol w="1116401">
                  <a:extLst>
                    <a:ext uri="{9D8B030D-6E8A-4147-A177-3AD203B41FA5}">
                      <a16:colId xmlns:a16="http://schemas.microsoft.com/office/drawing/2014/main" val="1467929280"/>
                    </a:ext>
                  </a:extLst>
                </a:gridCol>
                <a:gridCol w="1116401">
                  <a:extLst>
                    <a:ext uri="{9D8B030D-6E8A-4147-A177-3AD203B41FA5}">
                      <a16:colId xmlns:a16="http://schemas.microsoft.com/office/drawing/2014/main" val="3523614731"/>
                    </a:ext>
                  </a:extLst>
                </a:gridCol>
                <a:gridCol w="1116401">
                  <a:extLst>
                    <a:ext uri="{9D8B030D-6E8A-4147-A177-3AD203B41FA5}">
                      <a16:colId xmlns:a16="http://schemas.microsoft.com/office/drawing/2014/main" val="778316664"/>
                    </a:ext>
                  </a:extLst>
                </a:gridCol>
                <a:gridCol w="1117812">
                  <a:extLst>
                    <a:ext uri="{9D8B030D-6E8A-4147-A177-3AD203B41FA5}">
                      <a16:colId xmlns:a16="http://schemas.microsoft.com/office/drawing/2014/main" val="2170574608"/>
                    </a:ext>
                  </a:extLst>
                </a:gridCol>
              </a:tblGrid>
              <a:tr h="510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472793"/>
                  </a:ext>
                </a:extLst>
              </a:tr>
              <a:tr h="510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2402175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1E87FE2-802A-48C8-A331-B22BE6A6418E}"/>
              </a:ext>
            </a:extLst>
          </p:cNvPr>
          <p:cNvSpPr/>
          <p:nvPr/>
        </p:nvSpPr>
        <p:spPr>
          <a:xfrm>
            <a:off x="3076575" y="1692374"/>
            <a:ext cx="66675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52B59B-E73B-4359-A402-AF3A04DAAB82}"/>
              </a:ext>
            </a:extLst>
          </p:cNvPr>
          <p:cNvSpPr/>
          <p:nvPr/>
        </p:nvSpPr>
        <p:spPr>
          <a:xfrm>
            <a:off x="3076575" y="460424"/>
            <a:ext cx="66675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21190E-26C8-4F35-A2AE-91CD8C7AE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058">
            <a:off x="2995632" y="2331368"/>
            <a:ext cx="676715" cy="5243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064835-C44A-4636-8D23-A5D6ECE7D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642" y="460424"/>
            <a:ext cx="676715" cy="5243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827007-9DE6-40FA-9F3E-70B510E86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4952">
            <a:off x="2964202" y="3575033"/>
            <a:ext cx="676715" cy="5243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F8262F-83AD-4E3C-894F-3CA193E8A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914" y="440686"/>
            <a:ext cx="676715" cy="5243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B16BBC6-879C-470B-BB89-C4BEFF765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3135">
            <a:off x="2987947" y="2999857"/>
            <a:ext cx="676715" cy="5243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3A4793-BC0C-4022-A6B3-D8C3EE5F4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5278">
            <a:off x="5286797" y="401058"/>
            <a:ext cx="737680" cy="60355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E8F8618-9CF6-4540-84F0-CA44F8697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4325">
            <a:off x="2810413" y="4154743"/>
            <a:ext cx="737680" cy="60355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38D734E-B520-4323-BCFE-6B8DBF50A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59130">
            <a:off x="862900" y="327421"/>
            <a:ext cx="871804" cy="7803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33227AC-5CB0-4D3A-9DBA-0E94BEF44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97579">
            <a:off x="2739656" y="4631374"/>
            <a:ext cx="871804" cy="78035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20A9F97-F373-44B4-BE19-5C83987CF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31249">
            <a:off x="6257571" y="199872"/>
            <a:ext cx="1066892" cy="100592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715FF7-7030-4E15-8234-50C9FABE3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44646">
            <a:off x="3043683" y="5200271"/>
            <a:ext cx="1066892" cy="100592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8525429-B9EA-4410-A075-74C0121C0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45247">
            <a:off x="7235705" y="107946"/>
            <a:ext cx="1268078" cy="121930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7AA2F2-80A0-45FE-B7F1-1479B73C7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7485" y="3972639"/>
            <a:ext cx="4285815" cy="242493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7D2EE5-3F73-4307-80F0-D3BFFF7F1654}"/>
              </a:ext>
            </a:extLst>
          </p:cNvPr>
          <p:cNvSpPr/>
          <p:nvPr/>
        </p:nvSpPr>
        <p:spPr>
          <a:xfrm>
            <a:off x="5000625" y="1659924"/>
            <a:ext cx="366668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примеры,</a:t>
            </a:r>
          </a:p>
          <a:p>
            <a:pPr algn="just"/>
            <a:r>
              <a:rPr lang="ru-RU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слово, </a:t>
            </a:r>
          </a:p>
          <a:p>
            <a:pPr algn="just"/>
            <a:r>
              <a:rPr lang="ru-RU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</a:t>
            </a:r>
            <a:r>
              <a:rPr lang="ru-RU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B9A0726-5037-4100-A179-DE33C1CF4692}"/>
              </a:ext>
            </a:extLst>
          </p:cNvPr>
          <p:cNvSpPr/>
          <p:nvPr/>
        </p:nvSpPr>
        <p:spPr>
          <a:xfrm>
            <a:off x="1020416" y="746149"/>
            <a:ext cx="7007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    </a:t>
            </a:r>
            <a:r>
              <a:rPr lang="ru-RU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м     </a:t>
            </a:r>
            <a:r>
              <a:rPr lang="ru-RU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л    ё    т</a:t>
            </a:r>
          </a:p>
        </p:txBody>
      </p:sp>
    </p:spTree>
    <p:extLst>
      <p:ext uri="{BB962C8B-B14F-4D97-AF65-F5344CB8AC3E}">
        <p14:creationId xmlns:p14="http://schemas.microsoft.com/office/powerpoint/2010/main" val="224440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9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3393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DCD7C0-3084-49EC-9D48-14F0116F574E}"/>
              </a:ext>
            </a:extLst>
          </p:cNvPr>
          <p:cNvSpPr/>
          <p:nvPr/>
        </p:nvSpPr>
        <p:spPr>
          <a:xfrm>
            <a:off x="438150" y="372160"/>
            <a:ext cx="82486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новое словарное слово, прочитав по порядку пропущенные буквы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AEFB2A-53F8-4AD6-838C-89B55B20E14C}"/>
              </a:ext>
            </a:extLst>
          </p:cNvPr>
          <p:cNvSpPr/>
          <p:nvPr/>
        </p:nvSpPr>
        <p:spPr>
          <a:xfrm>
            <a:off x="514350" y="1696135"/>
            <a:ext cx="8172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Кни__ка, ж__раф, рука__, с__бака, ено__, по__чик, к__льцо, в__сёлый.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F8387EE-AB25-485C-BE43-23F75B761824}"/>
              </a:ext>
            </a:extLst>
          </p:cNvPr>
          <p:cNvSpPr/>
          <p:nvPr/>
        </p:nvSpPr>
        <p:spPr>
          <a:xfrm>
            <a:off x="1397245" y="1578501"/>
            <a:ext cx="662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6A70348-59BE-4812-9DCD-FE7CDE19E8CA}"/>
              </a:ext>
            </a:extLst>
          </p:cNvPr>
          <p:cNvSpPr/>
          <p:nvPr/>
        </p:nvSpPr>
        <p:spPr>
          <a:xfrm>
            <a:off x="3074390" y="1622942"/>
            <a:ext cx="5597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C983A8-9EE7-49CD-9D36-FE5485B7684A}"/>
              </a:ext>
            </a:extLst>
          </p:cNvPr>
          <p:cNvSpPr/>
          <p:nvPr/>
        </p:nvSpPr>
        <p:spPr>
          <a:xfrm>
            <a:off x="5555330" y="1634431"/>
            <a:ext cx="516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7ADCFBE-AFD4-4036-AED3-6FBD1F5CE191}"/>
              </a:ext>
            </a:extLst>
          </p:cNvPr>
          <p:cNvSpPr/>
          <p:nvPr/>
        </p:nvSpPr>
        <p:spPr>
          <a:xfrm>
            <a:off x="6595692" y="1578501"/>
            <a:ext cx="550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D571007-8E84-4E49-8D43-43CEC2A1FA7C}"/>
              </a:ext>
            </a:extLst>
          </p:cNvPr>
          <p:cNvSpPr/>
          <p:nvPr/>
        </p:nvSpPr>
        <p:spPr>
          <a:xfrm>
            <a:off x="1367439" y="2169289"/>
            <a:ext cx="452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BB393D2-E492-43A3-9FC0-0428E7DCA0CB}"/>
              </a:ext>
            </a:extLst>
          </p:cNvPr>
          <p:cNvSpPr/>
          <p:nvPr/>
        </p:nvSpPr>
        <p:spPr>
          <a:xfrm>
            <a:off x="2646621" y="2202241"/>
            <a:ext cx="550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DF1714F-D055-4714-A9C0-0914C1211ECE}"/>
              </a:ext>
            </a:extLst>
          </p:cNvPr>
          <p:cNvSpPr/>
          <p:nvPr/>
        </p:nvSpPr>
        <p:spPr>
          <a:xfrm>
            <a:off x="4402463" y="2213878"/>
            <a:ext cx="550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0597309-D3D4-4A00-BB91-FA454C5BAFC7}"/>
              </a:ext>
            </a:extLst>
          </p:cNvPr>
          <p:cNvSpPr/>
          <p:nvPr/>
        </p:nvSpPr>
        <p:spPr>
          <a:xfrm>
            <a:off x="6404785" y="2169289"/>
            <a:ext cx="550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E059BED-34F6-468A-8500-641F8A08A291}"/>
              </a:ext>
            </a:extLst>
          </p:cNvPr>
          <p:cNvSpPr/>
          <p:nvPr/>
        </p:nvSpPr>
        <p:spPr>
          <a:xfrm>
            <a:off x="1903702" y="3403953"/>
            <a:ext cx="52421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9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вотн</a:t>
            </a:r>
            <a:r>
              <a:rPr lang="ru-RU" sz="9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ое</a:t>
            </a:r>
            <a:endParaRPr lang="ru-RU" sz="9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066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648ED4-7771-41CB-B90F-08C6F3935C8B}"/>
              </a:ext>
            </a:extLst>
          </p:cNvPr>
          <p:cNvSpPr/>
          <p:nvPr/>
        </p:nvSpPr>
        <p:spPr>
          <a:xfrm>
            <a:off x="418012" y="393952"/>
            <a:ext cx="82687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первые буквы слов, обозначающих неодушевленные имена существительные,  и вы узнаете новое словарное слово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F0A806-53A0-464C-88D4-463657AFEE1B}"/>
              </a:ext>
            </a:extLst>
          </p:cNvPr>
          <p:cNvSpPr/>
          <p:nvPr/>
        </p:nvSpPr>
        <p:spPr>
          <a:xfrm>
            <a:off x="418011" y="2566776"/>
            <a:ext cx="8268787" cy="203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Одеяло, стрекоза, дрова, улица, вилка, ястреб, астра, комар, ночник, часовщик, часы, ириска, лиса, кисть.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E4B52E-CF48-42EF-ACE6-5F79BCB459BC}"/>
              </a:ext>
            </a:extLst>
          </p:cNvPr>
          <p:cNvSpPr/>
          <p:nvPr/>
        </p:nvSpPr>
        <p:spPr>
          <a:xfrm>
            <a:off x="1568338" y="4360822"/>
            <a:ext cx="56537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дува</a:t>
            </a:r>
            <a:r>
              <a:rPr lang="ru-RU" sz="9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нч</a:t>
            </a:r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ик</a:t>
            </a:r>
          </a:p>
        </p:txBody>
      </p:sp>
    </p:spTree>
    <p:extLst>
      <p:ext uri="{BB962C8B-B14F-4D97-AF65-F5344CB8AC3E}">
        <p14:creationId xmlns:p14="http://schemas.microsoft.com/office/powerpoint/2010/main" val="19493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" y="1307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04117F-AD16-4F66-8147-1C34B757DA3F}"/>
              </a:ext>
            </a:extLst>
          </p:cNvPr>
          <p:cNvSpPr/>
          <p:nvPr/>
        </p:nvSpPr>
        <p:spPr>
          <a:xfrm>
            <a:off x="522514" y="414886"/>
            <a:ext cx="80989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новое словарное слово, используя шифр и ключ к нему: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14AB3BC-1809-4A10-8B1B-104AA94CC9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797639"/>
              </p:ext>
            </p:extLst>
          </p:nvPr>
        </p:nvGraphicFramePr>
        <p:xfrm>
          <a:off x="802005" y="1627811"/>
          <a:ext cx="7688850" cy="2046351"/>
        </p:xfrm>
        <a:graphic>
          <a:graphicData uri="http://schemas.openxmlformats.org/drawingml/2006/table">
            <a:tbl>
              <a:tblPr firstRow="1" firstCol="1" bandRow="1"/>
              <a:tblGrid>
                <a:gridCol w="960759">
                  <a:extLst>
                    <a:ext uri="{9D8B030D-6E8A-4147-A177-3AD203B41FA5}">
                      <a16:colId xmlns:a16="http://schemas.microsoft.com/office/drawing/2014/main" val="205620452"/>
                    </a:ext>
                  </a:extLst>
                </a:gridCol>
                <a:gridCol w="960759">
                  <a:extLst>
                    <a:ext uri="{9D8B030D-6E8A-4147-A177-3AD203B41FA5}">
                      <a16:colId xmlns:a16="http://schemas.microsoft.com/office/drawing/2014/main" val="1986349535"/>
                    </a:ext>
                  </a:extLst>
                </a:gridCol>
                <a:gridCol w="960759">
                  <a:extLst>
                    <a:ext uri="{9D8B030D-6E8A-4147-A177-3AD203B41FA5}">
                      <a16:colId xmlns:a16="http://schemas.microsoft.com/office/drawing/2014/main" val="2228637415"/>
                    </a:ext>
                  </a:extLst>
                </a:gridCol>
                <a:gridCol w="960759">
                  <a:extLst>
                    <a:ext uri="{9D8B030D-6E8A-4147-A177-3AD203B41FA5}">
                      <a16:colId xmlns:a16="http://schemas.microsoft.com/office/drawing/2014/main" val="1335835962"/>
                    </a:ext>
                  </a:extLst>
                </a:gridCol>
                <a:gridCol w="960759">
                  <a:extLst>
                    <a:ext uri="{9D8B030D-6E8A-4147-A177-3AD203B41FA5}">
                      <a16:colId xmlns:a16="http://schemas.microsoft.com/office/drawing/2014/main" val="2519235252"/>
                    </a:ext>
                  </a:extLst>
                </a:gridCol>
                <a:gridCol w="960759">
                  <a:extLst>
                    <a:ext uri="{9D8B030D-6E8A-4147-A177-3AD203B41FA5}">
                      <a16:colId xmlns:a16="http://schemas.microsoft.com/office/drawing/2014/main" val="2546486580"/>
                    </a:ext>
                  </a:extLst>
                </a:gridCol>
                <a:gridCol w="962148">
                  <a:extLst>
                    <a:ext uri="{9D8B030D-6E8A-4147-A177-3AD203B41FA5}">
                      <a16:colId xmlns:a16="http://schemas.microsoft.com/office/drawing/2014/main" val="1046671316"/>
                    </a:ext>
                  </a:extLst>
                </a:gridCol>
                <a:gridCol w="962148">
                  <a:extLst>
                    <a:ext uri="{9D8B030D-6E8A-4147-A177-3AD203B41FA5}">
                      <a16:colId xmlns:a16="http://schemas.microsoft.com/office/drawing/2014/main" val="4056109166"/>
                    </a:ext>
                  </a:extLst>
                </a:gridCol>
              </a:tblGrid>
              <a:tr h="432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4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4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4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4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4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4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4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4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041077"/>
                  </a:ext>
                </a:extLst>
              </a:tr>
              <a:tr h="432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4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</a:t>
                      </a:r>
                      <a:endParaRPr lang="ru-RU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2309921"/>
                  </a:ext>
                </a:extLst>
              </a:tr>
              <a:tr h="432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4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18843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7E2C7A8-306D-41E3-A3C2-F06F54499D1F}"/>
              </a:ext>
            </a:extLst>
          </p:cNvPr>
          <p:cNvSpPr/>
          <p:nvPr/>
        </p:nvSpPr>
        <p:spPr>
          <a:xfrm>
            <a:off x="671374" y="3809869"/>
            <a:ext cx="7819481" cy="1351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Ключ: (2-1), (1-5), (1-2), (2-3), (2-7),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(1-6), (1-2), (1-6), (1-4), (2-5), (1-6)</a:t>
            </a:r>
            <a:endParaRPr lang="ru-RU" sz="3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4D75321-2B75-4C34-9B96-C286A540FB6A}"/>
              </a:ext>
            </a:extLst>
          </p:cNvPr>
          <p:cNvSpPr/>
          <p:nvPr/>
        </p:nvSpPr>
        <p:spPr>
          <a:xfrm>
            <a:off x="1107457" y="4873454"/>
            <a:ext cx="66164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9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скр</a:t>
            </a:r>
            <a:r>
              <a:rPr lang="ru-RU" sz="9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сень</a:t>
            </a:r>
            <a:r>
              <a:rPr lang="ru-RU" sz="9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</p:txBody>
      </p:sp>
    </p:spTree>
    <p:extLst>
      <p:ext uri="{BB962C8B-B14F-4D97-AF65-F5344CB8AC3E}">
        <p14:creationId xmlns:p14="http://schemas.microsoft.com/office/powerpoint/2010/main" val="428805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EB3A26-53BD-4225-8C2F-498CC2290EF2}"/>
              </a:ext>
            </a:extLst>
          </p:cNvPr>
          <p:cNvSpPr/>
          <p:nvPr/>
        </p:nvSpPr>
        <p:spPr>
          <a:xfrm>
            <a:off x="419100" y="248335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новое словарное слово, прочитав по порядку пропущенные буквы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2097F3-3322-4F9C-B1C2-451C4F581248}"/>
              </a:ext>
            </a:extLst>
          </p:cNvPr>
          <p:cNvSpPr/>
          <p:nvPr/>
        </p:nvSpPr>
        <p:spPr>
          <a:xfrm>
            <a:off x="504825" y="1573888"/>
            <a:ext cx="8115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Берё__ка, __льбом, була__ка, грус__ный, пер__он, гр__чи, рюкза__.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1129490-421E-4F1E-B804-623BC9FF69D7}"/>
              </a:ext>
            </a:extLst>
          </p:cNvPr>
          <p:cNvSpPr/>
          <p:nvPr/>
        </p:nvSpPr>
        <p:spPr>
          <a:xfrm>
            <a:off x="1465967" y="1405235"/>
            <a:ext cx="478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F8037A3-DF10-4A67-B0F1-EDDF69EF2C36}"/>
              </a:ext>
            </a:extLst>
          </p:cNvPr>
          <p:cNvSpPr/>
          <p:nvPr/>
        </p:nvSpPr>
        <p:spPr>
          <a:xfrm>
            <a:off x="2570681" y="1405235"/>
            <a:ext cx="516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A487B4D-7119-49D9-81D8-CFA31853158F}"/>
              </a:ext>
            </a:extLst>
          </p:cNvPr>
          <p:cNvSpPr/>
          <p:nvPr/>
        </p:nvSpPr>
        <p:spPr>
          <a:xfrm>
            <a:off x="5346777" y="1400770"/>
            <a:ext cx="516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A65ABA7-FEF0-4714-AEBC-93979630F86A}"/>
              </a:ext>
            </a:extLst>
          </p:cNvPr>
          <p:cNvSpPr/>
          <p:nvPr/>
        </p:nvSpPr>
        <p:spPr>
          <a:xfrm>
            <a:off x="1478791" y="1946582"/>
            <a:ext cx="4523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FB4BA6D-2EEB-4A50-A12B-5B00A81DC69D}"/>
              </a:ext>
            </a:extLst>
          </p:cNvPr>
          <p:cNvSpPr/>
          <p:nvPr/>
        </p:nvSpPr>
        <p:spPr>
          <a:xfrm>
            <a:off x="3537492" y="1946805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F4E8A8-BE45-4EF9-B36F-3D601E93AE0B}"/>
              </a:ext>
            </a:extLst>
          </p:cNvPr>
          <p:cNvSpPr/>
          <p:nvPr/>
        </p:nvSpPr>
        <p:spPr>
          <a:xfrm>
            <a:off x="5188337" y="1969114"/>
            <a:ext cx="516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391CF94-2656-4213-9376-B31B86C3F381}"/>
              </a:ext>
            </a:extLst>
          </p:cNvPr>
          <p:cNvSpPr/>
          <p:nvPr/>
        </p:nvSpPr>
        <p:spPr>
          <a:xfrm>
            <a:off x="7444449" y="1944021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92D3F8B-FD81-4B32-9ECF-71687C54BB1C}"/>
              </a:ext>
            </a:extLst>
          </p:cNvPr>
          <p:cNvSpPr/>
          <p:nvPr/>
        </p:nvSpPr>
        <p:spPr>
          <a:xfrm>
            <a:off x="1704974" y="3306946"/>
            <a:ext cx="548522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9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9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</a:t>
            </a:r>
            <a:r>
              <a:rPr lang="ru-RU" sz="9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</p:spTree>
    <p:extLst>
      <p:ext uri="{BB962C8B-B14F-4D97-AF65-F5344CB8AC3E}">
        <p14:creationId xmlns:p14="http://schemas.microsoft.com/office/powerpoint/2010/main" val="60633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159C39-AC34-41AD-B93C-7E1A3C147462}"/>
              </a:ext>
            </a:extLst>
          </p:cNvPr>
          <p:cNvSpPr/>
          <p:nvPr/>
        </p:nvSpPr>
        <p:spPr>
          <a:xfrm>
            <a:off x="496387" y="407015"/>
            <a:ext cx="81512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Уберите буквы, обозначающие непарные по звонкости-глухости согласные звуки, и вы узнаете новое словарное слово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A83F35-0E0F-4C53-B913-B042524D7D60}"/>
              </a:ext>
            </a:extLst>
          </p:cNvPr>
          <p:cNvSpPr/>
          <p:nvPr/>
        </p:nvSpPr>
        <p:spPr>
          <a:xfrm>
            <a:off x="1671300" y="2383690"/>
            <a:ext cx="58013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пменсролк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1ABFDD-BB88-481F-AFDF-833DFF3B9598}"/>
              </a:ext>
            </a:extLst>
          </p:cNvPr>
          <p:cNvSpPr/>
          <p:nvPr/>
        </p:nvSpPr>
        <p:spPr>
          <a:xfrm>
            <a:off x="2091926" y="1552693"/>
            <a:ext cx="486684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5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сок</a:t>
            </a:r>
            <a:endParaRPr lang="ru-RU" sz="1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24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C5BB22-48F2-4CEC-8002-9341D7A8FF36}"/>
              </a:ext>
            </a:extLst>
          </p:cNvPr>
          <p:cNvSpPr/>
          <p:nvPr/>
        </p:nvSpPr>
        <p:spPr>
          <a:xfrm>
            <a:off x="542924" y="516724"/>
            <a:ext cx="8124825" cy="1647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Уберите буквы, обозначающие непарные  глухие согласные звуки, и вы узнаете новое словарное слово</a:t>
            </a:r>
            <a:endParaRPr lang="ru-RU" sz="32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F5D917-B9F9-4200-9BCD-23D727097942}"/>
              </a:ext>
            </a:extLst>
          </p:cNvPr>
          <p:cNvSpPr/>
          <p:nvPr/>
        </p:nvSpPr>
        <p:spPr>
          <a:xfrm>
            <a:off x="1866426" y="2395834"/>
            <a:ext cx="5696423" cy="1376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КВЩАРЦТИХРА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2791D7-3225-47BC-8D8F-025CCCEFB201}"/>
              </a:ext>
            </a:extLst>
          </p:cNvPr>
          <p:cNvSpPr/>
          <p:nvPr/>
        </p:nvSpPr>
        <p:spPr>
          <a:xfrm>
            <a:off x="1609725" y="2163906"/>
            <a:ext cx="63959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9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РТИРА</a:t>
            </a:r>
          </a:p>
        </p:txBody>
      </p:sp>
    </p:spTree>
    <p:extLst>
      <p:ext uri="{BB962C8B-B14F-4D97-AF65-F5344CB8AC3E}">
        <p14:creationId xmlns:p14="http://schemas.microsoft.com/office/powerpoint/2010/main" val="379148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53B392-B7A1-4C41-A63F-0EB411117345}"/>
              </a:ext>
            </a:extLst>
          </p:cNvPr>
          <p:cNvSpPr/>
          <p:nvPr/>
        </p:nvSpPr>
        <p:spPr>
          <a:xfrm>
            <a:off x="279401" y="1833651"/>
            <a:ext cx="8407300" cy="33855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∙ (6 + 3) : 3  = 15        р</a:t>
            </a:r>
          </a:p>
          <a:p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70 : (50 : 5) + 23 = 30    г</a:t>
            </a:r>
          </a:p>
          <a:p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(90 : 5) + 7 : 1 = 25        е</a:t>
            </a:r>
          </a:p>
          <a:p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(9 : 1 + 11 – 2) : 3 = 6    о</a:t>
            </a:r>
          </a:p>
          <a:p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16 : 4 ∙ 9 : 2 : 6 = 3        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2A6B78-3D6E-425B-853B-CEDA24DF00DD}"/>
              </a:ext>
            </a:extLst>
          </p:cNvPr>
          <p:cNvSpPr/>
          <p:nvPr/>
        </p:nvSpPr>
        <p:spPr>
          <a:xfrm>
            <a:off x="279400" y="211435"/>
            <a:ext cx="85216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Решив цепочки примеров и  расположив ответы в порядке убывания, вы узнаете новое словарное слово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1EE3CCC-D572-4590-88BC-B4BAD9DC3921}"/>
              </a:ext>
            </a:extLst>
          </p:cNvPr>
          <p:cNvSpPr/>
          <p:nvPr/>
        </p:nvSpPr>
        <p:spPr>
          <a:xfrm>
            <a:off x="984649" y="5205656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FEB15BB-3DCC-46F2-88C9-B503B55B787C}"/>
              </a:ext>
            </a:extLst>
          </p:cNvPr>
          <p:cNvSpPr/>
          <p:nvPr/>
        </p:nvSpPr>
        <p:spPr>
          <a:xfrm>
            <a:off x="2232406" y="34879"/>
            <a:ext cx="384169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рой</a:t>
            </a:r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B5940CA5-6116-47C3-B699-0D1BF320AC4E}"/>
              </a:ext>
            </a:extLst>
          </p:cNvPr>
          <p:cNvSpPr/>
          <p:nvPr/>
        </p:nvSpPr>
        <p:spPr>
          <a:xfrm>
            <a:off x="4260982" y="1880747"/>
            <a:ext cx="846595" cy="666206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Равнобедренный треугольник 23">
            <a:extLst>
              <a:ext uri="{FF2B5EF4-FFF2-40B4-BE49-F238E27FC236}">
                <a16:creationId xmlns:a16="http://schemas.microsoft.com/office/drawing/2014/main" id="{DACEEBBE-491D-4EE3-87A1-4E2401FC3BCE}"/>
              </a:ext>
            </a:extLst>
          </p:cNvPr>
          <p:cNvSpPr/>
          <p:nvPr/>
        </p:nvSpPr>
        <p:spPr>
          <a:xfrm>
            <a:off x="4809622" y="2546953"/>
            <a:ext cx="846595" cy="666206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524B870E-49F9-4DCF-92E4-E0ED4F7F50AF}"/>
              </a:ext>
            </a:extLst>
          </p:cNvPr>
          <p:cNvSpPr/>
          <p:nvPr/>
        </p:nvSpPr>
        <p:spPr>
          <a:xfrm>
            <a:off x="4334379" y="3123295"/>
            <a:ext cx="846595" cy="666206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>
            <a:extLst>
              <a:ext uri="{FF2B5EF4-FFF2-40B4-BE49-F238E27FC236}">
                <a16:creationId xmlns:a16="http://schemas.microsoft.com/office/drawing/2014/main" id="{ABACBB10-CD41-40D0-B0BB-132795075CE4}"/>
              </a:ext>
            </a:extLst>
          </p:cNvPr>
          <p:cNvSpPr/>
          <p:nvPr/>
        </p:nvSpPr>
        <p:spPr>
          <a:xfrm>
            <a:off x="5028860" y="3760159"/>
            <a:ext cx="846595" cy="666206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>
            <a:extLst>
              <a:ext uri="{FF2B5EF4-FFF2-40B4-BE49-F238E27FC236}">
                <a16:creationId xmlns:a16="http://schemas.microsoft.com/office/drawing/2014/main" id="{4293856F-C875-41C6-963D-0F441FC12606}"/>
              </a:ext>
            </a:extLst>
          </p:cNvPr>
          <p:cNvSpPr/>
          <p:nvPr/>
        </p:nvSpPr>
        <p:spPr>
          <a:xfrm>
            <a:off x="4483051" y="4484994"/>
            <a:ext cx="846595" cy="666206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35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1E9828-58A8-443F-B0E6-A698E132B85C}"/>
              </a:ext>
            </a:extLst>
          </p:cNvPr>
          <p:cNvSpPr/>
          <p:nvPr/>
        </p:nvSpPr>
        <p:spPr>
          <a:xfrm>
            <a:off x="180974" y="857935"/>
            <a:ext cx="8753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https://avatanplus.com/files/resources/original/56e6d211f20e015375a49647.png</a:t>
            </a:r>
            <a:r>
              <a:rPr lang="ru-RU" dirty="0"/>
              <a:t> - рамка для слайдов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3B7DE5-452B-416A-A5D0-8D2E8C21DC5B}"/>
              </a:ext>
            </a:extLst>
          </p:cNvPr>
          <p:cNvSpPr/>
          <p:nvPr/>
        </p:nvSpPr>
        <p:spPr>
          <a:xfrm>
            <a:off x="180974" y="1970860"/>
            <a:ext cx="8677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https://catherineasquithgallery.com/uploads/posts/2021-03/1614565125_89-p-kartinka-samoleta-na-belom-fone-99.png</a:t>
            </a:r>
            <a:r>
              <a:rPr lang="ru-RU" dirty="0"/>
              <a:t> - самолет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EBFA01-6338-4037-AE3C-7490B7A431BE}"/>
              </a:ext>
            </a:extLst>
          </p:cNvPr>
          <p:cNvSpPr/>
          <p:nvPr/>
        </p:nvSpPr>
        <p:spPr>
          <a:xfrm>
            <a:off x="180973" y="1414398"/>
            <a:ext cx="8677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https://i.pinimg.com/originals/97/12/a7/9712a75a28bdc57931c2e41ac8b67d81.png</a:t>
            </a:r>
            <a:r>
              <a:rPr lang="ru-RU" dirty="0"/>
              <a:t> - девочка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BD8796-24A6-4F1F-8EFB-7A9A08E0213E}"/>
              </a:ext>
            </a:extLst>
          </p:cNvPr>
          <p:cNvSpPr/>
          <p:nvPr/>
        </p:nvSpPr>
        <p:spPr>
          <a:xfrm>
            <a:off x="1843144" y="26938"/>
            <a:ext cx="54577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 ресурсы</a:t>
            </a:r>
          </a:p>
          <a:p>
            <a:pPr algn="ctr"/>
            <a:endParaRPr lang="ru-RU" sz="4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8813968-927B-4A15-A046-6B819F25CAC2}"/>
              </a:ext>
            </a:extLst>
          </p:cNvPr>
          <p:cNvSpPr/>
          <p:nvPr/>
        </p:nvSpPr>
        <p:spPr>
          <a:xfrm>
            <a:off x="180972" y="2617191"/>
            <a:ext cx="8677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https://img1.liveinternet.ru/images/attach/b/4/103/729/103729995_large_693.jpg</a:t>
            </a:r>
            <a:r>
              <a:rPr lang="ru-RU" dirty="0"/>
              <a:t> - Московский Кремль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5BD03DE-DE96-4738-AE4C-FCA730248A10}"/>
              </a:ext>
            </a:extLst>
          </p:cNvPr>
          <p:cNvSpPr/>
          <p:nvPr/>
        </p:nvSpPr>
        <p:spPr>
          <a:xfrm>
            <a:off x="180969" y="3173653"/>
            <a:ext cx="8753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https://catherineasquithgallery.com/uploads/posts/2021-02/1612905307_61-p-krasnaya-ploshchad-fon-83.jpg</a:t>
            </a:r>
            <a:r>
              <a:rPr lang="ru-RU" dirty="0"/>
              <a:t> - Красная площадь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1D7DA71-A207-42DE-88A4-138C045DE887}"/>
              </a:ext>
            </a:extLst>
          </p:cNvPr>
          <p:cNvSpPr/>
          <p:nvPr/>
        </p:nvSpPr>
        <p:spPr>
          <a:xfrm>
            <a:off x="180969" y="3819984"/>
            <a:ext cx="8782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http://dasha46.narod.ru/Encyclopedic_Knowledge/Biology/Plants/Flowers/2/camomile.jpg</a:t>
            </a:r>
            <a:r>
              <a:rPr lang="ru-RU" dirty="0"/>
              <a:t> - ромашка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3A3163-CE32-4A75-8A73-2CDFA3256F5B}"/>
              </a:ext>
            </a:extLst>
          </p:cNvPr>
          <p:cNvSpPr/>
          <p:nvPr/>
        </p:nvSpPr>
        <p:spPr>
          <a:xfrm>
            <a:off x="180969" y="4376446"/>
            <a:ext cx="8782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https://gas-kvas.com/uploads/posts/2023-01/1673459969_gas-kvas-com-p-risunok-detskii-gvozdika-23.png</a:t>
            </a:r>
            <a:r>
              <a:rPr lang="ru-RU" dirty="0"/>
              <a:t> - гвоздика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123ED36-9144-4449-A5A7-674672B4B6BD}"/>
              </a:ext>
            </a:extLst>
          </p:cNvPr>
          <p:cNvSpPr/>
          <p:nvPr/>
        </p:nvSpPr>
        <p:spPr>
          <a:xfrm>
            <a:off x="180969" y="5074270"/>
            <a:ext cx="8753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https://pickimage.ru/wp-content/uploads/images/detskie/lilac/siren5.jpg</a:t>
            </a:r>
            <a:r>
              <a:rPr lang="ru-RU" dirty="0"/>
              <a:t> - сирень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780CE34-C885-4E53-8050-17EF5FFC2565}"/>
              </a:ext>
            </a:extLst>
          </p:cNvPr>
          <p:cNvSpPr/>
          <p:nvPr/>
        </p:nvSpPr>
        <p:spPr>
          <a:xfrm>
            <a:off x="180969" y="5579239"/>
            <a:ext cx="8582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https://catalog.prosv.ru/item/38864</a:t>
            </a:r>
            <a:r>
              <a:rPr lang="ru-RU" dirty="0"/>
              <a:t> - обложка учебника «Русский язык» 3 класс</a:t>
            </a:r>
          </a:p>
        </p:txBody>
      </p:sp>
    </p:spTree>
    <p:extLst>
      <p:ext uri="{BB962C8B-B14F-4D97-AF65-F5344CB8AC3E}">
        <p14:creationId xmlns:p14="http://schemas.microsoft.com/office/powerpoint/2010/main" val="4268188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3439F1-50A0-4A52-94F0-3168AE583FD6}"/>
              </a:ext>
            </a:extLst>
          </p:cNvPr>
          <p:cNvSpPr/>
          <p:nvPr/>
        </p:nvSpPr>
        <p:spPr>
          <a:xfrm>
            <a:off x="1242075" y="100310"/>
            <a:ext cx="63360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новое  слово</a:t>
            </a:r>
            <a:endParaRPr lang="ru-RU" sz="4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BB72C5-109C-46EA-9C3F-A54D979C6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923" y="1058226"/>
            <a:ext cx="4368334" cy="405709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27667C-A2B7-424C-972F-05238D8C4D12}"/>
              </a:ext>
            </a:extLst>
          </p:cNvPr>
          <p:cNvSpPr/>
          <p:nvPr/>
        </p:nvSpPr>
        <p:spPr>
          <a:xfrm>
            <a:off x="4145434" y="3862405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B1C984-3C30-41F6-9D7E-E506F7A4D1CF}"/>
              </a:ext>
            </a:extLst>
          </p:cNvPr>
          <p:cNvSpPr/>
          <p:nvPr/>
        </p:nvSpPr>
        <p:spPr>
          <a:xfrm rot="19810217">
            <a:off x="4231713" y="3280959"/>
            <a:ext cx="11241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264F6F4-545A-45B7-9CD4-DDCC390402E5}"/>
              </a:ext>
            </a:extLst>
          </p:cNvPr>
          <p:cNvSpPr/>
          <p:nvPr/>
        </p:nvSpPr>
        <p:spPr>
          <a:xfrm>
            <a:off x="2225923" y="1671074"/>
            <a:ext cx="45302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комн</a:t>
            </a:r>
            <a:r>
              <a:rPr lang="ru-RU" sz="9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</a:p>
        </p:txBody>
      </p:sp>
    </p:spTree>
    <p:extLst>
      <p:ext uri="{BB962C8B-B14F-4D97-AF65-F5344CB8AC3E}">
        <p14:creationId xmlns:p14="http://schemas.microsoft.com/office/powerpoint/2010/main" val="319804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3439F1-50A0-4A52-94F0-3168AE583FD6}"/>
              </a:ext>
            </a:extLst>
          </p:cNvPr>
          <p:cNvSpPr/>
          <p:nvPr/>
        </p:nvSpPr>
        <p:spPr>
          <a:xfrm>
            <a:off x="551633" y="195560"/>
            <a:ext cx="804073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Уберите </a:t>
            </a:r>
            <a:r>
              <a:rPr lang="ru-RU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буквы, обозначающие </a:t>
            </a:r>
            <a:r>
              <a:rPr lang="ru-RU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непарные глухие согласные звуки, и вы узнаете новое словарное слово</a:t>
            </a:r>
            <a:endParaRPr lang="ru-RU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69042E-4003-44A6-8C34-D33871CC89CB}"/>
              </a:ext>
            </a:extLst>
          </p:cNvPr>
          <p:cNvSpPr/>
          <p:nvPr/>
        </p:nvSpPr>
        <p:spPr>
          <a:xfrm>
            <a:off x="1798455" y="2750192"/>
            <a:ext cx="5991225" cy="2213668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0341360"/>
              </a:avLst>
            </a:prstTxWarp>
            <a:spAutoFit/>
          </a:bodyPr>
          <a:lstStyle/>
          <a:p>
            <a:r>
              <a:rPr lang="ru-RU" sz="9600" dirty="0">
                <a:solidFill>
                  <a:srgbClr val="002060"/>
                </a:solidFill>
              </a:rPr>
              <a:t>ОЧДХНЦАЖЧДЫ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B0036F-B826-4543-BF21-42CAF55A6088}"/>
              </a:ext>
            </a:extLst>
          </p:cNvPr>
          <p:cNvSpPr/>
          <p:nvPr/>
        </p:nvSpPr>
        <p:spPr>
          <a:xfrm>
            <a:off x="2045970" y="2750192"/>
            <a:ext cx="5991225" cy="2213668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0341360"/>
              </a:avLst>
            </a:prstTxWarp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</a:rPr>
              <a:t>О</a:t>
            </a:r>
            <a:r>
              <a:rPr lang="ru-RU" sz="9600" dirty="0">
                <a:solidFill>
                  <a:srgbClr val="002060"/>
                </a:solidFill>
              </a:rPr>
              <a:t>ДНАЖДЫ</a:t>
            </a:r>
          </a:p>
        </p:txBody>
      </p:sp>
    </p:spTree>
    <p:extLst>
      <p:ext uri="{BB962C8B-B14F-4D97-AF65-F5344CB8AC3E}">
        <p14:creationId xmlns:p14="http://schemas.microsoft.com/office/powerpoint/2010/main" val="410202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3A3C7B6-BF90-4B75-911C-EE52A686993A}"/>
              </a:ext>
            </a:extLst>
          </p:cNvPr>
          <p:cNvSpPr/>
          <p:nvPr/>
        </p:nvSpPr>
        <p:spPr>
          <a:xfrm>
            <a:off x="476794" y="336509"/>
            <a:ext cx="81904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новое словарное слово, используя шифр и ключ к нему: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CE58E54-6D0F-4A77-A0C6-51767E8C3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515841"/>
              </p:ext>
            </p:extLst>
          </p:nvPr>
        </p:nvGraphicFramePr>
        <p:xfrm>
          <a:off x="476794" y="1469629"/>
          <a:ext cx="8053252" cy="2057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6293">
                  <a:extLst>
                    <a:ext uri="{9D8B030D-6E8A-4147-A177-3AD203B41FA5}">
                      <a16:colId xmlns:a16="http://schemas.microsoft.com/office/drawing/2014/main" val="367862452"/>
                    </a:ext>
                  </a:extLst>
                </a:gridCol>
                <a:gridCol w="1006293">
                  <a:extLst>
                    <a:ext uri="{9D8B030D-6E8A-4147-A177-3AD203B41FA5}">
                      <a16:colId xmlns:a16="http://schemas.microsoft.com/office/drawing/2014/main" val="2292834583"/>
                    </a:ext>
                  </a:extLst>
                </a:gridCol>
                <a:gridCol w="1006293">
                  <a:extLst>
                    <a:ext uri="{9D8B030D-6E8A-4147-A177-3AD203B41FA5}">
                      <a16:colId xmlns:a16="http://schemas.microsoft.com/office/drawing/2014/main" val="1912186917"/>
                    </a:ext>
                  </a:extLst>
                </a:gridCol>
                <a:gridCol w="1006293">
                  <a:extLst>
                    <a:ext uri="{9D8B030D-6E8A-4147-A177-3AD203B41FA5}">
                      <a16:colId xmlns:a16="http://schemas.microsoft.com/office/drawing/2014/main" val="3440482790"/>
                    </a:ext>
                  </a:extLst>
                </a:gridCol>
                <a:gridCol w="1006293">
                  <a:extLst>
                    <a:ext uri="{9D8B030D-6E8A-4147-A177-3AD203B41FA5}">
                      <a16:colId xmlns:a16="http://schemas.microsoft.com/office/drawing/2014/main" val="3884100828"/>
                    </a:ext>
                  </a:extLst>
                </a:gridCol>
                <a:gridCol w="1006293">
                  <a:extLst>
                    <a:ext uri="{9D8B030D-6E8A-4147-A177-3AD203B41FA5}">
                      <a16:colId xmlns:a16="http://schemas.microsoft.com/office/drawing/2014/main" val="3547625468"/>
                    </a:ext>
                  </a:extLst>
                </a:gridCol>
                <a:gridCol w="1007747">
                  <a:extLst>
                    <a:ext uri="{9D8B030D-6E8A-4147-A177-3AD203B41FA5}">
                      <a16:colId xmlns:a16="http://schemas.microsoft.com/office/drawing/2014/main" val="3068376753"/>
                    </a:ext>
                  </a:extLst>
                </a:gridCol>
                <a:gridCol w="1007747">
                  <a:extLst>
                    <a:ext uri="{9D8B030D-6E8A-4147-A177-3AD203B41FA5}">
                      <a16:colId xmlns:a16="http://schemas.microsoft.com/office/drawing/2014/main" val="2419306338"/>
                    </a:ext>
                  </a:extLst>
                </a:gridCol>
              </a:tblGrid>
              <a:tr h="411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ru-RU" sz="44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solidFill>
                            <a:srgbClr val="0070C0"/>
                          </a:solidFill>
                          <a:effectLst/>
                        </a:rPr>
                        <a:t>1</a:t>
                      </a:r>
                      <a:endParaRPr lang="ru-RU" sz="44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ru-RU" sz="44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ru-RU" sz="44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ru-RU" sz="44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solidFill>
                            <a:srgbClr val="0070C0"/>
                          </a:solidFill>
                          <a:effectLst/>
                        </a:rPr>
                        <a:t>5</a:t>
                      </a:r>
                      <a:endParaRPr lang="ru-RU" sz="44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endParaRPr lang="ru-RU" sz="44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solidFill>
                            <a:srgbClr val="0070C0"/>
                          </a:solidFill>
                          <a:effectLst/>
                        </a:rPr>
                        <a:t>7</a:t>
                      </a:r>
                      <a:endParaRPr lang="ru-RU" sz="4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226052"/>
                  </a:ext>
                </a:extLst>
              </a:tr>
              <a:tr h="411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solidFill>
                            <a:srgbClr val="0070C0"/>
                          </a:solidFill>
                          <a:effectLst/>
                        </a:rPr>
                        <a:t>1</a:t>
                      </a:r>
                      <a:endParaRPr lang="ru-RU" sz="44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</a:rPr>
                        <a:t>и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</a:rPr>
                        <a:t>в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</a:rPr>
                        <a:t>ш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</a:rPr>
                        <a:t>у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</a:rPr>
                        <a:t>о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</a:rPr>
                        <a:t>п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</a:rPr>
                        <a:t>т</a:t>
                      </a:r>
                      <a:endParaRPr lang="ru-RU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592753"/>
                  </a:ext>
                </a:extLst>
              </a:tr>
              <a:tr h="4114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ru-RU" sz="4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</a:rPr>
                        <a:t>к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</a:rPr>
                        <a:t>л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</a:rPr>
                        <a:t>ь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</a:rPr>
                        <a:t>р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</a:rPr>
                        <a:t>ю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>
                          <a:effectLst/>
                        </a:rPr>
                        <a:t>а</a:t>
                      </a:r>
                      <a:endParaRPr lang="ru-RU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effectLst/>
                        </a:rPr>
                        <a:t>ч</a:t>
                      </a:r>
                      <a:endParaRPr lang="ru-RU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53893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F5F65BE-CDD3-4068-9FE5-40D02067E01D}"/>
              </a:ext>
            </a:extLst>
          </p:cNvPr>
          <p:cNvSpPr/>
          <p:nvPr/>
        </p:nvSpPr>
        <p:spPr>
          <a:xfrm>
            <a:off x="228599" y="3899663"/>
            <a:ext cx="830144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Ключ: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(2-1), (2-4), (1-5), (1-2), (2-6), (1-7), (2-3)</a:t>
            </a:r>
          </a:p>
          <a:p>
            <a:r>
              <a:rPr lang="ru-RU" dirty="0"/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CE0F8FD-43C2-47EA-B538-2F0BF36F3CB8}"/>
              </a:ext>
            </a:extLst>
          </p:cNvPr>
          <p:cNvSpPr/>
          <p:nvPr/>
        </p:nvSpPr>
        <p:spPr>
          <a:xfrm>
            <a:off x="1590353" y="4590269"/>
            <a:ext cx="55779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</a:t>
            </a:r>
            <a:r>
              <a:rPr lang="ru-RU" sz="9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ВАТЬ</a:t>
            </a:r>
          </a:p>
        </p:txBody>
      </p:sp>
    </p:spTree>
    <p:extLst>
      <p:ext uri="{BB962C8B-B14F-4D97-AF65-F5344CB8AC3E}">
        <p14:creationId xmlns:p14="http://schemas.microsoft.com/office/powerpoint/2010/main" val="16736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8A16A09-CE39-45C0-8FDE-F9B100D22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3B9F74-D247-4458-8333-0F5C1359E2A6}"/>
              </a:ext>
            </a:extLst>
          </p:cNvPr>
          <p:cNvSpPr/>
          <p:nvPr/>
        </p:nvSpPr>
        <p:spPr>
          <a:xfrm>
            <a:off x="396791" y="380890"/>
            <a:ext cx="832919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 прочитаете новое слово, </a:t>
            </a:r>
            <a:r>
              <a:rPr lang="ru-RU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определите последовательность соединения букв </a:t>
            </a:r>
            <a:endParaRPr lang="ru-RU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8E3A09F-F435-4317-A984-F9518744DEAA}"/>
              </a:ext>
            </a:extLst>
          </p:cNvPr>
          <p:cNvGrpSpPr/>
          <p:nvPr/>
        </p:nvGrpSpPr>
        <p:grpSpPr>
          <a:xfrm>
            <a:off x="6560814" y="4181003"/>
            <a:ext cx="1072989" cy="1569660"/>
            <a:chOff x="6560814" y="4181003"/>
            <a:chExt cx="1072989" cy="156966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19BFC83-B5FA-445A-9325-A4D96D325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0814" y="4578634"/>
              <a:ext cx="1072989" cy="1077218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02038DAB-1208-4451-8319-6A41B0E793A6}"/>
                </a:ext>
              </a:extLst>
            </p:cNvPr>
            <p:cNvSpPr/>
            <p:nvPr/>
          </p:nvSpPr>
          <p:spPr>
            <a:xfrm>
              <a:off x="6697198" y="4181003"/>
              <a:ext cx="800219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9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49748E8-80DF-437C-BC65-D6B59D3658F8}"/>
              </a:ext>
            </a:extLst>
          </p:cNvPr>
          <p:cNvGrpSpPr/>
          <p:nvPr/>
        </p:nvGrpSpPr>
        <p:grpSpPr>
          <a:xfrm>
            <a:off x="3062479" y="4006961"/>
            <a:ext cx="1072989" cy="1611662"/>
            <a:chOff x="3062479" y="4006961"/>
            <a:chExt cx="1072989" cy="161166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996C399-777D-4A62-8FE9-4AD8EF623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2479" y="4006961"/>
              <a:ext cx="1072989" cy="1611662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C4B9E85-5D2F-424F-BA2A-FFE5100A278C}"/>
                </a:ext>
              </a:extLst>
            </p:cNvPr>
            <p:cNvSpPr/>
            <p:nvPr/>
          </p:nvSpPr>
          <p:spPr>
            <a:xfrm>
              <a:off x="3223710" y="4027962"/>
              <a:ext cx="750525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96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я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6348D33-378A-4B17-93B5-EFBD89AE12DD}"/>
              </a:ext>
            </a:extLst>
          </p:cNvPr>
          <p:cNvGrpSpPr/>
          <p:nvPr/>
        </p:nvGrpSpPr>
        <p:grpSpPr>
          <a:xfrm>
            <a:off x="1928339" y="3095897"/>
            <a:ext cx="1072989" cy="2522726"/>
            <a:chOff x="1907548" y="3095897"/>
            <a:chExt cx="1072989" cy="2522726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50D70BF-3977-44AF-AE92-7556A0FCA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7548" y="3095897"/>
              <a:ext cx="1072989" cy="2522726"/>
            </a:xfrm>
            <a:prstGeom prst="rect">
              <a:avLst/>
            </a:prstGeom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0E797F3E-F9EA-4173-BDE6-58516196F7D4}"/>
                </a:ext>
              </a:extLst>
            </p:cNvPr>
            <p:cNvSpPr/>
            <p:nvPr/>
          </p:nvSpPr>
          <p:spPr>
            <a:xfrm>
              <a:off x="2096006" y="4006961"/>
              <a:ext cx="811441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9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б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045A1C1-166F-464B-B37E-B0624C4787B8}"/>
              </a:ext>
            </a:extLst>
          </p:cNvPr>
          <p:cNvGrpSpPr/>
          <p:nvPr/>
        </p:nvGrpSpPr>
        <p:grpSpPr>
          <a:xfrm>
            <a:off x="5371251" y="2701819"/>
            <a:ext cx="1072989" cy="3048844"/>
            <a:chOff x="5372341" y="2701819"/>
            <a:chExt cx="1072989" cy="304884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6F6BC43-038B-46D2-BDB6-624C595D5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2341" y="2701819"/>
              <a:ext cx="1072989" cy="2958367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E7835925-07C6-4E7E-BA21-B2B745EBC495}"/>
                </a:ext>
              </a:extLst>
            </p:cNvPr>
            <p:cNvSpPr/>
            <p:nvPr/>
          </p:nvSpPr>
          <p:spPr>
            <a:xfrm>
              <a:off x="5473980" y="4181003"/>
              <a:ext cx="843501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9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F23EEA2-0E77-44A4-9F4F-29423091F382}"/>
              </a:ext>
            </a:extLst>
          </p:cNvPr>
          <p:cNvGrpSpPr/>
          <p:nvPr/>
        </p:nvGrpSpPr>
        <p:grpSpPr>
          <a:xfrm>
            <a:off x="796516" y="2251413"/>
            <a:ext cx="1018903" cy="3391171"/>
            <a:chOff x="783771" y="2259874"/>
            <a:chExt cx="1018903" cy="3391171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92CFE-513C-4EAD-A9B3-2C420EB05250}"/>
                </a:ext>
              </a:extLst>
            </p:cNvPr>
            <p:cNvSpPr/>
            <p:nvPr/>
          </p:nvSpPr>
          <p:spPr>
            <a:xfrm>
              <a:off x="783771" y="2259874"/>
              <a:ext cx="1018903" cy="3278777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508AFAE8-616D-49A1-A0B7-41250734E37A}"/>
                </a:ext>
              </a:extLst>
            </p:cNvPr>
            <p:cNvSpPr/>
            <p:nvPr/>
          </p:nvSpPr>
          <p:spPr>
            <a:xfrm>
              <a:off x="894658" y="4081385"/>
              <a:ext cx="843501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9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FAC61BFD-D84B-47FB-B869-B6A8687E31E6}"/>
              </a:ext>
            </a:extLst>
          </p:cNvPr>
          <p:cNvGrpSpPr/>
          <p:nvPr/>
        </p:nvGrpSpPr>
        <p:grpSpPr>
          <a:xfrm>
            <a:off x="4217410" y="1894442"/>
            <a:ext cx="1072989" cy="3761410"/>
            <a:chOff x="4217410" y="1894442"/>
            <a:chExt cx="1072989" cy="376141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7978C18-723A-4805-A198-9F98D224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7410" y="1894442"/>
              <a:ext cx="1072989" cy="3761410"/>
            </a:xfrm>
            <a:prstGeom prst="rect">
              <a:avLst/>
            </a:prstGeom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4DFA3C58-72BC-473A-BDF1-3B7F57800C6F}"/>
                </a:ext>
              </a:extLst>
            </p:cNvPr>
            <p:cNvSpPr/>
            <p:nvPr/>
          </p:nvSpPr>
          <p:spPr>
            <a:xfrm>
              <a:off x="4343688" y="4081385"/>
              <a:ext cx="731289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9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8101C6-FBE6-4D08-9D37-8CE83454D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89" y="1472436"/>
            <a:ext cx="1954523" cy="175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4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0.01713 L -0.64011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32" y="-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7 L -0.12795 -0.003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0926 L 0.12378 -0.011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75 -0.0074 L -0.13125 -0.007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052 0.04838 L 0.50434 0.01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1" y="-150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8B9B64-F77C-4891-BA44-A17FB8BFE06A}"/>
              </a:ext>
            </a:extLst>
          </p:cNvPr>
          <p:cNvSpPr/>
          <p:nvPr/>
        </p:nvSpPr>
        <p:spPr>
          <a:xfrm>
            <a:off x="441324" y="321360"/>
            <a:ext cx="82835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новое словарное слово, выписав первые буквы имён существительных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5B3FC7-C448-4BCE-AE21-7360A5E72C10}"/>
              </a:ext>
            </a:extLst>
          </p:cNvPr>
          <p:cNvSpPr/>
          <p:nvPr/>
        </p:nvSpPr>
        <p:spPr>
          <a:xfrm>
            <a:off x="551758" y="1719938"/>
            <a:ext cx="804048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Радостный, труд, радость, 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трудный, актриса, мошки, мокнуть, вода, водный, аквапарк, активный, беговой, бегать, йогурт. 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F992A03-6AFD-4CCA-BCDF-8C75B17833C4}"/>
              </a:ext>
            </a:extLst>
          </p:cNvPr>
          <p:cNvSpPr/>
          <p:nvPr/>
        </p:nvSpPr>
        <p:spPr>
          <a:xfrm>
            <a:off x="2094308" y="5184230"/>
            <a:ext cx="45224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</a:t>
            </a:r>
            <a:r>
              <a:rPr lang="ru-RU" sz="7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</a:t>
            </a:r>
            <a:r>
              <a:rPr lang="ru-RU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</a:p>
        </p:txBody>
      </p:sp>
    </p:spTree>
    <p:extLst>
      <p:ext uri="{BB962C8B-B14F-4D97-AF65-F5344CB8AC3E}">
        <p14:creationId xmlns:p14="http://schemas.microsoft.com/office/powerpoint/2010/main" val="16795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2810AA-000A-45EC-BF40-F8C96272D677}"/>
              </a:ext>
            </a:extLst>
          </p:cNvPr>
          <p:cNvSpPr/>
          <p:nvPr/>
        </p:nvSpPr>
        <p:spPr>
          <a:xfrm>
            <a:off x="428625" y="162276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2916266B-15F1-4A7D-976C-757275B38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387717"/>
              </p:ext>
            </p:extLst>
          </p:nvPr>
        </p:nvGraphicFramePr>
        <p:xfrm>
          <a:off x="697725" y="453490"/>
          <a:ext cx="7816218" cy="1071098"/>
        </p:xfrm>
        <a:graphic>
          <a:graphicData uri="http://schemas.openxmlformats.org/drawingml/2006/table">
            <a:tbl>
              <a:tblPr firstRow="1" firstCol="1" bandRow="1"/>
              <a:tblGrid>
                <a:gridCol w="1116401">
                  <a:extLst>
                    <a:ext uri="{9D8B030D-6E8A-4147-A177-3AD203B41FA5}">
                      <a16:colId xmlns:a16="http://schemas.microsoft.com/office/drawing/2014/main" val="869016264"/>
                    </a:ext>
                  </a:extLst>
                </a:gridCol>
                <a:gridCol w="1116401">
                  <a:extLst>
                    <a:ext uri="{9D8B030D-6E8A-4147-A177-3AD203B41FA5}">
                      <a16:colId xmlns:a16="http://schemas.microsoft.com/office/drawing/2014/main" val="2258065704"/>
                    </a:ext>
                  </a:extLst>
                </a:gridCol>
                <a:gridCol w="1116401">
                  <a:extLst>
                    <a:ext uri="{9D8B030D-6E8A-4147-A177-3AD203B41FA5}">
                      <a16:colId xmlns:a16="http://schemas.microsoft.com/office/drawing/2014/main" val="37101437"/>
                    </a:ext>
                  </a:extLst>
                </a:gridCol>
                <a:gridCol w="1116401">
                  <a:extLst>
                    <a:ext uri="{9D8B030D-6E8A-4147-A177-3AD203B41FA5}">
                      <a16:colId xmlns:a16="http://schemas.microsoft.com/office/drawing/2014/main" val="1467929280"/>
                    </a:ext>
                  </a:extLst>
                </a:gridCol>
                <a:gridCol w="1116401">
                  <a:extLst>
                    <a:ext uri="{9D8B030D-6E8A-4147-A177-3AD203B41FA5}">
                      <a16:colId xmlns:a16="http://schemas.microsoft.com/office/drawing/2014/main" val="3523614731"/>
                    </a:ext>
                  </a:extLst>
                </a:gridCol>
                <a:gridCol w="1116401">
                  <a:extLst>
                    <a:ext uri="{9D8B030D-6E8A-4147-A177-3AD203B41FA5}">
                      <a16:colId xmlns:a16="http://schemas.microsoft.com/office/drawing/2014/main" val="778316664"/>
                    </a:ext>
                  </a:extLst>
                </a:gridCol>
                <a:gridCol w="1117812">
                  <a:extLst>
                    <a:ext uri="{9D8B030D-6E8A-4147-A177-3AD203B41FA5}">
                      <a16:colId xmlns:a16="http://schemas.microsoft.com/office/drawing/2014/main" val="2170574608"/>
                    </a:ext>
                  </a:extLst>
                </a:gridCol>
              </a:tblGrid>
              <a:tr h="510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472793"/>
                  </a:ext>
                </a:extLst>
              </a:tr>
              <a:tr h="510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2402175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52B59B-E73B-4359-A402-AF3A04DAAB82}"/>
              </a:ext>
            </a:extLst>
          </p:cNvPr>
          <p:cNvSpPr/>
          <p:nvPr/>
        </p:nvSpPr>
        <p:spPr>
          <a:xfrm>
            <a:off x="3183728" y="487398"/>
            <a:ext cx="66675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064835-C44A-4636-8D23-A5D6ECE7D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926" y="473631"/>
            <a:ext cx="676715" cy="5243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F8262F-83AD-4E3C-894F-3CA193E8A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959" y="487856"/>
            <a:ext cx="676715" cy="5243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3A4793-BC0C-4022-A6B3-D8C3EE5F4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5278">
            <a:off x="5317597" y="434002"/>
            <a:ext cx="737680" cy="60355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38D734E-B520-4323-BCFE-6B8DBF50A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59130">
            <a:off x="822506" y="355342"/>
            <a:ext cx="871804" cy="78035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20A9F97-F373-44B4-BE19-5C83987CF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31249">
            <a:off x="6300523" y="232816"/>
            <a:ext cx="1066892" cy="100592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8525429-B9EA-4410-A075-74C0121C0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45247">
            <a:off x="7309403" y="134920"/>
            <a:ext cx="1268078" cy="121930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7D2EE5-3F73-4307-80F0-D3BFFF7F1654}"/>
              </a:ext>
            </a:extLst>
          </p:cNvPr>
          <p:cNvSpPr/>
          <p:nvPr/>
        </p:nvSpPr>
        <p:spPr>
          <a:xfrm>
            <a:off x="5000625" y="1659924"/>
            <a:ext cx="366668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примеры,</a:t>
            </a:r>
          </a:p>
          <a:p>
            <a:pPr algn="just"/>
            <a:r>
              <a:rPr lang="ru-RU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слово, </a:t>
            </a:r>
          </a:p>
          <a:p>
            <a:pPr algn="just"/>
            <a:r>
              <a:rPr lang="ru-RU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</a:t>
            </a:r>
            <a:r>
              <a:rPr lang="ru-RU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7D6B71-BE52-4A85-A0E7-FBE68D61F4B3}"/>
              </a:ext>
            </a:extLst>
          </p:cNvPr>
          <p:cNvSpPr/>
          <p:nvPr/>
        </p:nvSpPr>
        <p:spPr>
          <a:xfrm>
            <a:off x="449545" y="1622763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+ 2 · 6 = 18   ц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– 7 · 4 = 32   а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– 5 · 5 = 45   н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· 6 + 20 = 68  и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: 2 – 2 = 28   п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 : 9 – 2  = 4    я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– 28 : 7 = 86 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1E87FE2-802A-48C8-A331-B22BE6A6418E}"/>
              </a:ext>
            </a:extLst>
          </p:cNvPr>
          <p:cNvSpPr/>
          <p:nvPr/>
        </p:nvSpPr>
        <p:spPr>
          <a:xfrm>
            <a:off x="2715561" y="1778135"/>
            <a:ext cx="66675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21190E-26C8-4F35-A2AE-91CD8C7AE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5058">
            <a:off x="2995632" y="2331368"/>
            <a:ext cx="676715" cy="5243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B16BBC6-879C-470B-BB89-C4BEFF765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3135">
            <a:off x="2987947" y="2999857"/>
            <a:ext cx="676715" cy="5243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827007-9DE6-40FA-9F3E-70B510E86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4952">
            <a:off x="2964202" y="3575033"/>
            <a:ext cx="676715" cy="52430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E8F8618-9CF6-4540-84F0-CA44F8697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4325">
            <a:off x="2945731" y="4185234"/>
            <a:ext cx="737680" cy="6035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33227AC-5CB0-4D3A-9DBA-0E94BEF44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97579">
            <a:off x="2973713" y="4664052"/>
            <a:ext cx="871804" cy="7803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715FF7-7030-4E15-8234-50C9FABE3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44646">
            <a:off x="2975577" y="5124445"/>
            <a:ext cx="1066892" cy="100592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0C070D8-392E-4EC2-ACE7-AB3A5C60CAAC}"/>
              </a:ext>
            </a:extLst>
          </p:cNvPr>
          <p:cNvSpPr/>
          <p:nvPr/>
        </p:nvSpPr>
        <p:spPr>
          <a:xfrm>
            <a:off x="724630" y="735779"/>
            <a:ext cx="77893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     я     т     н     </a:t>
            </a:r>
            <a:r>
              <a:rPr lang="ru-RU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    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     а</a:t>
            </a:r>
          </a:p>
        </p:txBody>
      </p:sp>
    </p:spTree>
    <p:extLst>
      <p:ext uri="{BB962C8B-B14F-4D97-AF65-F5344CB8AC3E}">
        <p14:creationId xmlns:p14="http://schemas.microsoft.com/office/powerpoint/2010/main" val="57539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838C-BB51-4136-B26C-40A5F4A6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C22FF7-528C-49CD-90F6-B48E0EF9B89C}"/>
              </a:ext>
            </a:extLst>
          </p:cNvPr>
          <p:cNvSpPr/>
          <p:nvPr/>
        </p:nvSpPr>
        <p:spPr>
          <a:xfrm>
            <a:off x="428624" y="333286"/>
            <a:ext cx="82581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Уберите буквы, обозначающие непарные мягкие согласные звуки, и вы узнаете новое словарное слово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C62157-FC12-4882-8328-597D565C598B}"/>
              </a:ext>
            </a:extLst>
          </p:cNvPr>
          <p:cNvSpPr/>
          <p:nvPr/>
        </p:nvSpPr>
        <p:spPr>
          <a:xfrm>
            <a:off x="1274975" y="2025983"/>
            <a:ext cx="6594049" cy="1569660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r>
              <a:rPr lang="ru-RU" sz="9600" dirty="0"/>
              <a:t>ОЙКЩОЧЛО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AC807EE-2921-446B-8281-D6763D44ACFF}"/>
              </a:ext>
            </a:extLst>
          </p:cNvPr>
          <p:cNvSpPr/>
          <p:nvPr/>
        </p:nvSpPr>
        <p:spPr>
          <a:xfrm>
            <a:off x="2437229" y="2025983"/>
            <a:ext cx="3991414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ОК</a:t>
            </a:r>
            <a:r>
              <a:rPr lang="ru-RU" sz="9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</a:t>
            </a:r>
            <a:r>
              <a:rPr lang="ru-RU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r>
              <a:rPr lang="ru-RU" sz="9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</a:t>
            </a:r>
          </a:p>
        </p:txBody>
      </p:sp>
    </p:spTree>
    <p:extLst>
      <p:ext uri="{BB962C8B-B14F-4D97-AF65-F5344CB8AC3E}">
        <p14:creationId xmlns:p14="http://schemas.microsoft.com/office/powerpoint/2010/main" val="322083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506</TotalTime>
  <Words>1251</Words>
  <Application>Microsoft Office PowerPoint</Application>
  <PresentationFormat>Экран (4:3)</PresentationFormat>
  <Paragraphs>268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50</cp:revision>
  <dcterms:created xsi:type="dcterms:W3CDTF">2023-05-31T14:48:35Z</dcterms:created>
  <dcterms:modified xsi:type="dcterms:W3CDTF">2023-06-04T10:37:29Z</dcterms:modified>
</cp:coreProperties>
</file>