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78" r:id="rId4"/>
    <p:sldId id="279" r:id="rId5"/>
    <p:sldId id="280" r:id="rId6"/>
    <p:sldId id="281" r:id="rId7"/>
    <p:sldId id="282" r:id="rId8"/>
    <p:sldId id="256" r:id="rId9"/>
    <p:sldId id="267" r:id="rId10"/>
    <p:sldId id="257" r:id="rId11"/>
    <p:sldId id="268" r:id="rId12"/>
    <p:sldId id="258" r:id="rId13"/>
    <p:sldId id="269" r:id="rId14"/>
    <p:sldId id="259" r:id="rId15"/>
    <p:sldId id="270" r:id="rId16"/>
    <p:sldId id="260" r:id="rId17"/>
    <p:sldId id="271" r:id="rId18"/>
    <p:sldId id="261" r:id="rId19"/>
    <p:sldId id="272" r:id="rId20"/>
    <p:sldId id="262" r:id="rId21"/>
    <p:sldId id="273" r:id="rId22"/>
    <p:sldId id="263" r:id="rId23"/>
    <p:sldId id="274" r:id="rId24"/>
    <p:sldId id="264" r:id="rId25"/>
    <p:sldId id="275" r:id="rId26"/>
    <p:sldId id="265" r:id="rId27"/>
    <p:sldId id="2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8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9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6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7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6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1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5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3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9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6844-5BB0-4A7F-B1CE-AD3ECC56DEA8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E652-F1E3-496A-9A81-F911CA1F9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3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55" y="208449"/>
            <a:ext cx="5520690" cy="39871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6340" y="4195614"/>
            <a:ext cx="7004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dirty="0" smtClean="0">
                <a:solidFill>
                  <a:srgbClr val="FF8000"/>
                </a:solidFill>
                <a:effectLst/>
                <a:latin typeface="trebuchet ms" panose="020B0603020202020204" pitchFamily="34" charset="0"/>
              </a:rPr>
              <a:t>Quiz </a:t>
            </a:r>
            <a:endParaRPr lang="ru-RU" sz="4000" b="1" i="0" dirty="0" smtClean="0">
              <a:solidFill>
                <a:srgbClr val="FF8000"/>
              </a:solidFill>
              <a:effectLst/>
              <a:latin typeface="trebuchet ms" panose="020B0603020202020204" pitchFamily="34" charset="0"/>
            </a:endParaRPr>
          </a:p>
          <a:p>
            <a:pPr algn="ctr"/>
            <a:r>
              <a:rPr lang="en-US" sz="4000" b="1" i="0" dirty="0" smtClean="0">
                <a:solidFill>
                  <a:srgbClr val="FF8000"/>
                </a:solidFill>
                <a:effectLst/>
                <a:latin typeface="trebuchet ms" panose="020B0603020202020204" pitchFamily="34" charset="0"/>
              </a:rPr>
              <a:t>La </a:t>
            </a:r>
            <a:r>
              <a:rPr lang="en-US" sz="4000" b="1" i="0" dirty="0" smtClean="0">
                <a:solidFill>
                  <a:srgbClr val="FF8000"/>
                </a:solidFill>
                <a:effectLst/>
                <a:latin typeface="trebuchet ms" panose="020B0603020202020204" pitchFamily="34" charset="0"/>
              </a:rPr>
              <a:t>Sorbonne</a:t>
            </a:r>
            <a:endParaRPr lang="en-US" sz="4000" b="1" i="0" dirty="0">
              <a:solidFill>
                <a:srgbClr val="FF8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680" y="5404304"/>
            <a:ext cx="843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/>
              <a:t>Connaissez-vous bien ce lieu historique </a:t>
            </a:r>
          </a:p>
          <a:p>
            <a:pPr algn="ctr"/>
            <a:r>
              <a:rPr lang="fr-FR" sz="4000" dirty="0" smtClean="0"/>
              <a:t>qu'est la Sorbonne?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7189" y="6488668"/>
            <a:ext cx="4201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https://www.quizz.biz/quizz-1067483.html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24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169" t="39692" r="40629" b="25419"/>
          <a:stretch/>
        </p:blipFill>
        <p:spPr>
          <a:xfrm>
            <a:off x="477671" y="777921"/>
            <a:ext cx="10476661" cy="43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15" t="35000" r="40395" b="24167"/>
          <a:stretch/>
        </p:blipFill>
        <p:spPr>
          <a:xfrm>
            <a:off x="289559" y="472440"/>
            <a:ext cx="10500361" cy="50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959" t="49207" r="39580" b="17211"/>
          <a:stretch/>
        </p:blipFill>
        <p:spPr>
          <a:xfrm>
            <a:off x="518614" y="832513"/>
            <a:ext cx="11209358" cy="43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15" t="38333" r="40630" b="21250"/>
          <a:stretch/>
        </p:blipFill>
        <p:spPr>
          <a:xfrm>
            <a:off x="411479" y="289560"/>
            <a:ext cx="1090775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065" t="44356" r="40839" b="22248"/>
          <a:stretch/>
        </p:blipFill>
        <p:spPr>
          <a:xfrm>
            <a:off x="368489" y="532261"/>
            <a:ext cx="11194442" cy="44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73" t="41458" r="39107" b="18334"/>
          <a:stretch/>
        </p:blipFill>
        <p:spPr>
          <a:xfrm>
            <a:off x="350519" y="335280"/>
            <a:ext cx="10530841" cy="50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54" t="40440" r="40734" b="25232"/>
          <a:stretch/>
        </p:blipFill>
        <p:spPr>
          <a:xfrm>
            <a:off x="341192" y="696035"/>
            <a:ext cx="11030065" cy="4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933" t="34166" r="40512" b="25625"/>
          <a:stretch/>
        </p:blipFill>
        <p:spPr>
          <a:xfrm>
            <a:off x="670559" y="563880"/>
            <a:ext cx="10363201" cy="49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169" t="37826" r="40044" b="27709"/>
          <a:stretch/>
        </p:blipFill>
        <p:spPr>
          <a:xfrm>
            <a:off x="487907" y="907804"/>
            <a:ext cx="11066081" cy="44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689" t="42083" r="38756" b="18959"/>
          <a:stretch/>
        </p:blipFill>
        <p:spPr>
          <a:xfrm>
            <a:off x="487679" y="548640"/>
            <a:ext cx="1052195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" y="0"/>
            <a:ext cx="115214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La sorbonne</a:t>
            </a:r>
          </a:p>
          <a:p>
            <a:pPr algn="just"/>
            <a:r>
              <a:rPr lang="fr-FR" sz="3600" dirty="0" smtClean="0"/>
              <a:t>La Sorbonne est l'Université de Paris, fondée en 1257 par Robert de Sorbon. La Sorbonne plusieurs fois rebâtie et consi­dérablement agrandie est aujourd'hui le plus grand centre de l'enseignement supérieur en France.</a:t>
            </a:r>
          </a:p>
          <a:p>
            <a:pPr algn="just"/>
            <a:endParaRPr lang="fr-FR" sz="3600" dirty="0" smtClean="0"/>
          </a:p>
          <a:p>
            <a:pPr algn="just"/>
            <a:r>
              <a:rPr lang="fr-FR" sz="3600" dirty="0" smtClean="0"/>
              <a:t>La Sorbonne se trouve au Quartier latin, le quartier de la jeunesse, le quartier des activités universitaires . On appel­le ce quartier le "Quartier latin" parce que à travers des siècles les maîtres y donnaient leurs leçons aux étudiants en latin. Et seulement après la révolution de 1789 on donne les leçons en français.</a:t>
            </a:r>
          </a:p>
          <a:p>
            <a:pPr algn="just"/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96937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933" t="33125" r="40746" b="31667"/>
          <a:stretch/>
        </p:blipFill>
        <p:spPr>
          <a:xfrm>
            <a:off x="380999" y="487680"/>
            <a:ext cx="1147599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933" t="42083" r="40981" b="16250"/>
          <a:stretch/>
        </p:blipFill>
        <p:spPr>
          <a:xfrm>
            <a:off x="640079" y="441959"/>
            <a:ext cx="9692641" cy="48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933" t="30209" r="39224" b="34792"/>
          <a:stretch/>
        </p:blipFill>
        <p:spPr>
          <a:xfrm>
            <a:off x="380999" y="487680"/>
            <a:ext cx="11461843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41" t="43333" r="39107" b="14792"/>
          <a:stretch/>
        </p:blipFill>
        <p:spPr>
          <a:xfrm>
            <a:off x="701039" y="533400"/>
            <a:ext cx="10683241" cy="53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15" t="27708" r="40395" b="38334"/>
          <a:stretch/>
        </p:blipFill>
        <p:spPr>
          <a:xfrm>
            <a:off x="335279" y="929640"/>
            <a:ext cx="11520320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84" t="43125" r="40161" b="16042"/>
          <a:stretch/>
        </p:blipFill>
        <p:spPr>
          <a:xfrm>
            <a:off x="533399" y="609600"/>
            <a:ext cx="1057547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815" t="36250" r="39927" b="28750"/>
          <a:stretch/>
        </p:blipFill>
        <p:spPr>
          <a:xfrm>
            <a:off x="213359" y="701040"/>
            <a:ext cx="11623405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167" t="34791" r="40513" b="24375"/>
          <a:stretch/>
        </p:blipFill>
        <p:spPr>
          <a:xfrm>
            <a:off x="472439" y="457200"/>
            <a:ext cx="10711856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567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La sorbonne</a:t>
            </a:r>
          </a:p>
          <a:p>
            <a:pPr algn="just"/>
            <a:r>
              <a:rPr lang="fr-FR" sz="2800" dirty="0" smtClean="0"/>
              <a:t>La Sorbonne occupe un rectangle presque régulier. Les belles statues symboliques décorent la façade: la Chimie, l'Histoire, la Géographie, réalisées par les sculpteurs célèbres. C'est ici que se trouvent plusieurs grands lycées, la Faculté de droit, la Faculté de médecine, la Faculté de pharmacie, l'Ecole des Beaux-Arts, la Faculté des lettres, la Faculté des sciences, la bibliothèque de l'Université, de nombreux instituts. Près de 100 mille étudiants font leurs études à la Sorbonne.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Au centre du Quartier latin le magnifique jardin du Luxem­bourg offre ses frais ombrages aux étudiants. Le boulevard Saint-Michel est l'artère centrale du Quartier latin. Sur le côté droit du boulevard - les libraires, sur le côté gauche - les grands cafés toujours pleins d'étudiants qui discutent aux terrasses.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La Sorbonne est une des plus riches et plus grandes univer­sités du monde.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310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78408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135254"/>
            <a:ext cx="10680833" cy="63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6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910336"/>
            <a:ext cx="11826240" cy="51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19" y="-42246"/>
            <a:ext cx="10360729" cy="69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064" t="42865" r="40524" b="22994"/>
          <a:stretch/>
        </p:blipFill>
        <p:spPr>
          <a:xfrm>
            <a:off x="777922" y="1187354"/>
            <a:ext cx="10454185" cy="42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19" t="17291" r="40512" b="40833"/>
          <a:stretch/>
        </p:blipFill>
        <p:spPr>
          <a:xfrm>
            <a:off x="1112519" y="396240"/>
            <a:ext cx="9698935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270</Words>
  <Application>Microsoft Office PowerPoint</Application>
  <PresentationFormat>Широкоэкранный</PresentationFormat>
  <Paragraphs>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7</cp:revision>
  <dcterms:created xsi:type="dcterms:W3CDTF">2023-03-12T16:18:47Z</dcterms:created>
  <dcterms:modified xsi:type="dcterms:W3CDTF">2023-05-31T13:44:08Z</dcterms:modified>
</cp:coreProperties>
</file>