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65" r:id="rId5"/>
    <p:sldId id="258" r:id="rId6"/>
    <p:sldId id="275" r:id="rId7"/>
    <p:sldId id="267" r:id="rId8"/>
    <p:sldId id="259" r:id="rId9"/>
    <p:sldId id="276" r:id="rId10"/>
    <p:sldId id="268" r:id="rId11"/>
    <p:sldId id="260" r:id="rId12"/>
    <p:sldId id="277" r:id="rId13"/>
    <p:sldId id="269" r:id="rId14"/>
    <p:sldId id="261" r:id="rId15"/>
    <p:sldId id="278" r:id="rId16"/>
    <p:sldId id="270" r:id="rId17"/>
    <p:sldId id="262" r:id="rId18"/>
    <p:sldId id="279" r:id="rId19"/>
    <p:sldId id="272" r:id="rId20"/>
    <p:sldId id="263" r:id="rId21"/>
    <p:sldId id="280" r:id="rId22"/>
    <p:sldId id="271" r:id="rId23"/>
    <p:sldId id="264" r:id="rId24"/>
    <p:sldId id="281" r:id="rId25"/>
    <p:sldId id="273" r:id="rId26"/>
    <p:sldId id="282"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snapToGrid="0">
      <p:cViewPr varScale="1">
        <p:scale>
          <a:sx n="70" d="100"/>
          <a:sy n="70"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F4A0798-6FA4-453C-8F7D-C0FB6908C625}"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7DE64B-9B45-40A6-829E-7D96264CF2A4}" type="slidenum">
              <a:rPr lang="ru-RU" smtClean="0"/>
              <a:t>‹#›</a:t>
            </a:fld>
            <a:endParaRPr lang="ru-RU"/>
          </a:p>
        </p:txBody>
      </p:sp>
    </p:spTree>
    <p:extLst>
      <p:ext uri="{BB962C8B-B14F-4D97-AF65-F5344CB8AC3E}">
        <p14:creationId xmlns:p14="http://schemas.microsoft.com/office/powerpoint/2010/main" val="216771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4A0798-6FA4-453C-8F7D-C0FB6908C625}"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7DE64B-9B45-40A6-829E-7D96264CF2A4}" type="slidenum">
              <a:rPr lang="ru-RU" smtClean="0"/>
              <a:t>‹#›</a:t>
            </a:fld>
            <a:endParaRPr lang="ru-RU"/>
          </a:p>
        </p:txBody>
      </p:sp>
    </p:spTree>
    <p:extLst>
      <p:ext uri="{BB962C8B-B14F-4D97-AF65-F5344CB8AC3E}">
        <p14:creationId xmlns:p14="http://schemas.microsoft.com/office/powerpoint/2010/main" val="3020353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4A0798-6FA4-453C-8F7D-C0FB6908C625}"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7DE64B-9B45-40A6-829E-7D96264CF2A4}" type="slidenum">
              <a:rPr lang="ru-RU" smtClean="0"/>
              <a:t>‹#›</a:t>
            </a:fld>
            <a:endParaRPr lang="ru-RU"/>
          </a:p>
        </p:txBody>
      </p:sp>
    </p:spTree>
    <p:extLst>
      <p:ext uri="{BB962C8B-B14F-4D97-AF65-F5344CB8AC3E}">
        <p14:creationId xmlns:p14="http://schemas.microsoft.com/office/powerpoint/2010/main" val="375754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4A0798-6FA4-453C-8F7D-C0FB6908C625}"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7DE64B-9B45-40A6-829E-7D96264CF2A4}" type="slidenum">
              <a:rPr lang="ru-RU" smtClean="0"/>
              <a:t>‹#›</a:t>
            </a:fld>
            <a:endParaRPr lang="ru-RU"/>
          </a:p>
        </p:txBody>
      </p:sp>
    </p:spTree>
    <p:extLst>
      <p:ext uri="{BB962C8B-B14F-4D97-AF65-F5344CB8AC3E}">
        <p14:creationId xmlns:p14="http://schemas.microsoft.com/office/powerpoint/2010/main" val="32547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F4A0798-6FA4-453C-8F7D-C0FB6908C625}"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7DE64B-9B45-40A6-829E-7D96264CF2A4}" type="slidenum">
              <a:rPr lang="ru-RU" smtClean="0"/>
              <a:t>‹#›</a:t>
            </a:fld>
            <a:endParaRPr lang="ru-RU"/>
          </a:p>
        </p:txBody>
      </p:sp>
    </p:spTree>
    <p:extLst>
      <p:ext uri="{BB962C8B-B14F-4D97-AF65-F5344CB8AC3E}">
        <p14:creationId xmlns:p14="http://schemas.microsoft.com/office/powerpoint/2010/main" val="637510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F4A0798-6FA4-453C-8F7D-C0FB6908C625}" type="datetimeFigureOut">
              <a:rPr lang="ru-RU" smtClean="0"/>
              <a:t>10.02.2022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7DE64B-9B45-40A6-829E-7D96264CF2A4}" type="slidenum">
              <a:rPr lang="ru-RU" smtClean="0"/>
              <a:t>‹#›</a:t>
            </a:fld>
            <a:endParaRPr lang="ru-RU"/>
          </a:p>
        </p:txBody>
      </p:sp>
    </p:spTree>
    <p:extLst>
      <p:ext uri="{BB962C8B-B14F-4D97-AF65-F5344CB8AC3E}">
        <p14:creationId xmlns:p14="http://schemas.microsoft.com/office/powerpoint/2010/main" val="289294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F4A0798-6FA4-453C-8F7D-C0FB6908C625}" type="datetimeFigureOut">
              <a:rPr lang="ru-RU" smtClean="0"/>
              <a:t>10.02.2022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7DE64B-9B45-40A6-829E-7D96264CF2A4}" type="slidenum">
              <a:rPr lang="ru-RU" smtClean="0"/>
              <a:t>‹#›</a:t>
            </a:fld>
            <a:endParaRPr lang="ru-RU"/>
          </a:p>
        </p:txBody>
      </p:sp>
    </p:spTree>
    <p:extLst>
      <p:ext uri="{BB962C8B-B14F-4D97-AF65-F5344CB8AC3E}">
        <p14:creationId xmlns:p14="http://schemas.microsoft.com/office/powerpoint/2010/main" val="29730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F4A0798-6FA4-453C-8F7D-C0FB6908C625}" type="datetimeFigureOut">
              <a:rPr lang="ru-RU" smtClean="0"/>
              <a:t>10.02.2022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7DE64B-9B45-40A6-829E-7D96264CF2A4}" type="slidenum">
              <a:rPr lang="ru-RU" smtClean="0"/>
              <a:t>‹#›</a:t>
            </a:fld>
            <a:endParaRPr lang="ru-RU"/>
          </a:p>
        </p:txBody>
      </p:sp>
    </p:spTree>
    <p:extLst>
      <p:ext uri="{BB962C8B-B14F-4D97-AF65-F5344CB8AC3E}">
        <p14:creationId xmlns:p14="http://schemas.microsoft.com/office/powerpoint/2010/main" val="1227420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4A0798-6FA4-453C-8F7D-C0FB6908C625}" type="datetimeFigureOut">
              <a:rPr lang="ru-RU" smtClean="0"/>
              <a:t>10.02.2022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7DE64B-9B45-40A6-829E-7D96264CF2A4}" type="slidenum">
              <a:rPr lang="ru-RU" smtClean="0"/>
              <a:t>‹#›</a:t>
            </a:fld>
            <a:endParaRPr lang="ru-RU"/>
          </a:p>
        </p:txBody>
      </p:sp>
    </p:spTree>
    <p:extLst>
      <p:ext uri="{BB962C8B-B14F-4D97-AF65-F5344CB8AC3E}">
        <p14:creationId xmlns:p14="http://schemas.microsoft.com/office/powerpoint/2010/main" val="1607357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F4A0798-6FA4-453C-8F7D-C0FB6908C625}" type="datetimeFigureOut">
              <a:rPr lang="ru-RU" smtClean="0"/>
              <a:t>10.02.2022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7DE64B-9B45-40A6-829E-7D96264CF2A4}" type="slidenum">
              <a:rPr lang="ru-RU" smtClean="0"/>
              <a:t>‹#›</a:t>
            </a:fld>
            <a:endParaRPr lang="ru-RU"/>
          </a:p>
        </p:txBody>
      </p:sp>
    </p:spTree>
    <p:extLst>
      <p:ext uri="{BB962C8B-B14F-4D97-AF65-F5344CB8AC3E}">
        <p14:creationId xmlns:p14="http://schemas.microsoft.com/office/powerpoint/2010/main" val="232139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F4A0798-6FA4-453C-8F7D-C0FB6908C625}" type="datetimeFigureOut">
              <a:rPr lang="ru-RU" smtClean="0"/>
              <a:t>10.02.2022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7DE64B-9B45-40A6-829E-7D96264CF2A4}" type="slidenum">
              <a:rPr lang="ru-RU" smtClean="0"/>
              <a:t>‹#›</a:t>
            </a:fld>
            <a:endParaRPr lang="ru-RU"/>
          </a:p>
        </p:txBody>
      </p:sp>
    </p:spTree>
    <p:extLst>
      <p:ext uri="{BB962C8B-B14F-4D97-AF65-F5344CB8AC3E}">
        <p14:creationId xmlns:p14="http://schemas.microsoft.com/office/powerpoint/2010/main" val="1630117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A0798-6FA4-453C-8F7D-C0FB6908C625}" type="datetimeFigureOut">
              <a:rPr lang="ru-RU" smtClean="0"/>
              <a:t>10.02.2022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DE64B-9B45-40A6-829E-7D96264CF2A4}" type="slidenum">
              <a:rPr lang="ru-RU" smtClean="0"/>
              <a:t>‹#›</a:t>
            </a:fld>
            <a:endParaRPr lang="ru-RU"/>
          </a:p>
        </p:txBody>
      </p:sp>
    </p:spTree>
    <p:extLst>
      <p:ext uri="{BB962C8B-B14F-4D97-AF65-F5344CB8AC3E}">
        <p14:creationId xmlns:p14="http://schemas.microsoft.com/office/powerpoint/2010/main" val="114068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4721" t="19356" r="1400" b="6017"/>
          <a:stretch/>
        </p:blipFill>
        <p:spPr>
          <a:xfrm>
            <a:off x="0" y="545909"/>
            <a:ext cx="12214747" cy="5459105"/>
          </a:xfrm>
          <a:prstGeom prst="rect">
            <a:avLst/>
          </a:prstGeom>
        </p:spPr>
      </p:pic>
      <p:pic>
        <p:nvPicPr>
          <p:cNvPr id="4" name="Рисунок 3"/>
          <p:cNvPicPr>
            <a:picLocks noChangeAspect="1"/>
          </p:cNvPicPr>
          <p:nvPr/>
        </p:nvPicPr>
        <p:blipFill rotWithShape="1">
          <a:blip r:embed="rId3"/>
          <a:srcRect l="41224" t="65811" r="42727" b="6017"/>
          <a:stretch/>
        </p:blipFill>
        <p:spPr>
          <a:xfrm>
            <a:off x="4735773" y="3944202"/>
            <a:ext cx="2088108" cy="2060812"/>
          </a:xfrm>
          <a:prstGeom prst="rect">
            <a:avLst/>
          </a:prstGeom>
        </p:spPr>
      </p:pic>
    </p:spTree>
    <p:extLst>
      <p:ext uri="{BB962C8B-B14F-4D97-AF65-F5344CB8AC3E}">
        <p14:creationId xmlns:p14="http://schemas.microsoft.com/office/powerpoint/2010/main" val="84303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7421" y="1473959"/>
            <a:ext cx="11759823" cy="3261342"/>
          </a:xfrm>
          <a:prstGeom prst="rect">
            <a:avLst/>
          </a:prstGeom>
          <a:solidFill>
            <a:schemeClr val="accent6">
              <a:lumMod val="40000"/>
              <a:lumOff val="60000"/>
            </a:schemeClr>
          </a:solidFill>
        </p:spPr>
        <p:txBody>
          <a:bodyPr wrap="square">
            <a:spAutoFit/>
          </a:bodyPr>
          <a:lstStyle/>
          <a:p>
            <a:pPr marL="457200" fontAlgn="base">
              <a:lnSpc>
                <a:spcPct val="107000"/>
              </a:lnSpc>
              <a:spcAft>
                <a:spcPts val="800"/>
              </a:spcAft>
            </a:pPr>
            <a:r>
              <a:rPr lang="fr-FR" sz="4000" dirty="0" smtClean="0">
                <a:solidFill>
                  <a:srgbClr val="333333"/>
                </a:solidFill>
                <a:effectLst/>
                <a:latin typeface="inherit"/>
                <a:ea typeface="Times New Roman" panose="02020603050405020304" pitchFamily="18" charset="0"/>
                <a:cs typeface="Times New Roman" panose="02020603050405020304" pitchFamily="18" charset="0"/>
              </a:rPr>
              <a:t> </a:t>
            </a:r>
            <a:r>
              <a:rPr lang="fr-FR" sz="3600" dirty="0" smtClean="0"/>
              <a:t/>
            </a:r>
            <a:br>
              <a:rPr lang="fr-FR" sz="3600" dirty="0" smtClean="0"/>
            </a:br>
            <a:r>
              <a:rPr lang="fr-FR" sz="3600" b="0" i="0" dirty="0" smtClean="0">
                <a:solidFill>
                  <a:srgbClr val="333333"/>
                </a:solidFill>
                <a:effectLst/>
                <a:latin typeface="Open Sans"/>
              </a:rPr>
              <a:t>Vérifie sur chaque billet utilisé si la qualité du papier est bonne et si le filigrane est bien présent. C’est essentiel pour éviter les faux billets !</a:t>
            </a:r>
          </a:p>
          <a:p>
            <a:pPr marL="457200" fontAlgn="base">
              <a:lnSpc>
                <a:spcPct val="107000"/>
              </a:lnSpc>
              <a:spcAft>
                <a:spcPts val="800"/>
              </a:spcAft>
            </a:pPr>
            <a:endParaRPr lang="ru-RU"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2094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7028" t="51632" r="7588" b="20943"/>
          <a:stretch/>
        </p:blipFill>
        <p:spPr>
          <a:xfrm>
            <a:off x="545910" y="4408227"/>
            <a:ext cx="11109278" cy="2006221"/>
          </a:xfrm>
          <a:prstGeom prst="rect">
            <a:avLst/>
          </a:prstGeom>
        </p:spPr>
      </p:pic>
      <p:sp>
        <p:nvSpPr>
          <p:cNvPr id="3" name="Прямоугольник 2"/>
          <p:cNvSpPr/>
          <p:nvPr/>
        </p:nvSpPr>
        <p:spPr>
          <a:xfrm>
            <a:off x="3052549" y="945511"/>
            <a:ext cx="6096000" cy="2556469"/>
          </a:xfrm>
          <a:prstGeom prst="rect">
            <a:avLst/>
          </a:prstGeom>
        </p:spPr>
        <p:txBody>
          <a:bodyPr>
            <a:spAutoFit/>
          </a:bodyPr>
          <a:lstStyle/>
          <a:p>
            <a:pPr lvl="0" fontAlgn="base">
              <a:lnSpc>
                <a:spcPct val="107000"/>
              </a:lnSpc>
              <a:spcBef>
                <a:spcPts val="1500"/>
              </a:spcBef>
              <a:spcAft>
                <a:spcPts val="1920"/>
              </a:spcAft>
              <a:tabLst>
                <a:tab pos="457200" algn="l"/>
              </a:tabLst>
            </a:pP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La</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carte</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bancaire</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c’est</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Une</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carte</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de</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paiement</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Une</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carte</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à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jouer</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Une</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carte</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promotionnelle</a:t>
            </a:r>
            <a:endParaRPr lang="ru-RU" sz="3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8716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7028" t="51632" r="7588" b="20943"/>
          <a:stretch/>
        </p:blipFill>
        <p:spPr>
          <a:xfrm>
            <a:off x="545910" y="4408227"/>
            <a:ext cx="11109278" cy="2006221"/>
          </a:xfrm>
          <a:prstGeom prst="rect">
            <a:avLst/>
          </a:prstGeom>
        </p:spPr>
      </p:pic>
      <p:sp>
        <p:nvSpPr>
          <p:cNvPr id="3" name="Прямоугольник 2"/>
          <p:cNvSpPr/>
          <p:nvPr/>
        </p:nvSpPr>
        <p:spPr>
          <a:xfrm>
            <a:off x="3052549" y="945511"/>
            <a:ext cx="6096000" cy="2583015"/>
          </a:xfrm>
          <a:prstGeom prst="rect">
            <a:avLst/>
          </a:prstGeom>
        </p:spPr>
        <p:txBody>
          <a:bodyPr>
            <a:spAutoFit/>
          </a:bodyPr>
          <a:lstStyle/>
          <a:p>
            <a:pPr lvl="0" fontAlgn="base">
              <a:lnSpc>
                <a:spcPct val="107000"/>
              </a:lnSpc>
              <a:spcBef>
                <a:spcPts val="1500"/>
              </a:spcBef>
              <a:spcAft>
                <a:spcPts val="1920"/>
              </a:spcAft>
              <a:tabLst>
                <a:tab pos="457200" algn="l"/>
              </a:tabLst>
            </a:pP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La</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carte</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bancaire</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c’est</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b="1" dirty="0" err="1"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Une</a:t>
            </a:r>
            <a:r>
              <a:rPr lang="ru-RU" sz="3200" b="1" dirty="0"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 </a:t>
            </a:r>
            <a:r>
              <a:rPr lang="ru-RU" sz="3200" b="1" dirty="0" err="1"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carte</a:t>
            </a:r>
            <a:r>
              <a:rPr lang="ru-RU" sz="3200" b="1" dirty="0"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 </a:t>
            </a:r>
            <a:r>
              <a:rPr lang="ru-RU" sz="3200" b="1" dirty="0" err="1"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de</a:t>
            </a:r>
            <a:r>
              <a:rPr lang="ru-RU" sz="3200" b="1" dirty="0"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 </a:t>
            </a:r>
            <a:r>
              <a:rPr lang="ru-RU" sz="3200" b="1" dirty="0" err="1"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paiement</a:t>
            </a:r>
            <a:endParaRPr lang="ru-RU" sz="3200" b="1" dirty="0" smtClean="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Une</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carte</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à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jouer</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Une</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carte</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promotionnelle</a:t>
            </a:r>
            <a:endParaRPr lang="ru-RU" sz="3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4280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7421" y="1473959"/>
            <a:ext cx="11759823" cy="4307718"/>
          </a:xfrm>
          <a:prstGeom prst="rect">
            <a:avLst/>
          </a:prstGeom>
          <a:solidFill>
            <a:schemeClr val="accent6">
              <a:lumMod val="40000"/>
              <a:lumOff val="60000"/>
            </a:schemeClr>
          </a:solidFill>
        </p:spPr>
        <p:txBody>
          <a:bodyPr wrap="square">
            <a:spAutoFit/>
          </a:bodyPr>
          <a:lstStyle/>
          <a:p>
            <a:pPr marL="457200" fontAlgn="base">
              <a:lnSpc>
                <a:spcPct val="107000"/>
              </a:lnSpc>
              <a:spcAft>
                <a:spcPts val="800"/>
              </a:spcAft>
            </a:pPr>
            <a:r>
              <a:rPr lang="fr-FR" sz="4000" dirty="0" smtClean="0">
                <a:solidFill>
                  <a:srgbClr val="333333"/>
                </a:solidFill>
                <a:effectLst/>
                <a:latin typeface="inherit"/>
                <a:ea typeface="Times New Roman" panose="02020603050405020304" pitchFamily="18" charset="0"/>
                <a:cs typeface="Times New Roman" panose="02020603050405020304" pitchFamily="18" charset="0"/>
              </a:rPr>
              <a:t> </a:t>
            </a:r>
            <a:r>
              <a:rPr lang="fr-FR" sz="3600" dirty="0" smtClean="0"/>
              <a:t/>
            </a:r>
            <a:br>
              <a:rPr lang="fr-FR" sz="3600" dirty="0" smtClean="0"/>
            </a:br>
            <a:r>
              <a:rPr lang="fr-FR" sz="3600" b="0" i="0" dirty="0" smtClean="0">
                <a:solidFill>
                  <a:srgbClr val="333333"/>
                </a:solidFill>
                <a:effectLst/>
                <a:latin typeface="Open Sans"/>
              </a:rPr>
              <a:t>La carte bancaire te permet de régler tes achats en boutique ou sur internet, et de retirer des espèces dans les distributeurs automatiques. Pour être sûr de ne pas dépenser plus que ce que tu as, utilise une carte bancaire à autorisation systématique. Tu ne seras jamais dans le rouge !</a:t>
            </a:r>
            <a:endParaRPr lang="ru-RU"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0914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6610" t="51632" r="7483" b="20196"/>
          <a:stretch/>
        </p:blipFill>
        <p:spPr>
          <a:xfrm>
            <a:off x="491319" y="4394579"/>
            <a:ext cx="11177518" cy="2060812"/>
          </a:xfrm>
          <a:prstGeom prst="rect">
            <a:avLst/>
          </a:prstGeom>
        </p:spPr>
      </p:pic>
      <p:sp>
        <p:nvSpPr>
          <p:cNvPr id="3" name="Прямоугольник 2"/>
          <p:cNvSpPr/>
          <p:nvPr/>
        </p:nvSpPr>
        <p:spPr>
          <a:xfrm>
            <a:off x="1869743" y="296662"/>
            <a:ext cx="8652681" cy="4097917"/>
          </a:xfrm>
          <a:prstGeom prst="rect">
            <a:avLst/>
          </a:prstGeom>
        </p:spPr>
        <p:txBody>
          <a:bodyPr wrap="square">
            <a:spAutoFit/>
          </a:bodyPr>
          <a:lstStyle/>
          <a:p>
            <a:pPr lvl="0" fontAlgn="base">
              <a:lnSpc>
                <a:spcPct val="107000"/>
              </a:lnSpc>
              <a:spcBef>
                <a:spcPts val="1500"/>
              </a:spcBef>
              <a:spcAft>
                <a:spcPts val="1920"/>
              </a:spcAft>
              <a:tabLst>
                <a:tab pos="457200" algn="l"/>
              </a:tabLst>
            </a:pPr>
            <a:r>
              <a:rPr lang="fr-FR" sz="2800" b="1" dirty="0" smtClean="0">
                <a:solidFill>
                  <a:srgbClr val="333333"/>
                </a:solidFill>
                <a:effectLst/>
                <a:latin typeface="inherit"/>
                <a:ea typeface="Times New Roman" panose="02020603050405020304" pitchFamily="18" charset="0"/>
                <a:cs typeface="Times New Roman" panose="02020603050405020304" pitchFamily="18" charset="0"/>
              </a:rPr>
              <a:t>Que faut-il faire pour se protéger d’actes malveillants lorsque tu utilises ta carte bancaire ?</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Être</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toujours</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avec</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un</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ami</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3200" dirty="0" smtClean="0">
                <a:solidFill>
                  <a:srgbClr val="333333"/>
                </a:solidFill>
                <a:effectLst/>
                <a:latin typeface="inherit"/>
                <a:ea typeface="Times New Roman" panose="02020603050405020304" pitchFamily="18" charset="0"/>
                <a:cs typeface="Times New Roman" panose="02020603050405020304" pitchFamily="18" charset="0"/>
              </a:rPr>
              <a:t> Ne jamais donner sa carte et son code à quelqu’un</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3200" dirty="0" smtClean="0">
                <a:solidFill>
                  <a:srgbClr val="333333"/>
                </a:solidFill>
                <a:effectLst/>
                <a:latin typeface="inherit"/>
                <a:ea typeface="Times New Roman" panose="02020603050405020304" pitchFamily="18" charset="0"/>
                <a:cs typeface="Times New Roman" panose="02020603050405020304" pitchFamily="18" charset="0"/>
              </a:rPr>
              <a:t> Ne pas composer son code sans ses parents</a:t>
            </a:r>
            <a:endParaRPr lang="ru-RU" sz="3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4294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6610" t="51632" r="7483" b="20196"/>
          <a:stretch/>
        </p:blipFill>
        <p:spPr>
          <a:xfrm>
            <a:off x="491319" y="4394579"/>
            <a:ext cx="11177518" cy="2060812"/>
          </a:xfrm>
          <a:prstGeom prst="rect">
            <a:avLst/>
          </a:prstGeom>
        </p:spPr>
      </p:pic>
      <p:sp>
        <p:nvSpPr>
          <p:cNvPr id="3" name="Прямоугольник 2"/>
          <p:cNvSpPr/>
          <p:nvPr/>
        </p:nvSpPr>
        <p:spPr>
          <a:xfrm>
            <a:off x="1869743" y="296662"/>
            <a:ext cx="8652681" cy="4097917"/>
          </a:xfrm>
          <a:prstGeom prst="rect">
            <a:avLst/>
          </a:prstGeom>
        </p:spPr>
        <p:txBody>
          <a:bodyPr wrap="square">
            <a:spAutoFit/>
          </a:bodyPr>
          <a:lstStyle/>
          <a:p>
            <a:pPr lvl="0" fontAlgn="base">
              <a:lnSpc>
                <a:spcPct val="107000"/>
              </a:lnSpc>
              <a:spcBef>
                <a:spcPts val="1500"/>
              </a:spcBef>
              <a:spcAft>
                <a:spcPts val="1920"/>
              </a:spcAft>
              <a:tabLst>
                <a:tab pos="457200" algn="l"/>
              </a:tabLst>
            </a:pPr>
            <a:r>
              <a:rPr lang="fr-FR" sz="2800" b="1" dirty="0" smtClean="0">
                <a:solidFill>
                  <a:srgbClr val="333333"/>
                </a:solidFill>
                <a:effectLst/>
                <a:latin typeface="inherit"/>
                <a:ea typeface="Times New Roman" panose="02020603050405020304" pitchFamily="18" charset="0"/>
                <a:cs typeface="Times New Roman" panose="02020603050405020304" pitchFamily="18" charset="0"/>
              </a:rPr>
              <a:t>Que faut-il faire pour se protéger d’actes malveillants lorsque tu utilises ta carte bancaire ?</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Être</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toujours</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avec</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un</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ami</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fr-FR" sz="3200" b="1" dirty="0"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Ne jamais donner sa carte et son code à quelqu’un</a:t>
            </a:r>
            <a:endParaRPr lang="ru-RU" sz="3200" b="1" dirty="0" smtClean="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3200" dirty="0" smtClean="0">
                <a:solidFill>
                  <a:srgbClr val="333333"/>
                </a:solidFill>
                <a:effectLst/>
                <a:latin typeface="inherit"/>
                <a:ea typeface="Times New Roman" panose="02020603050405020304" pitchFamily="18" charset="0"/>
                <a:cs typeface="Times New Roman" panose="02020603050405020304" pitchFamily="18" charset="0"/>
              </a:rPr>
              <a:t> Ne pas composer son code sans ses parents</a:t>
            </a:r>
            <a:endParaRPr lang="ru-RU" sz="3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5026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7421" y="1473959"/>
            <a:ext cx="11759823" cy="3854132"/>
          </a:xfrm>
          <a:prstGeom prst="rect">
            <a:avLst/>
          </a:prstGeom>
          <a:solidFill>
            <a:schemeClr val="accent6">
              <a:lumMod val="40000"/>
              <a:lumOff val="60000"/>
            </a:schemeClr>
          </a:solidFill>
        </p:spPr>
        <p:txBody>
          <a:bodyPr wrap="square">
            <a:spAutoFit/>
          </a:bodyPr>
          <a:lstStyle/>
          <a:p>
            <a:pPr marL="457200" fontAlgn="base">
              <a:lnSpc>
                <a:spcPct val="107000"/>
              </a:lnSpc>
              <a:spcAft>
                <a:spcPts val="800"/>
              </a:spcAft>
            </a:pPr>
            <a:r>
              <a:rPr lang="fr-FR" sz="4000" dirty="0" smtClean="0">
                <a:solidFill>
                  <a:srgbClr val="333333"/>
                </a:solidFill>
                <a:effectLst/>
                <a:latin typeface="inherit"/>
                <a:ea typeface="Times New Roman" panose="02020603050405020304" pitchFamily="18" charset="0"/>
                <a:cs typeface="Times New Roman" panose="02020603050405020304" pitchFamily="18" charset="0"/>
              </a:rPr>
              <a:t> </a:t>
            </a:r>
            <a:r>
              <a:rPr lang="fr-FR" sz="3600" dirty="0" smtClean="0"/>
              <a:t/>
            </a:r>
            <a:br>
              <a:rPr lang="fr-FR" sz="3600" dirty="0" smtClean="0"/>
            </a:br>
            <a:r>
              <a:rPr lang="fr-FR" sz="3600" b="0" i="0" dirty="0" smtClean="0">
                <a:solidFill>
                  <a:srgbClr val="333333"/>
                </a:solidFill>
                <a:effectLst/>
                <a:latin typeface="Open Sans"/>
              </a:rPr>
              <a:t>Pour éviter tout problème avec ta carte, tu dois absolument ne jamais donner ton code et ne pas l’utiliser devant une autre personne. En cas de problème, tu dois absolument prévenir ta banque.</a:t>
            </a:r>
          </a:p>
          <a:p>
            <a:pPr marL="457200" fontAlgn="base">
              <a:lnSpc>
                <a:spcPct val="107000"/>
              </a:lnSpc>
              <a:spcAft>
                <a:spcPts val="800"/>
              </a:spcAft>
            </a:pPr>
            <a:endParaRPr lang="ru-RU"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379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7344" t="52006" r="6644" b="20755"/>
          <a:stretch/>
        </p:blipFill>
        <p:spPr>
          <a:xfrm>
            <a:off x="504967" y="4490112"/>
            <a:ext cx="11191166" cy="1992575"/>
          </a:xfrm>
          <a:prstGeom prst="rect">
            <a:avLst/>
          </a:prstGeom>
        </p:spPr>
      </p:pic>
      <p:sp>
        <p:nvSpPr>
          <p:cNvPr id="3" name="Прямоугольник 2"/>
          <p:cNvSpPr/>
          <p:nvPr/>
        </p:nvSpPr>
        <p:spPr>
          <a:xfrm>
            <a:off x="1637732" y="750627"/>
            <a:ext cx="8925636" cy="2583015"/>
          </a:xfrm>
          <a:prstGeom prst="rect">
            <a:avLst/>
          </a:prstGeom>
        </p:spPr>
        <p:txBody>
          <a:bodyPr wrap="square">
            <a:spAutoFit/>
          </a:bodyPr>
          <a:lstStyle/>
          <a:p>
            <a:pPr lvl="0" fontAlgn="base">
              <a:lnSpc>
                <a:spcPct val="107000"/>
              </a:lnSpc>
              <a:spcBef>
                <a:spcPts val="1500"/>
              </a:spcBef>
              <a:spcAft>
                <a:spcPts val="1920"/>
              </a:spcAft>
              <a:tabLst>
                <a:tab pos="457200" algn="l"/>
              </a:tabLst>
            </a:pP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Le</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paiement</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mobile</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c’est</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Payer</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avec</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son</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téléphone</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portable</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3200" dirty="0" smtClean="0">
                <a:solidFill>
                  <a:srgbClr val="333333"/>
                </a:solidFill>
                <a:effectLst/>
                <a:latin typeface="inherit"/>
                <a:ea typeface="Times New Roman" panose="02020603050405020304" pitchFamily="18" charset="0"/>
                <a:cs typeface="Times New Roman" panose="02020603050405020304" pitchFamily="18" charset="0"/>
              </a:rPr>
              <a:t> Payer avec sa carte bancaire en marchant</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3200" dirty="0" smtClean="0">
                <a:solidFill>
                  <a:srgbClr val="333333"/>
                </a:solidFill>
                <a:effectLst/>
                <a:latin typeface="inherit"/>
                <a:ea typeface="Times New Roman" panose="02020603050405020304" pitchFamily="18" charset="0"/>
                <a:cs typeface="Times New Roman" panose="02020603050405020304" pitchFamily="18" charset="0"/>
              </a:rPr>
              <a:t> Payer avec un billet de banque digital</a:t>
            </a:r>
            <a:endParaRPr lang="ru-RU" sz="3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7838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7344" t="52006" r="6644" b="20755"/>
          <a:stretch/>
        </p:blipFill>
        <p:spPr>
          <a:xfrm>
            <a:off x="504967" y="4490112"/>
            <a:ext cx="11191166" cy="1992575"/>
          </a:xfrm>
          <a:prstGeom prst="rect">
            <a:avLst/>
          </a:prstGeom>
        </p:spPr>
      </p:pic>
      <p:sp>
        <p:nvSpPr>
          <p:cNvPr id="3" name="Прямоугольник 2"/>
          <p:cNvSpPr/>
          <p:nvPr/>
        </p:nvSpPr>
        <p:spPr>
          <a:xfrm>
            <a:off x="1637732" y="750627"/>
            <a:ext cx="8925636" cy="2583015"/>
          </a:xfrm>
          <a:prstGeom prst="rect">
            <a:avLst/>
          </a:prstGeom>
        </p:spPr>
        <p:txBody>
          <a:bodyPr wrap="square">
            <a:spAutoFit/>
          </a:bodyPr>
          <a:lstStyle/>
          <a:p>
            <a:pPr lvl="0" fontAlgn="base">
              <a:lnSpc>
                <a:spcPct val="107000"/>
              </a:lnSpc>
              <a:spcBef>
                <a:spcPts val="1500"/>
              </a:spcBef>
              <a:spcAft>
                <a:spcPts val="1920"/>
              </a:spcAft>
              <a:tabLst>
                <a:tab pos="457200" algn="l"/>
              </a:tabLst>
            </a:pP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Le</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paiement</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mobile</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c’est</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b="1" dirty="0" err="1"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Payer</a:t>
            </a:r>
            <a:r>
              <a:rPr lang="ru-RU" sz="3200" b="1" dirty="0"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 </a:t>
            </a:r>
            <a:r>
              <a:rPr lang="ru-RU" sz="3200" b="1" dirty="0" err="1"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avec</a:t>
            </a:r>
            <a:r>
              <a:rPr lang="ru-RU" sz="3200" b="1" dirty="0"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 </a:t>
            </a:r>
            <a:r>
              <a:rPr lang="ru-RU" sz="3200" b="1" dirty="0" err="1"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son</a:t>
            </a:r>
            <a:r>
              <a:rPr lang="ru-RU" sz="3200" b="1" dirty="0"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 </a:t>
            </a:r>
            <a:r>
              <a:rPr lang="ru-RU" sz="3200" b="1" dirty="0" err="1"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téléphone</a:t>
            </a:r>
            <a:r>
              <a:rPr lang="ru-RU" sz="3200" b="1" dirty="0"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 </a:t>
            </a:r>
            <a:r>
              <a:rPr lang="ru-RU" sz="3200" b="1" dirty="0" err="1"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portable</a:t>
            </a:r>
            <a:endParaRPr lang="ru-RU" sz="3200" b="1" dirty="0" smtClean="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3200" dirty="0" smtClean="0">
                <a:solidFill>
                  <a:srgbClr val="333333"/>
                </a:solidFill>
                <a:effectLst/>
                <a:latin typeface="inherit"/>
                <a:ea typeface="Times New Roman" panose="02020603050405020304" pitchFamily="18" charset="0"/>
                <a:cs typeface="Times New Roman" panose="02020603050405020304" pitchFamily="18" charset="0"/>
              </a:rPr>
              <a:t> Payer avec sa carte bancaire en marchant</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3200" dirty="0" smtClean="0">
                <a:solidFill>
                  <a:srgbClr val="333333"/>
                </a:solidFill>
                <a:effectLst/>
                <a:latin typeface="inherit"/>
                <a:ea typeface="Times New Roman" panose="02020603050405020304" pitchFamily="18" charset="0"/>
                <a:cs typeface="Times New Roman" panose="02020603050405020304" pitchFamily="18" charset="0"/>
              </a:rPr>
              <a:t> Payer avec un billet de banque digital</a:t>
            </a:r>
            <a:endParaRPr lang="ru-RU" sz="3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1164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7421" y="1473959"/>
            <a:ext cx="11759823" cy="3883371"/>
          </a:xfrm>
          <a:prstGeom prst="rect">
            <a:avLst/>
          </a:prstGeom>
          <a:solidFill>
            <a:schemeClr val="accent6">
              <a:lumMod val="40000"/>
              <a:lumOff val="60000"/>
            </a:schemeClr>
          </a:solidFill>
        </p:spPr>
        <p:txBody>
          <a:bodyPr wrap="square">
            <a:spAutoFit/>
          </a:bodyPr>
          <a:lstStyle/>
          <a:p>
            <a:pPr marL="457200" fontAlgn="base">
              <a:lnSpc>
                <a:spcPct val="107000"/>
              </a:lnSpc>
              <a:spcAft>
                <a:spcPts val="800"/>
              </a:spcAft>
            </a:pPr>
            <a:r>
              <a:rPr lang="fr-FR" sz="4000" dirty="0" smtClean="0">
                <a:solidFill>
                  <a:srgbClr val="333333"/>
                </a:solidFill>
                <a:effectLst/>
                <a:latin typeface="inherit"/>
                <a:ea typeface="Times New Roman" panose="02020603050405020304" pitchFamily="18" charset="0"/>
                <a:cs typeface="Times New Roman" panose="02020603050405020304" pitchFamily="18" charset="0"/>
              </a:rPr>
              <a:t> </a:t>
            </a:r>
            <a:r>
              <a:rPr lang="fr-FR" sz="3600" dirty="0" smtClean="0"/>
              <a:t/>
            </a:r>
            <a:br>
              <a:rPr lang="fr-FR" sz="3600" dirty="0" smtClean="0"/>
            </a:br>
            <a:r>
              <a:rPr lang="fr-FR" sz="3600" b="0" i="0" dirty="0" smtClean="0">
                <a:solidFill>
                  <a:srgbClr val="333333"/>
                </a:solidFill>
                <a:effectLst/>
                <a:latin typeface="Open Sans"/>
              </a:rPr>
              <a:t>En téléchargeant certaines applications sur ton smartphone, tu peux payer tes achats ou participer à une cagnotte avec tes amis directement avec ton téléphone.</a:t>
            </a:r>
          </a:p>
          <a:p>
            <a:pPr marL="457200" fontAlgn="base">
              <a:lnSpc>
                <a:spcPct val="107000"/>
              </a:lnSpc>
              <a:spcAft>
                <a:spcPts val="800"/>
              </a:spcAft>
            </a:pPr>
            <a:endParaRPr lang="ru-RU"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5751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6819" t="52379" r="5805" b="19076"/>
          <a:stretch/>
        </p:blipFill>
        <p:spPr>
          <a:xfrm>
            <a:off x="518614" y="4653887"/>
            <a:ext cx="11368585" cy="2088108"/>
          </a:xfrm>
          <a:prstGeom prst="rect">
            <a:avLst/>
          </a:prstGeom>
        </p:spPr>
      </p:pic>
      <p:sp>
        <p:nvSpPr>
          <p:cNvPr id="5" name="Прямоугольник 4"/>
          <p:cNvSpPr/>
          <p:nvPr/>
        </p:nvSpPr>
        <p:spPr>
          <a:xfrm>
            <a:off x="1760562" y="1105468"/>
            <a:ext cx="8270543" cy="2780441"/>
          </a:xfrm>
          <a:prstGeom prst="rect">
            <a:avLst/>
          </a:prstGeom>
        </p:spPr>
        <p:txBody>
          <a:bodyPr wrap="square">
            <a:spAutoFit/>
          </a:bodyPr>
          <a:lstStyle/>
          <a:p>
            <a:pPr lvl="0" fontAlgn="base">
              <a:lnSpc>
                <a:spcPct val="107000"/>
              </a:lnSpc>
              <a:spcBef>
                <a:spcPts val="1500"/>
              </a:spcBef>
              <a:spcAft>
                <a:spcPts val="1920"/>
              </a:spcAft>
              <a:tabLst>
                <a:tab pos="457200" algn="l"/>
              </a:tabLst>
            </a:pPr>
            <a:r>
              <a:rPr lang="fr-FR" sz="2400" b="1" dirty="0" smtClean="0">
                <a:solidFill>
                  <a:srgbClr val="333333"/>
                </a:solidFill>
                <a:effectLst/>
                <a:latin typeface="inherit"/>
                <a:ea typeface="Times New Roman" panose="02020603050405020304" pitchFamily="18" charset="0"/>
                <a:cs typeface="Times New Roman" panose="02020603050405020304" pitchFamily="18" charset="0"/>
              </a:rPr>
              <a:t>Les moyens de paiement, ça sert à quoi ?</a:t>
            </a:r>
            <a:endParaRPr lang="ru-RU" sz="28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2800" dirty="0" smtClean="0">
                <a:solidFill>
                  <a:srgbClr val="333333"/>
                </a:solidFill>
                <a:effectLst/>
                <a:latin typeface="inherit"/>
                <a:ea typeface="Times New Roman" panose="02020603050405020304" pitchFamily="18" charset="0"/>
                <a:cs typeface="Times New Roman" panose="02020603050405020304" pitchFamily="18" charset="0"/>
              </a:rPr>
              <a:t> A faire un crédit à sa banque</a:t>
            </a:r>
            <a:endParaRPr lang="ru-RU" sz="28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2800" dirty="0" smtClean="0">
                <a:solidFill>
                  <a:srgbClr val="333333"/>
                </a:solidFill>
                <a:effectLst/>
                <a:latin typeface="inherit"/>
                <a:ea typeface="Times New Roman" panose="02020603050405020304" pitchFamily="18" charset="0"/>
                <a:cs typeface="Times New Roman" panose="02020603050405020304" pitchFamily="18" charset="0"/>
              </a:rPr>
              <a:t> A acheter uniquement des biens de consommation</a:t>
            </a:r>
            <a:endParaRPr lang="ru-RU" sz="28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2800" dirty="0" smtClean="0">
                <a:solidFill>
                  <a:srgbClr val="333333"/>
                </a:solidFill>
                <a:effectLst/>
                <a:latin typeface="inherit"/>
                <a:ea typeface="Times New Roman" panose="02020603050405020304" pitchFamily="18" charset="0"/>
                <a:cs typeface="Times New Roman" panose="02020603050405020304" pitchFamily="18" charset="0"/>
              </a:rPr>
              <a:t> A payer tes achats et à recevoir de l’argent</a:t>
            </a:r>
            <a:endParaRPr lang="ru-RU" sz="2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4074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5456" t="51446" r="7064" b="20569"/>
          <a:stretch/>
        </p:blipFill>
        <p:spPr>
          <a:xfrm>
            <a:off x="354842" y="4531057"/>
            <a:ext cx="11382233" cy="2047164"/>
          </a:xfrm>
          <a:prstGeom prst="rect">
            <a:avLst/>
          </a:prstGeom>
        </p:spPr>
      </p:pic>
      <p:sp>
        <p:nvSpPr>
          <p:cNvPr id="3" name="Прямоугольник 2"/>
          <p:cNvSpPr/>
          <p:nvPr/>
        </p:nvSpPr>
        <p:spPr>
          <a:xfrm>
            <a:off x="2010770" y="1023583"/>
            <a:ext cx="8620836" cy="2583015"/>
          </a:xfrm>
          <a:prstGeom prst="rect">
            <a:avLst/>
          </a:prstGeom>
        </p:spPr>
        <p:txBody>
          <a:bodyPr wrap="square">
            <a:spAutoFit/>
          </a:bodyPr>
          <a:lstStyle/>
          <a:p>
            <a:pPr lvl="0" fontAlgn="base">
              <a:lnSpc>
                <a:spcPct val="107000"/>
              </a:lnSpc>
              <a:spcBef>
                <a:spcPts val="1500"/>
              </a:spcBef>
              <a:spcAft>
                <a:spcPts val="1920"/>
              </a:spcAft>
              <a:tabLst>
                <a:tab pos="457200" algn="l"/>
              </a:tabLst>
            </a:pPr>
            <a:r>
              <a:rPr lang="fr-FR" sz="2800" b="1" dirty="0" smtClean="0">
                <a:solidFill>
                  <a:srgbClr val="333333"/>
                </a:solidFill>
                <a:effectLst/>
                <a:latin typeface="inherit"/>
                <a:ea typeface="Times New Roman" panose="02020603050405020304" pitchFamily="18" charset="0"/>
                <a:cs typeface="Times New Roman" panose="02020603050405020304" pitchFamily="18" charset="0"/>
              </a:rPr>
              <a:t>Quels sont les autres moyens de paiement ?</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La</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caution</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et</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le</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virement</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3200" dirty="0" smtClean="0">
                <a:solidFill>
                  <a:srgbClr val="333333"/>
                </a:solidFill>
                <a:effectLst/>
                <a:latin typeface="inherit"/>
                <a:ea typeface="Times New Roman" panose="02020603050405020304" pitchFamily="18" charset="0"/>
                <a:cs typeface="Times New Roman" panose="02020603050405020304" pitchFamily="18" charset="0"/>
              </a:rPr>
              <a:t> Le chèque, le pack et le prélèvement</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3200" dirty="0" smtClean="0">
                <a:solidFill>
                  <a:srgbClr val="333333"/>
                </a:solidFill>
                <a:effectLst/>
                <a:latin typeface="inherit"/>
                <a:ea typeface="Times New Roman" panose="02020603050405020304" pitchFamily="18" charset="0"/>
                <a:cs typeface="Times New Roman" panose="02020603050405020304" pitchFamily="18" charset="0"/>
              </a:rPr>
              <a:t> Le chèque, le virement et le prélèvement</a:t>
            </a:r>
            <a:endParaRPr lang="ru-RU" sz="3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6267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5456" t="51446" r="7064" b="20569"/>
          <a:stretch/>
        </p:blipFill>
        <p:spPr>
          <a:xfrm>
            <a:off x="354842" y="4531057"/>
            <a:ext cx="11382233" cy="2047164"/>
          </a:xfrm>
          <a:prstGeom prst="rect">
            <a:avLst/>
          </a:prstGeom>
        </p:spPr>
      </p:pic>
      <p:sp>
        <p:nvSpPr>
          <p:cNvPr id="3" name="Прямоугольник 2"/>
          <p:cNvSpPr/>
          <p:nvPr/>
        </p:nvSpPr>
        <p:spPr>
          <a:xfrm>
            <a:off x="2010770" y="1023583"/>
            <a:ext cx="8620836" cy="3109954"/>
          </a:xfrm>
          <a:prstGeom prst="rect">
            <a:avLst/>
          </a:prstGeom>
        </p:spPr>
        <p:txBody>
          <a:bodyPr wrap="square">
            <a:spAutoFit/>
          </a:bodyPr>
          <a:lstStyle/>
          <a:p>
            <a:pPr lvl="0" fontAlgn="base">
              <a:lnSpc>
                <a:spcPct val="107000"/>
              </a:lnSpc>
              <a:spcBef>
                <a:spcPts val="1500"/>
              </a:spcBef>
              <a:spcAft>
                <a:spcPts val="1920"/>
              </a:spcAft>
              <a:tabLst>
                <a:tab pos="457200" algn="l"/>
              </a:tabLst>
            </a:pPr>
            <a:r>
              <a:rPr lang="fr-FR" sz="2800" b="1" dirty="0" smtClean="0">
                <a:solidFill>
                  <a:srgbClr val="333333"/>
                </a:solidFill>
                <a:effectLst/>
                <a:latin typeface="inherit"/>
                <a:ea typeface="Times New Roman" panose="02020603050405020304" pitchFamily="18" charset="0"/>
                <a:cs typeface="Times New Roman" panose="02020603050405020304" pitchFamily="18" charset="0"/>
              </a:rPr>
              <a:t>Quels sont les autres moyens de paiement ?</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La</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caution</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et</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le</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virement</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3200" dirty="0" smtClean="0">
                <a:solidFill>
                  <a:srgbClr val="333333"/>
                </a:solidFill>
                <a:effectLst/>
                <a:latin typeface="inherit"/>
                <a:ea typeface="Times New Roman" panose="02020603050405020304" pitchFamily="18" charset="0"/>
                <a:cs typeface="Times New Roman" panose="02020603050405020304" pitchFamily="18" charset="0"/>
              </a:rPr>
              <a:t> Le chèque, le pack et le prélèvement</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fr-FR" sz="3200" b="1" dirty="0"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Le chèque, le virement et le prélèvement</a:t>
            </a:r>
            <a:endParaRPr lang="ru-RU" sz="3200" b="1"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7886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8364" y="450377"/>
            <a:ext cx="11759823" cy="5632504"/>
          </a:xfrm>
          <a:prstGeom prst="rect">
            <a:avLst/>
          </a:prstGeom>
          <a:solidFill>
            <a:schemeClr val="accent6">
              <a:lumMod val="40000"/>
              <a:lumOff val="60000"/>
            </a:schemeClr>
          </a:solidFill>
        </p:spPr>
        <p:txBody>
          <a:bodyPr wrap="square">
            <a:spAutoFit/>
          </a:bodyPr>
          <a:lstStyle/>
          <a:p>
            <a:pPr marL="457200" fontAlgn="base">
              <a:lnSpc>
                <a:spcPct val="107000"/>
              </a:lnSpc>
              <a:spcAft>
                <a:spcPts val="800"/>
              </a:spcAft>
            </a:pPr>
            <a:r>
              <a:rPr lang="fr-FR" sz="4000" dirty="0" smtClean="0">
                <a:solidFill>
                  <a:srgbClr val="333333"/>
                </a:solidFill>
                <a:effectLst/>
                <a:latin typeface="inherit"/>
                <a:ea typeface="Times New Roman" panose="02020603050405020304" pitchFamily="18" charset="0"/>
                <a:cs typeface="Times New Roman" panose="02020603050405020304" pitchFamily="18" charset="0"/>
              </a:rPr>
              <a:t> </a:t>
            </a:r>
            <a:r>
              <a:rPr lang="fr-FR" sz="3600" dirty="0" smtClean="0"/>
              <a:t/>
            </a:r>
            <a:br>
              <a:rPr lang="fr-FR" sz="3600" dirty="0" smtClean="0"/>
            </a:br>
            <a:r>
              <a:rPr lang="fr-FR" sz="3600" b="0" i="0" dirty="0" smtClean="0">
                <a:solidFill>
                  <a:srgbClr val="333333"/>
                </a:solidFill>
                <a:effectLst/>
                <a:latin typeface="Open Sans"/>
              </a:rPr>
              <a:t>Le chèque est un moyen de paiement scriptural sur lequel on écrit la somme à payer (en chiffres et lettres). On précise également la date et l’on signe. Le virement permet de transférer une somme d’argent d’un compte bancaire à un autre. Quant au prélèvement, on autorise un tiers à prendre une somme d’argent sur son compte bancaire.</a:t>
            </a:r>
          </a:p>
          <a:p>
            <a:pPr marL="457200" fontAlgn="base">
              <a:lnSpc>
                <a:spcPct val="107000"/>
              </a:lnSpc>
              <a:spcAft>
                <a:spcPts val="800"/>
              </a:spcAft>
            </a:pPr>
            <a:endParaRPr lang="ru-RU"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3603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7028" t="51632" r="8113" b="20383"/>
          <a:stretch/>
        </p:blipFill>
        <p:spPr>
          <a:xfrm>
            <a:off x="518615" y="4394579"/>
            <a:ext cx="11041039" cy="2047164"/>
          </a:xfrm>
          <a:prstGeom prst="rect">
            <a:avLst/>
          </a:prstGeom>
        </p:spPr>
      </p:pic>
      <p:sp>
        <p:nvSpPr>
          <p:cNvPr id="3" name="Прямоугольник 2"/>
          <p:cNvSpPr/>
          <p:nvPr/>
        </p:nvSpPr>
        <p:spPr>
          <a:xfrm>
            <a:off x="928047" y="627797"/>
            <a:ext cx="10890914" cy="3153220"/>
          </a:xfrm>
          <a:prstGeom prst="rect">
            <a:avLst/>
          </a:prstGeom>
        </p:spPr>
        <p:txBody>
          <a:bodyPr wrap="square">
            <a:spAutoFit/>
          </a:bodyPr>
          <a:lstStyle/>
          <a:p>
            <a:pPr lvl="0" fontAlgn="base">
              <a:lnSpc>
                <a:spcPct val="107000"/>
              </a:lnSpc>
              <a:spcBef>
                <a:spcPts val="1500"/>
              </a:spcBef>
              <a:spcAft>
                <a:spcPts val="1920"/>
              </a:spcAft>
              <a:tabLst>
                <a:tab pos="457200" algn="l"/>
              </a:tabLst>
            </a:pPr>
            <a:r>
              <a:rPr lang="fr-FR" sz="2800" b="1" dirty="0" smtClean="0">
                <a:solidFill>
                  <a:srgbClr val="333333"/>
                </a:solidFill>
                <a:effectLst/>
                <a:latin typeface="inherit"/>
                <a:ea typeface="Times New Roman" panose="02020603050405020304" pitchFamily="18" charset="0"/>
                <a:cs typeface="Times New Roman" panose="02020603050405020304" pitchFamily="18" charset="0"/>
              </a:rPr>
              <a:t>En cas de problème avec ta carte bancaire ou ton chéquier, que fais-tu ?</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Je</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préviens</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mon</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meilleur</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ami</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Je</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préviens</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immédiatement</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ma</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banque</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Je</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préviens</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la</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police</a:t>
            </a:r>
            <a:endParaRPr lang="ru-RU" sz="3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0436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7028" t="51632" r="8113" b="20383"/>
          <a:stretch/>
        </p:blipFill>
        <p:spPr>
          <a:xfrm>
            <a:off x="518615" y="4394579"/>
            <a:ext cx="11041039" cy="2047164"/>
          </a:xfrm>
          <a:prstGeom prst="rect">
            <a:avLst/>
          </a:prstGeom>
        </p:spPr>
      </p:pic>
      <p:sp>
        <p:nvSpPr>
          <p:cNvPr id="3" name="Прямоугольник 2"/>
          <p:cNvSpPr/>
          <p:nvPr/>
        </p:nvSpPr>
        <p:spPr>
          <a:xfrm>
            <a:off x="928047" y="627797"/>
            <a:ext cx="10890914" cy="3153220"/>
          </a:xfrm>
          <a:prstGeom prst="rect">
            <a:avLst/>
          </a:prstGeom>
        </p:spPr>
        <p:txBody>
          <a:bodyPr wrap="square">
            <a:spAutoFit/>
          </a:bodyPr>
          <a:lstStyle/>
          <a:p>
            <a:pPr lvl="0" fontAlgn="base">
              <a:lnSpc>
                <a:spcPct val="107000"/>
              </a:lnSpc>
              <a:spcBef>
                <a:spcPts val="1500"/>
              </a:spcBef>
              <a:spcAft>
                <a:spcPts val="1920"/>
              </a:spcAft>
              <a:tabLst>
                <a:tab pos="457200" algn="l"/>
              </a:tabLst>
            </a:pPr>
            <a:r>
              <a:rPr lang="fr-FR" sz="2800" b="1" dirty="0" smtClean="0">
                <a:solidFill>
                  <a:srgbClr val="333333"/>
                </a:solidFill>
                <a:effectLst/>
                <a:latin typeface="inherit"/>
                <a:ea typeface="Times New Roman" panose="02020603050405020304" pitchFamily="18" charset="0"/>
                <a:cs typeface="Times New Roman" panose="02020603050405020304" pitchFamily="18" charset="0"/>
              </a:rPr>
              <a:t>En cas de problème avec ta carte bancaire ou ton chéquier, que fais-tu ?</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Je</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préviens</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mon</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meilleur</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ami</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b="1" dirty="0" err="1"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Je</a:t>
            </a:r>
            <a:r>
              <a:rPr lang="ru-RU" sz="3200" b="1" dirty="0"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 </a:t>
            </a:r>
            <a:r>
              <a:rPr lang="ru-RU" sz="3200" b="1" dirty="0" err="1"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préviens</a:t>
            </a:r>
            <a:r>
              <a:rPr lang="ru-RU" sz="3200" b="1" dirty="0"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 </a:t>
            </a:r>
            <a:r>
              <a:rPr lang="ru-RU" sz="3200" b="1" dirty="0" err="1"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immédiatement</a:t>
            </a:r>
            <a:r>
              <a:rPr lang="ru-RU" sz="3200" b="1" dirty="0"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 </a:t>
            </a:r>
            <a:r>
              <a:rPr lang="ru-RU" sz="3200" b="1" dirty="0" err="1"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ma</a:t>
            </a:r>
            <a:r>
              <a:rPr lang="ru-RU" sz="3200" b="1" dirty="0"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 </a:t>
            </a:r>
            <a:r>
              <a:rPr lang="ru-RU" sz="3200" b="1" dirty="0" err="1"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banque</a:t>
            </a:r>
            <a:endParaRPr lang="ru-RU" sz="3200" b="1" dirty="0" smtClean="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Je</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préviens</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la</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police</a:t>
            </a:r>
            <a:endParaRPr lang="ru-RU" sz="3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6129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7421" y="1473959"/>
            <a:ext cx="11759823" cy="3854132"/>
          </a:xfrm>
          <a:prstGeom prst="rect">
            <a:avLst/>
          </a:prstGeom>
          <a:solidFill>
            <a:schemeClr val="accent6">
              <a:lumMod val="40000"/>
              <a:lumOff val="60000"/>
            </a:schemeClr>
          </a:solidFill>
        </p:spPr>
        <p:txBody>
          <a:bodyPr wrap="square">
            <a:spAutoFit/>
          </a:bodyPr>
          <a:lstStyle/>
          <a:p>
            <a:pPr marL="457200" fontAlgn="base">
              <a:lnSpc>
                <a:spcPct val="107000"/>
              </a:lnSpc>
              <a:spcAft>
                <a:spcPts val="800"/>
              </a:spcAft>
            </a:pPr>
            <a:r>
              <a:rPr lang="fr-FR" sz="4000" dirty="0" smtClean="0">
                <a:solidFill>
                  <a:srgbClr val="333333"/>
                </a:solidFill>
                <a:effectLst/>
                <a:latin typeface="inherit"/>
                <a:ea typeface="Times New Roman" panose="02020603050405020304" pitchFamily="18" charset="0"/>
                <a:cs typeface="Times New Roman" panose="02020603050405020304" pitchFamily="18" charset="0"/>
              </a:rPr>
              <a:t> </a:t>
            </a:r>
            <a:r>
              <a:rPr lang="fr-FR" sz="3600" dirty="0" smtClean="0"/>
              <a:t/>
            </a:r>
            <a:br>
              <a:rPr lang="fr-FR" sz="3600" dirty="0" smtClean="0"/>
            </a:br>
            <a:r>
              <a:rPr lang="fr-FR" sz="3600" b="0" i="0" dirty="0" smtClean="0">
                <a:solidFill>
                  <a:srgbClr val="333333"/>
                </a:solidFill>
                <a:effectLst/>
                <a:latin typeface="Open Sans"/>
              </a:rPr>
              <a:t>Le plus simple et le plus efficace est de contacter d’abord ta banque si tu rencontres un problème avec ta carte ou ton chéquier (mauvais fonctionnement, vol, utilisation frauduleuse…).</a:t>
            </a:r>
          </a:p>
          <a:p>
            <a:pPr marL="457200" fontAlgn="base">
              <a:lnSpc>
                <a:spcPct val="107000"/>
              </a:lnSpc>
              <a:spcAft>
                <a:spcPts val="800"/>
              </a:spcAft>
            </a:pPr>
            <a:endParaRPr lang="ru-RU"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5979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8393" t="32043" r="11679" b="13666"/>
          <a:stretch/>
        </p:blipFill>
        <p:spPr>
          <a:xfrm>
            <a:off x="832512" y="1132765"/>
            <a:ext cx="10399595" cy="3971498"/>
          </a:xfrm>
          <a:prstGeom prst="rect">
            <a:avLst/>
          </a:prstGeom>
        </p:spPr>
      </p:pic>
    </p:spTree>
    <p:extLst>
      <p:ext uri="{BB962C8B-B14F-4D97-AF65-F5344CB8AC3E}">
        <p14:creationId xmlns:p14="http://schemas.microsoft.com/office/powerpoint/2010/main" val="3969032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6819" t="52379" r="5805" b="19076"/>
          <a:stretch/>
        </p:blipFill>
        <p:spPr>
          <a:xfrm>
            <a:off x="518614" y="4653887"/>
            <a:ext cx="11368585" cy="2088108"/>
          </a:xfrm>
          <a:prstGeom prst="rect">
            <a:avLst/>
          </a:prstGeom>
        </p:spPr>
      </p:pic>
      <p:sp>
        <p:nvSpPr>
          <p:cNvPr id="5" name="Прямоугольник 4"/>
          <p:cNvSpPr/>
          <p:nvPr/>
        </p:nvSpPr>
        <p:spPr>
          <a:xfrm>
            <a:off x="1760562" y="1105468"/>
            <a:ext cx="8270543" cy="2780441"/>
          </a:xfrm>
          <a:prstGeom prst="rect">
            <a:avLst/>
          </a:prstGeom>
        </p:spPr>
        <p:txBody>
          <a:bodyPr wrap="square">
            <a:spAutoFit/>
          </a:bodyPr>
          <a:lstStyle/>
          <a:p>
            <a:pPr lvl="0" fontAlgn="base">
              <a:lnSpc>
                <a:spcPct val="107000"/>
              </a:lnSpc>
              <a:spcBef>
                <a:spcPts val="1500"/>
              </a:spcBef>
              <a:spcAft>
                <a:spcPts val="1920"/>
              </a:spcAft>
              <a:tabLst>
                <a:tab pos="457200" algn="l"/>
              </a:tabLst>
            </a:pPr>
            <a:r>
              <a:rPr lang="fr-FR" sz="2400" b="1" dirty="0" smtClean="0">
                <a:solidFill>
                  <a:srgbClr val="333333"/>
                </a:solidFill>
                <a:effectLst/>
                <a:latin typeface="inherit"/>
                <a:ea typeface="Times New Roman" panose="02020603050405020304" pitchFamily="18" charset="0"/>
                <a:cs typeface="Times New Roman" panose="02020603050405020304" pitchFamily="18" charset="0"/>
              </a:rPr>
              <a:t>Les moyens de paiement, ça sert à quoi ?</a:t>
            </a:r>
            <a:endParaRPr lang="ru-RU" sz="28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2800" dirty="0" smtClean="0">
                <a:solidFill>
                  <a:srgbClr val="333333"/>
                </a:solidFill>
                <a:effectLst/>
                <a:latin typeface="inherit"/>
                <a:ea typeface="Times New Roman" panose="02020603050405020304" pitchFamily="18" charset="0"/>
                <a:cs typeface="Times New Roman" panose="02020603050405020304" pitchFamily="18" charset="0"/>
              </a:rPr>
              <a:t> </a:t>
            </a:r>
            <a:r>
              <a:rPr lang="fr-FR" sz="2800" dirty="0" smtClean="0">
                <a:effectLst/>
                <a:latin typeface="inherit"/>
                <a:ea typeface="Times New Roman" panose="02020603050405020304" pitchFamily="18" charset="0"/>
                <a:cs typeface="Times New Roman" panose="02020603050405020304" pitchFamily="18" charset="0"/>
              </a:rPr>
              <a:t>A faire un crédit à sa banque</a:t>
            </a:r>
            <a:endParaRPr lang="ru-RU"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2800" dirty="0" smtClean="0">
                <a:solidFill>
                  <a:srgbClr val="333333"/>
                </a:solidFill>
                <a:effectLst/>
                <a:latin typeface="inherit"/>
                <a:ea typeface="Times New Roman" panose="02020603050405020304" pitchFamily="18" charset="0"/>
                <a:cs typeface="Times New Roman" panose="02020603050405020304" pitchFamily="18" charset="0"/>
              </a:rPr>
              <a:t> A acheter uniquement des biens de consommation</a:t>
            </a:r>
            <a:endParaRPr lang="ru-RU" sz="28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2800" dirty="0" smtClean="0">
                <a:solidFill>
                  <a:srgbClr val="333333"/>
                </a:solidFill>
                <a:effectLst/>
                <a:latin typeface="inherit"/>
                <a:ea typeface="Times New Roman" panose="02020603050405020304" pitchFamily="18" charset="0"/>
                <a:cs typeface="Times New Roman" panose="02020603050405020304" pitchFamily="18" charset="0"/>
              </a:rPr>
              <a:t> </a:t>
            </a:r>
            <a:r>
              <a:rPr lang="fr-FR" sz="2800" b="1" dirty="0"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A payer tes achats et à recevoir de l’argent</a:t>
            </a:r>
            <a:endParaRPr lang="ru-RU" sz="2800" b="1"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9991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7421" y="1473959"/>
            <a:ext cx="11759823" cy="3534237"/>
          </a:xfrm>
          <a:prstGeom prst="rect">
            <a:avLst/>
          </a:prstGeom>
          <a:solidFill>
            <a:schemeClr val="accent6">
              <a:lumMod val="40000"/>
              <a:lumOff val="60000"/>
            </a:schemeClr>
          </a:solidFill>
        </p:spPr>
        <p:txBody>
          <a:bodyPr wrap="square">
            <a:spAutoFit/>
          </a:bodyPr>
          <a:lstStyle/>
          <a:p>
            <a:pPr marL="457200" fontAlgn="base">
              <a:lnSpc>
                <a:spcPct val="107000"/>
              </a:lnSpc>
              <a:spcAft>
                <a:spcPts val="800"/>
              </a:spcAft>
            </a:pPr>
            <a:r>
              <a:rPr lang="fr-FR" sz="4000" dirty="0" smtClean="0">
                <a:solidFill>
                  <a:srgbClr val="333333"/>
                </a:solidFill>
                <a:effectLst/>
                <a:latin typeface="inherit"/>
                <a:ea typeface="Times New Roman" panose="02020603050405020304" pitchFamily="18" charset="0"/>
                <a:cs typeface="Times New Roman" panose="02020603050405020304" pitchFamily="18" charset="0"/>
              </a:rPr>
              <a:t> </a:t>
            </a:r>
            <a:endParaRPr lang="ru-RU"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1920"/>
              </a:spcAft>
            </a:pPr>
            <a:r>
              <a:rPr lang="fr-FR" sz="3600" dirty="0" smtClean="0">
                <a:solidFill>
                  <a:srgbClr val="333333"/>
                </a:solidFill>
                <a:effectLst/>
                <a:latin typeface="inherit"/>
                <a:ea typeface="Times New Roman" panose="02020603050405020304" pitchFamily="18" charset="0"/>
                <a:cs typeface="Times New Roman" panose="02020603050405020304" pitchFamily="18" charset="0"/>
              </a:rPr>
              <a:t>Les moyens de paiement sont des « outils » simples et pratiques pour payer tes achats et recevoir de l’argent d’un tiers : parents, famille, amis….</a:t>
            </a:r>
          </a:p>
          <a:p>
            <a:pPr marL="457200" fontAlgn="base">
              <a:lnSpc>
                <a:spcPct val="107000"/>
              </a:lnSpc>
              <a:spcAft>
                <a:spcPts val="1920"/>
              </a:spcAft>
            </a:pPr>
            <a:endParaRPr lang="ru-RU"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2775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7239" t="51632" r="8008" b="21688"/>
          <a:stretch/>
        </p:blipFill>
        <p:spPr>
          <a:xfrm>
            <a:off x="614150" y="4626591"/>
            <a:ext cx="11027391" cy="1951630"/>
          </a:xfrm>
          <a:prstGeom prst="rect">
            <a:avLst/>
          </a:prstGeom>
        </p:spPr>
      </p:pic>
      <p:sp>
        <p:nvSpPr>
          <p:cNvPr id="3" name="Прямоугольник 2"/>
          <p:cNvSpPr/>
          <p:nvPr/>
        </p:nvSpPr>
        <p:spPr>
          <a:xfrm>
            <a:off x="2902424" y="849976"/>
            <a:ext cx="6096000" cy="3083408"/>
          </a:xfrm>
          <a:prstGeom prst="rect">
            <a:avLst/>
          </a:prstGeom>
        </p:spPr>
        <p:txBody>
          <a:bodyPr>
            <a:spAutoFit/>
          </a:bodyPr>
          <a:lstStyle/>
          <a:p>
            <a:pPr lvl="0" fontAlgn="base">
              <a:lnSpc>
                <a:spcPct val="107000"/>
              </a:lnSpc>
              <a:spcBef>
                <a:spcPts val="1500"/>
              </a:spcBef>
              <a:spcAft>
                <a:spcPts val="1920"/>
              </a:spcAft>
              <a:tabLst>
                <a:tab pos="408940" algn="l"/>
              </a:tabLst>
            </a:pP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Les</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espèces</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ce</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sont</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endParaRPr lang="ru-RU"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Des</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catégories</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d’animaux</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sauvages</a:t>
            </a:r>
            <a:endParaRPr lang="ru-RU"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Des</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billets</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uniquement</a:t>
            </a:r>
            <a:endParaRPr lang="ru-RU"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Des</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pièces</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et</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des</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billets</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0006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7239" t="51632" r="8008" b="21688"/>
          <a:stretch/>
        </p:blipFill>
        <p:spPr>
          <a:xfrm>
            <a:off x="614150" y="4626591"/>
            <a:ext cx="11027391" cy="1951630"/>
          </a:xfrm>
          <a:prstGeom prst="rect">
            <a:avLst/>
          </a:prstGeom>
        </p:spPr>
      </p:pic>
      <p:sp>
        <p:nvSpPr>
          <p:cNvPr id="3" name="Прямоугольник 2"/>
          <p:cNvSpPr/>
          <p:nvPr/>
        </p:nvSpPr>
        <p:spPr>
          <a:xfrm>
            <a:off x="2902424" y="849976"/>
            <a:ext cx="6096000" cy="3083408"/>
          </a:xfrm>
          <a:prstGeom prst="rect">
            <a:avLst/>
          </a:prstGeom>
        </p:spPr>
        <p:txBody>
          <a:bodyPr>
            <a:spAutoFit/>
          </a:bodyPr>
          <a:lstStyle/>
          <a:p>
            <a:pPr lvl="0" fontAlgn="base">
              <a:lnSpc>
                <a:spcPct val="107000"/>
              </a:lnSpc>
              <a:spcBef>
                <a:spcPts val="1500"/>
              </a:spcBef>
              <a:spcAft>
                <a:spcPts val="1920"/>
              </a:spcAft>
              <a:tabLst>
                <a:tab pos="408940" algn="l"/>
              </a:tabLst>
            </a:pP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Les</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espèces</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ce</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2800" b="1" dirty="0" err="1" smtClean="0">
                <a:solidFill>
                  <a:srgbClr val="333333"/>
                </a:solidFill>
                <a:effectLst/>
                <a:latin typeface="inherit"/>
                <a:ea typeface="Times New Roman" panose="02020603050405020304" pitchFamily="18" charset="0"/>
                <a:cs typeface="Times New Roman" panose="02020603050405020304" pitchFamily="18" charset="0"/>
              </a:rPr>
              <a:t>sont</a:t>
            </a:r>
            <a:r>
              <a:rPr lang="ru-RU" sz="2800" b="1" dirty="0" smtClean="0">
                <a:solidFill>
                  <a:srgbClr val="333333"/>
                </a:solidFill>
                <a:effectLst/>
                <a:latin typeface="inherit"/>
                <a:ea typeface="Times New Roman" panose="02020603050405020304" pitchFamily="18" charset="0"/>
                <a:cs typeface="Times New Roman" panose="02020603050405020304" pitchFamily="18" charset="0"/>
              </a:rPr>
              <a:t> :</a:t>
            </a:r>
            <a:endParaRPr lang="ru-RU"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Des</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catégories</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d’animaux</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sauvages</a:t>
            </a:r>
            <a:endParaRPr lang="ru-RU"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Des</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billets</a:t>
            </a: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dirty="0" err="1" smtClean="0">
                <a:solidFill>
                  <a:srgbClr val="333333"/>
                </a:solidFill>
                <a:effectLst/>
                <a:latin typeface="inherit"/>
                <a:ea typeface="Times New Roman" panose="02020603050405020304" pitchFamily="18" charset="0"/>
                <a:cs typeface="Times New Roman" panose="02020603050405020304" pitchFamily="18" charset="0"/>
              </a:rPr>
              <a:t>uniquement</a:t>
            </a:r>
            <a:endParaRPr lang="ru-RU"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ru-RU"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ru-RU" sz="3200" b="1" dirty="0" err="1"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Des</a:t>
            </a:r>
            <a:r>
              <a:rPr lang="ru-RU" sz="3200" b="1" dirty="0"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 </a:t>
            </a:r>
            <a:r>
              <a:rPr lang="ru-RU" sz="3200" b="1" dirty="0" err="1"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pièces</a:t>
            </a:r>
            <a:r>
              <a:rPr lang="ru-RU" sz="3200" b="1" dirty="0"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 </a:t>
            </a:r>
            <a:r>
              <a:rPr lang="ru-RU" sz="3200" b="1" dirty="0" err="1"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et</a:t>
            </a:r>
            <a:r>
              <a:rPr lang="ru-RU" sz="3200" b="1" dirty="0"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 </a:t>
            </a:r>
            <a:r>
              <a:rPr lang="ru-RU" sz="3200" b="1" dirty="0" err="1"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des</a:t>
            </a:r>
            <a:r>
              <a:rPr lang="ru-RU" sz="3200" b="1" dirty="0"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 </a:t>
            </a:r>
            <a:r>
              <a:rPr lang="ru-RU" sz="3200" b="1" dirty="0" err="1"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billets</a:t>
            </a:r>
            <a:endParaRPr lang="ru-RU" sz="3200" b="1"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2185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7421" y="1473959"/>
            <a:ext cx="11759823" cy="3854132"/>
          </a:xfrm>
          <a:prstGeom prst="rect">
            <a:avLst/>
          </a:prstGeom>
          <a:solidFill>
            <a:schemeClr val="accent6">
              <a:lumMod val="40000"/>
              <a:lumOff val="60000"/>
            </a:schemeClr>
          </a:solidFill>
        </p:spPr>
        <p:txBody>
          <a:bodyPr wrap="square">
            <a:spAutoFit/>
          </a:bodyPr>
          <a:lstStyle/>
          <a:p>
            <a:pPr marL="457200" fontAlgn="base">
              <a:lnSpc>
                <a:spcPct val="107000"/>
              </a:lnSpc>
              <a:spcAft>
                <a:spcPts val="800"/>
              </a:spcAft>
            </a:pPr>
            <a:r>
              <a:rPr lang="fr-FR" sz="4000" dirty="0" smtClean="0">
                <a:solidFill>
                  <a:srgbClr val="333333"/>
                </a:solidFill>
                <a:effectLst/>
                <a:latin typeface="inherit"/>
                <a:ea typeface="Times New Roman" panose="02020603050405020304" pitchFamily="18" charset="0"/>
                <a:cs typeface="Times New Roman" panose="02020603050405020304" pitchFamily="18" charset="0"/>
              </a:rPr>
              <a:t> </a:t>
            </a:r>
            <a:r>
              <a:rPr lang="fr-FR" sz="3600" dirty="0" smtClean="0"/>
              <a:t/>
            </a:r>
            <a:br>
              <a:rPr lang="fr-FR" sz="3600" dirty="0" smtClean="0"/>
            </a:br>
            <a:r>
              <a:rPr lang="fr-FR" sz="3600" b="0" i="0" dirty="0" smtClean="0">
                <a:solidFill>
                  <a:srgbClr val="333333"/>
                </a:solidFill>
                <a:effectLst/>
                <a:latin typeface="Open Sans"/>
              </a:rPr>
              <a:t>Les espèces sont constituées de billets et de pièces qui te permettent d’effectuer des achats ou de rendre la monnaie, par exemple. On appelle cela la monnaie fiduciaire.</a:t>
            </a:r>
          </a:p>
          <a:p>
            <a:pPr marL="457200" fontAlgn="base">
              <a:lnSpc>
                <a:spcPct val="107000"/>
              </a:lnSpc>
              <a:spcAft>
                <a:spcPts val="800"/>
              </a:spcAft>
            </a:pPr>
            <a:endParaRPr lang="ru-RU"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3526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7344" t="51632" r="8218" b="18890"/>
          <a:stretch/>
        </p:blipFill>
        <p:spPr>
          <a:xfrm>
            <a:off x="668739" y="4435522"/>
            <a:ext cx="10986449" cy="2156346"/>
          </a:xfrm>
          <a:prstGeom prst="rect">
            <a:avLst/>
          </a:prstGeom>
        </p:spPr>
      </p:pic>
      <p:sp>
        <p:nvSpPr>
          <p:cNvPr id="3" name="Прямоугольник 2"/>
          <p:cNvSpPr/>
          <p:nvPr/>
        </p:nvSpPr>
        <p:spPr>
          <a:xfrm>
            <a:off x="668739" y="545910"/>
            <a:ext cx="10454186" cy="3109954"/>
          </a:xfrm>
          <a:prstGeom prst="rect">
            <a:avLst/>
          </a:prstGeom>
        </p:spPr>
        <p:txBody>
          <a:bodyPr wrap="square">
            <a:spAutoFit/>
          </a:bodyPr>
          <a:lstStyle/>
          <a:p>
            <a:pPr lvl="0" fontAlgn="base">
              <a:lnSpc>
                <a:spcPct val="107000"/>
              </a:lnSpc>
              <a:spcBef>
                <a:spcPts val="1500"/>
              </a:spcBef>
              <a:spcAft>
                <a:spcPts val="1920"/>
              </a:spcAft>
              <a:tabLst>
                <a:tab pos="457200" algn="l"/>
              </a:tabLst>
            </a:pPr>
            <a:r>
              <a:rPr lang="fr-FR" sz="2800" b="1" dirty="0" smtClean="0">
                <a:solidFill>
                  <a:srgbClr val="333333"/>
                </a:solidFill>
                <a:effectLst/>
                <a:latin typeface="inherit"/>
                <a:ea typeface="Times New Roman" panose="02020603050405020304" pitchFamily="18" charset="0"/>
                <a:cs typeface="Times New Roman" panose="02020603050405020304" pitchFamily="18" charset="0"/>
              </a:rPr>
              <a:t>Quels sont les signes de sécurité à vérifier sur les billets ?</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3200" dirty="0" smtClean="0">
                <a:solidFill>
                  <a:srgbClr val="333333"/>
                </a:solidFill>
                <a:effectLst/>
                <a:latin typeface="inherit"/>
                <a:ea typeface="Times New Roman" panose="02020603050405020304" pitchFamily="18" charset="0"/>
                <a:cs typeface="Times New Roman" panose="02020603050405020304" pitchFamily="18" charset="0"/>
              </a:rPr>
              <a:t> La couleur et la forme des lettres</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3200" dirty="0" smtClean="0">
                <a:solidFill>
                  <a:srgbClr val="333333"/>
                </a:solidFill>
                <a:effectLst/>
                <a:latin typeface="inherit"/>
                <a:ea typeface="Times New Roman" panose="02020603050405020304" pitchFamily="18" charset="0"/>
                <a:cs typeface="Times New Roman" panose="02020603050405020304" pitchFamily="18" charset="0"/>
              </a:rPr>
              <a:t> La présence d’une marque verte fluorescente</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3200" dirty="0" smtClean="0">
                <a:solidFill>
                  <a:srgbClr val="333333"/>
                </a:solidFill>
                <a:effectLst/>
                <a:latin typeface="inherit"/>
                <a:ea typeface="Times New Roman" panose="02020603050405020304" pitchFamily="18" charset="0"/>
                <a:cs typeface="Times New Roman" panose="02020603050405020304" pitchFamily="18" charset="0"/>
              </a:rPr>
              <a:t> La qualité du papier, la présence du filigrane, par exemple</a:t>
            </a:r>
            <a:endParaRPr lang="ru-RU" sz="3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4914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7344" t="51632" r="8218" b="18890"/>
          <a:stretch/>
        </p:blipFill>
        <p:spPr>
          <a:xfrm>
            <a:off x="668739" y="4435522"/>
            <a:ext cx="10986449" cy="2156346"/>
          </a:xfrm>
          <a:prstGeom prst="rect">
            <a:avLst/>
          </a:prstGeom>
        </p:spPr>
      </p:pic>
      <p:sp>
        <p:nvSpPr>
          <p:cNvPr id="3" name="Прямоугольник 2"/>
          <p:cNvSpPr/>
          <p:nvPr/>
        </p:nvSpPr>
        <p:spPr>
          <a:xfrm>
            <a:off x="668739" y="545910"/>
            <a:ext cx="10454186" cy="3109954"/>
          </a:xfrm>
          <a:prstGeom prst="rect">
            <a:avLst/>
          </a:prstGeom>
        </p:spPr>
        <p:txBody>
          <a:bodyPr wrap="square">
            <a:spAutoFit/>
          </a:bodyPr>
          <a:lstStyle/>
          <a:p>
            <a:pPr lvl="0" fontAlgn="base">
              <a:lnSpc>
                <a:spcPct val="107000"/>
              </a:lnSpc>
              <a:spcBef>
                <a:spcPts val="1500"/>
              </a:spcBef>
              <a:spcAft>
                <a:spcPts val="1920"/>
              </a:spcAft>
              <a:tabLst>
                <a:tab pos="457200" algn="l"/>
              </a:tabLst>
            </a:pPr>
            <a:r>
              <a:rPr lang="fr-FR" sz="2800" b="1" dirty="0" smtClean="0">
                <a:solidFill>
                  <a:srgbClr val="333333"/>
                </a:solidFill>
                <a:effectLst/>
                <a:latin typeface="inherit"/>
                <a:ea typeface="Times New Roman" panose="02020603050405020304" pitchFamily="18" charset="0"/>
                <a:cs typeface="Times New Roman" panose="02020603050405020304" pitchFamily="18" charset="0"/>
              </a:rPr>
              <a:t>Quels sont les signes de sécurité à vérifier sur les billets ?</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3200" dirty="0" smtClean="0">
                <a:solidFill>
                  <a:srgbClr val="333333"/>
                </a:solidFill>
                <a:effectLst/>
                <a:latin typeface="inherit"/>
                <a:ea typeface="Times New Roman" panose="02020603050405020304" pitchFamily="18" charset="0"/>
                <a:cs typeface="Times New Roman" panose="02020603050405020304" pitchFamily="18" charset="0"/>
              </a:rPr>
              <a:t> La couleur et la forme des lettres</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3200" dirty="0" smtClean="0">
                <a:solidFill>
                  <a:srgbClr val="333333"/>
                </a:solidFill>
                <a:effectLst/>
                <a:latin typeface="inherit"/>
                <a:ea typeface="Times New Roman" panose="02020603050405020304" pitchFamily="18" charset="0"/>
                <a:cs typeface="Times New Roman" panose="02020603050405020304" pitchFamily="18" charset="0"/>
              </a:rPr>
              <a:t> La présence d’une marque verte fluorescente</a:t>
            </a:r>
            <a:endParaRPr lang="ru-RU" sz="3200" dirty="0" smtClean="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fr-FR" sz="3200" dirty="0" smtClean="0">
                <a:solidFill>
                  <a:srgbClr val="333333"/>
                </a:solidFill>
                <a:effectLst/>
                <a:latin typeface="inherit"/>
                <a:ea typeface="Times New Roman" panose="02020603050405020304" pitchFamily="18" charset="0"/>
                <a:cs typeface="Times New Roman" panose="02020603050405020304" pitchFamily="18" charset="0"/>
              </a:rPr>
              <a:t> </a:t>
            </a:r>
            <a:r>
              <a:rPr lang="fr-FR" sz="3200" b="1" dirty="0" smtClean="0">
                <a:solidFill>
                  <a:schemeClr val="accent6">
                    <a:lumMod val="60000"/>
                    <a:lumOff val="40000"/>
                  </a:schemeClr>
                </a:solidFill>
                <a:effectLst/>
                <a:latin typeface="inherit"/>
                <a:ea typeface="Times New Roman" panose="02020603050405020304" pitchFamily="18" charset="0"/>
                <a:cs typeface="Times New Roman" panose="02020603050405020304" pitchFamily="18" charset="0"/>
              </a:rPr>
              <a:t>La qualité du papier, la présence du filigrane, par exemple</a:t>
            </a:r>
            <a:endParaRPr lang="ru-RU" sz="3200" b="1"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3768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156</Words>
  <Application>Microsoft Office PowerPoint</Application>
  <PresentationFormat>Широкоэкранный</PresentationFormat>
  <Paragraphs>73</Paragraphs>
  <Slides>26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26</vt:i4>
      </vt:variant>
    </vt:vector>
  </HeadingPairs>
  <TitlesOfParts>
    <vt:vector size="34" baseType="lpstr">
      <vt:lpstr>Arial</vt:lpstr>
      <vt:lpstr>Calibri</vt:lpstr>
      <vt:lpstr>Calibri Light</vt:lpstr>
      <vt:lpstr>Courier New</vt:lpstr>
      <vt:lpstr>inherit</vt:lpstr>
      <vt:lpstr>Open Sans</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Маргарита Ольховикова</dc:creator>
  <cp:lastModifiedBy>Маргарита Ольховикова</cp:lastModifiedBy>
  <cp:revision>15</cp:revision>
  <dcterms:created xsi:type="dcterms:W3CDTF">2022-02-08T14:48:46Z</dcterms:created>
  <dcterms:modified xsi:type="dcterms:W3CDTF">2022-02-10T13:34:24Z</dcterms:modified>
</cp:coreProperties>
</file>