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0" r:id="rId3"/>
    <p:sldId id="265" r:id="rId4"/>
    <p:sldId id="273" r:id="rId5"/>
    <p:sldId id="274" r:id="rId6"/>
    <p:sldId id="275" r:id="rId7"/>
    <p:sldId id="276" r:id="rId8"/>
    <p:sldId id="267" r:id="rId9"/>
    <p:sldId id="277" r:id="rId10"/>
    <p:sldId id="278" r:id="rId11"/>
    <p:sldId id="266" r:id="rId12"/>
    <p:sldId id="279" r:id="rId13"/>
    <p:sldId id="280" r:id="rId14"/>
    <p:sldId id="281" r:id="rId15"/>
    <p:sldId id="282" r:id="rId16"/>
    <p:sldId id="283" r:id="rId17"/>
    <p:sldId id="28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586" autoAdjust="0"/>
  </p:normalViewPr>
  <p:slideViewPr>
    <p:cSldViewPr>
      <p:cViewPr>
        <p:scale>
          <a:sx n="83" d="100"/>
          <a:sy n="83" d="100"/>
        </p:scale>
        <p:origin x="-1426" y="-13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30.05.2023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916832"/>
            <a:ext cx="9144000" cy="214029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</a:rPr>
              <a:t>Активные формы воспитания бережного отношения к культуре родного города, страны и отражение через творческие работы учащихся</a:t>
            </a:r>
            <a:endParaRPr lang="ru-RU" sz="44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9395" y="4581128"/>
            <a:ext cx="8503096" cy="1800200"/>
          </a:xfrm>
        </p:spPr>
        <p:txBody>
          <a:bodyPr>
            <a:normAutofit lnSpcReduction="10000"/>
          </a:bodyPr>
          <a:lstStyle/>
          <a:p>
            <a:r>
              <a:rPr lang="ru-RU" dirty="0" err="1" smtClean="0"/>
              <a:t>Пахоменко</a:t>
            </a:r>
            <a:r>
              <a:rPr lang="ru-RU" dirty="0" smtClean="0"/>
              <a:t> Светлана Николаевна                                        </a:t>
            </a:r>
          </a:p>
          <a:p>
            <a:r>
              <a:rPr lang="ru-RU" dirty="0" smtClean="0"/>
              <a:t>Попова  Наталья Анатольевна </a:t>
            </a:r>
          </a:p>
          <a:p>
            <a:r>
              <a:rPr lang="ru-RU" dirty="0" smtClean="0"/>
              <a:t>–  педагоги  дополнительного образования </a:t>
            </a:r>
          </a:p>
          <a:p>
            <a:r>
              <a:rPr lang="ru-RU" dirty="0" smtClean="0"/>
              <a:t>Дворца творчества детей и молодёжи</a:t>
            </a:r>
            <a:endParaRPr lang="ru-RU" dirty="0"/>
          </a:p>
        </p:txBody>
      </p:sp>
      <p:pic>
        <p:nvPicPr>
          <p:cNvPr id="1026" name="Picture 2" descr="D:\Дворец творчества\реклама\фоны ДТДиМ\логотип_без фона7х7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9676"/>
            <a:ext cx="1577319" cy="144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8913164" cy="61206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457200" indent="-457200" algn="ctr">
              <a:buFont typeface="Wingdings" pitchFamily="2" charset="2"/>
              <a:buChar char="Ø"/>
            </a:pPr>
            <a:r>
              <a:rPr lang="ru-RU" sz="3200" b="1" dirty="0" smtClean="0"/>
              <a:t>Виртуальные экскурсии</a:t>
            </a:r>
            <a:r>
              <a:rPr lang="ru-RU" sz="3200" b="1" cap="all" dirty="0" smtClean="0"/>
              <a:t> </a:t>
            </a:r>
            <a:endParaRPr lang="ru-RU" sz="32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714356"/>
            <a:ext cx="8820472" cy="64807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ru-RU" sz="3200" dirty="0" smtClean="0"/>
              <a:t>Музей художественной фабрики Семёновская роспись</a:t>
            </a:r>
            <a:endParaRPr lang="ru-RU" sz="32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1678"/>
            <a:ext cx="4822660" cy="439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2" y="1571612"/>
            <a:ext cx="3619834" cy="245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695" t="20075" r="1583" b="41845"/>
          <a:stretch>
            <a:fillRect/>
          </a:stretch>
        </p:blipFill>
        <p:spPr bwMode="auto">
          <a:xfrm>
            <a:off x="5429256" y="4000504"/>
            <a:ext cx="3214710" cy="2791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428735"/>
            <a:ext cx="8858280" cy="54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2834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620688"/>
            <a:ext cx="9001000" cy="526456"/>
          </a:xfrm>
        </p:spPr>
        <p:txBody>
          <a:bodyPr>
            <a:no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ru-RU" sz="3200" b="1" cap="all" dirty="0" smtClean="0"/>
              <a:t> </a:t>
            </a:r>
            <a:r>
              <a:rPr lang="ru-RU" sz="3200" b="1" dirty="0" smtClean="0"/>
              <a:t>Экскурсия дошкольников в школу ДПИ</a:t>
            </a:r>
            <a:endParaRPr lang="ru-RU" sz="3200" spc="-80" dirty="0"/>
          </a:p>
        </p:txBody>
      </p:sp>
      <p:pic>
        <p:nvPicPr>
          <p:cNvPr id="1025" name="Picture 1" descr="C:\Users\DNS\Desktop\май\Экскурсии дошкольников на 3 этаж10.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1142984"/>
            <a:ext cx="4667282" cy="3500462"/>
          </a:xfrm>
          <a:prstGeom prst="rect">
            <a:avLst/>
          </a:prstGeom>
          <a:noFill/>
        </p:spPr>
      </p:pic>
      <p:pic>
        <p:nvPicPr>
          <p:cNvPr id="1026" name="Picture 2" descr="C:\Users\DNS\Desktop\май\IMG_20221013_1814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9342" y="3379147"/>
            <a:ext cx="4543252" cy="34074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658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620688"/>
            <a:ext cx="9001000" cy="879486"/>
          </a:xfrm>
        </p:spPr>
        <p:txBody>
          <a:bodyPr>
            <a:no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ru-RU" sz="3200" b="1" cap="all" dirty="0" smtClean="0"/>
              <a:t> </a:t>
            </a:r>
            <a:r>
              <a:rPr lang="ru-RU" sz="3200" b="1" u="sng" dirty="0" smtClean="0"/>
              <a:t>Поход в Братский драматический театр на спектакль  Старший сын</a:t>
            </a:r>
            <a:endParaRPr lang="ru-RU" sz="3200" spc="-80" dirty="0"/>
          </a:p>
        </p:txBody>
      </p:sp>
      <p:pic>
        <p:nvPicPr>
          <p:cNvPr id="24578" name="Picture 2" descr="C:\Users\DNS\Desktop\май\Старший сын встреча во дворц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572023"/>
            <a:ext cx="3810000" cy="2143125"/>
          </a:xfrm>
          <a:prstGeom prst="rect">
            <a:avLst/>
          </a:prstGeom>
          <a:noFill/>
        </p:spPr>
      </p:pic>
      <p:pic>
        <p:nvPicPr>
          <p:cNvPr id="24579" name="Picture 3" descr="C:\Users\DNS\Desktop\май\Старший сын встреча во дворце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4572023"/>
            <a:ext cx="3810000" cy="2143125"/>
          </a:xfrm>
          <a:prstGeom prst="rect">
            <a:avLst/>
          </a:prstGeom>
          <a:noFill/>
        </p:spPr>
      </p:pic>
      <p:pic>
        <p:nvPicPr>
          <p:cNvPr id="3074" name="Picture 2" descr="C:\Users\DNS\Desktop\май\драмтеатр\IMG-322967a08bce2fd1d6856770bbc201b9-V.jpg"/>
          <p:cNvPicPr>
            <a:picLocks noChangeAspect="1" noChangeArrowheads="1"/>
          </p:cNvPicPr>
          <p:nvPr/>
        </p:nvPicPr>
        <p:blipFill>
          <a:blip r:embed="rId4" cstate="print"/>
          <a:srcRect l="11946" r="7415" b="28322"/>
          <a:stretch>
            <a:fillRect/>
          </a:stretch>
        </p:blipFill>
        <p:spPr bwMode="auto">
          <a:xfrm>
            <a:off x="7215174" y="1500174"/>
            <a:ext cx="1928826" cy="2286016"/>
          </a:xfrm>
          <a:prstGeom prst="rect">
            <a:avLst/>
          </a:prstGeom>
          <a:noFill/>
        </p:spPr>
      </p:pic>
      <p:pic>
        <p:nvPicPr>
          <p:cNvPr id="3075" name="Picture 3" descr="C:\Users\DNS\Desktop\май\драмтеатр\IMG-d270240e63f5a67f40ea3f3e1a087b8f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1500174"/>
            <a:ext cx="2195494" cy="2927326"/>
          </a:xfrm>
          <a:prstGeom prst="rect">
            <a:avLst/>
          </a:prstGeom>
          <a:noFill/>
        </p:spPr>
      </p:pic>
      <p:pic>
        <p:nvPicPr>
          <p:cNvPr id="3076" name="Picture 4" descr="C:\Users\DNS\Desktop\май\драмтеатр\IMG-61379a7d2b9e97ed4594a146f02ecb17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142984"/>
            <a:ext cx="2143108" cy="2857477"/>
          </a:xfrm>
          <a:prstGeom prst="rect">
            <a:avLst/>
          </a:prstGeom>
          <a:noFill/>
        </p:spPr>
      </p:pic>
      <p:pic>
        <p:nvPicPr>
          <p:cNvPr id="3077" name="Picture 5" descr="C:\Users\DNS\Desktop\май\драмтеатр\IMG-cc07b22be21d69dffceb4e82eba1d1af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5611" y="1500174"/>
            <a:ext cx="2196719" cy="2928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658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620688"/>
            <a:ext cx="9001000" cy="593734"/>
          </a:xfrm>
        </p:spPr>
        <p:txBody>
          <a:bodyPr>
            <a:no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ru-RU" sz="3200" b="1" cap="all" dirty="0" smtClean="0"/>
              <a:t> </a:t>
            </a:r>
            <a:r>
              <a:rPr lang="ru-RU" sz="3200" b="1" u="sng" dirty="0" smtClean="0"/>
              <a:t>походы в библиотеку Дворца</a:t>
            </a:r>
            <a:endParaRPr lang="ru-RU" sz="3200" spc="-80" dirty="0"/>
          </a:p>
        </p:txBody>
      </p:sp>
      <p:pic>
        <p:nvPicPr>
          <p:cNvPr id="4098" name="Picture 2" descr="D:\Попова Н.А\карта творческой активности\IMG_20220218_170459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1321690"/>
            <a:ext cx="3571900" cy="2681715"/>
          </a:xfrm>
          <a:prstGeom prst="rect">
            <a:avLst/>
          </a:prstGeom>
          <a:noFill/>
        </p:spPr>
      </p:pic>
      <p:pic>
        <p:nvPicPr>
          <p:cNvPr id="4099" name="Picture 3" descr="\\192.168.1.250\server1\ДПИ\Попова\май\фото Пахоменко\20230207_1556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330432" y="1687698"/>
            <a:ext cx="3786214" cy="2839661"/>
          </a:xfrm>
          <a:prstGeom prst="rect">
            <a:avLst/>
          </a:prstGeom>
          <a:noFill/>
        </p:spPr>
      </p:pic>
      <p:pic>
        <p:nvPicPr>
          <p:cNvPr id="4101" name="Picture 5" descr="C:\Users\DNS\Desktop\май\фото Пахоменко\20230207_1556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402602" y="2741406"/>
            <a:ext cx="3071810" cy="2303858"/>
          </a:xfrm>
          <a:prstGeom prst="rect">
            <a:avLst/>
          </a:prstGeom>
          <a:noFill/>
        </p:spPr>
      </p:pic>
      <p:pic>
        <p:nvPicPr>
          <p:cNvPr id="4100" name="Picture 4" descr="\\192.168.1.250\server1\ДПИ\Попова\май\фото Пахоменко\20230207_1557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4071942"/>
            <a:ext cx="3571900" cy="2678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658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620688"/>
            <a:ext cx="9001000" cy="593734"/>
          </a:xfrm>
        </p:spPr>
        <p:txBody>
          <a:bodyPr>
            <a:no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ru-RU" sz="3200" b="1" cap="all" dirty="0" smtClean="0"/>
              <a:t> </a:t>
            </a:r>
            <a:r>
              <a:rPr lang="ru-RU" sz="3200" b="1" dirty="0" smtClean="0"/>
              <a:t>творческие гостиные с интересными людьми</a:t>
            </a:r>
            <a:endParaRPr lang="ru-RU" sz="3200" spc="-80" dirty="0"/>
          </a:p>
        </p:txBody>
      </p:sp>
      <p:pic>
        <p:nvPicPr>
          <p:cNvPr id="25602" name="Picture 2" descr="C:\Users\DNS\Desktop\май\творческая мастерская 12.22\20221210_15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428736"/>
            <a:ext cx="6932067" cy="5199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658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01000" cy="642918"/>
          </a:xfrm>
        </p:spPr>
        <p:txBody>
          <a:bodyPr>
            <a:no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ru-RU" sz="3200" b="1" dirty="0" smtClean="0"/>
              <a:t>Участие в проектах Дворца –«Мы – </a:t>
            </a:r>
            <a:r>
              <a:rPr lang="ru-RU" sz="3200" b="1" dirty="0" err="1" smtClean="0"/>
              <a:t>братчане</a:t>
            </a:r>
            <a:r>
              <a:rPr lang="ru-RU" sz="3200" b="1" dirty="0" smtClean="0"/>
              <a:t>»</a:t>
            </a:r>
            <a:endParaRPr lang="ru-RU" sz="3200" spc="-80" dirty="0"/>
          </a:p>
        </p:txBody>
      </p:sp>
      <p:pic>
        <p:nvPicPr>
          <p:cNvPr id="7170" name="Picture 2" descr="C:\Users\DNS\Desktop\май\фото Пахоменко\IMG_20200123_142435_BURST001_COVER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809" y="642918"/>
            <a:ext cx="4123191" cy="3092393"/>
          </a:xfrm>
          <a:prstGeom prst="rect">
            <a:avLst/>
          </a:prstGeom>
          <a:noFill/>
        </p:spPr>
      </p:pic>
      <p:pic>
        <p:nvPicPr>
          <p:cNvPr id="7171" name="Picture 3" descr="C:\Users\DNS\Desktop\май\фото Пахоменко\IMG_20200123_142504_BURST001_CO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660777"/>
            <a:ext cx="4071934" cy="3053951"/>
          </a:xfrm>
          <a:prstGeom prst="rect">
            <a:avLst/>
          </a:prstGeom>
          <a:noFill/>
        </p:spPr>
      </p:pic>
      <p:pic>
        <p:nvPicPr>
          <p:cNvPr id="7172" name="Picture 4" descr="C:\Users\DNS\Desktop\май\фото Пахоменко\IMG_20200123_142642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3786190"/>
            <a:ext cx="3976169" cy="29821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658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3000" y="285728"/>
            <a:ext cx="9001000" cy="593734"/>
          </a:xfrm>
        </p:spPr>
        <p:txBody>
          <a:bodyPr>
            <a:no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ru-RU" sz="3200" b="1" dirty="0" smtClean="0"/>
              <a:t>работы детей и родителей</a:t>
            </a:r>
            <a:endParaRPr lang="ru-RU" sz="3200" b="1" spc="-80" dirty="0"/>
          </a:p>
        </p:txBody>
      </p:sp>
      <p:pic>
        <p:nvPicPr>
          <p:cNvPr id="8194" name="Picture 2" descr="C:\Users\DNS\Desktop\май\разное\Xz1b6X3bBh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1285860"/>
            <a:ext cx="5068724" cy="2851157"/>
          </a:xfrm>
          <a:prstGeom prst="rect">
            <a:avLst/>
          </a:prstGeom>
          <a:noFill/>
        </p:spPr>
      </p:pic>
      <p:pic>
        <p:nvPicPr>
          <p:cNvPr id="8197" name="Picture 5" descr="C:\Users\DNS\Desktop\май\разное\20210222_1105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14488"/>
            <a:ext cx="3047979" cy="1714488"/>
          </a:xfrm>
          <a:prstGeom prst="rect">
            <a:avLst/>
          </a:prstGeom>
          <a:noFill/>
        </p:spPr>
      </p:pic>
      <p:pic>
        <p:nvPicPr>
          <p:cNvPr id="8195" name="Picture 3" descr="C:\Users\DNS\Desktop\май\разное\20210222_1225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7956" y="1000109"/>
            <a:ext cx="6096043" cy="3429024"/>
          </a:xfrm>
          <a:prstGeom prst="rect">
            <a:avLst/>
          </a:prstGeom>
          <a:noFill/>
        </p:spPr>
      </p:pic>
      <p:pic>
        <p:nvPicPr>
          <p:cNvPr id="8196" name="Picture 4" descr="C:\Users\DNS\Desktop\май\разное\IMG-b6618f5abc47f0bf5b29c6de75fea8fe-V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3793592"/>
            <a:ext cx="6643702" cy="3064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658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28662" y="1857364"/>
            <a:ext cx="7108272" cy="2428892"/>
          </a:xfrm>
        </p:spPr>
        <p:txBody>
          <a:bodyPr>
            <a:noAutofit/>
          </a:bodyPr>
          <a:lstStyle/>
          <a:p>
            <a:pPr algn="ctr" fontAlgn="base"/>
            <a:r>
              <a:rPr lang="ru-RU" sz="3200" b="1" dirty="0" smtClean="0"/>
              <a:t>Если не мы, то кто – же</a:t>
            </a:r>
            <a:br>
              <a:rPr lang="ru-RU" sz="3200" b="1" dirty="0" smtClean="0"/>
            </a:br>
            <a:r>
              <a:rPr lang="ru-RU" sz="3200" b="1" dirty="0" smtClean="0"/>
              <a:t>Детям нашим поможет?</a:t>
            </a:r>
            <a:br>
              <a:rPr lang="ru-RU" sz="3200" b="1" dirty="0" smtClean="0"/>
            </a:br>
            <a:r>
              <a:rPr lang="ru-RU" sz="3200" b="1" dirty="0" smtClean="0"/>
              <a:t>Россию любить и знать.</a:t>
            </a:r>
            <a:br>
              <a:rPr lang="ru-RU" sz="3200" b="1" dirty="0" smtClean="0"/>
            </a:br>
            <a:r>
              <a:rPr lang="ru-RU" sz="3200" b="1" dirty="0" smtClean="0"/>
              <a:t>Как важно -  не опоздать!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38658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15" name="Содержимое 2"/>
          <p:cNvSpPr>
            <a:spLocks noGrp="1"/>
          </p:cNvSpPr>
          <p:nvPr>
            <p:ph idx="1"/>
          </p:nvPr>
        </p:nvSpPr>
        <p:spPr>
          <a:xfrm>
            <a:off x="251520" y="1285860"/>
            <a:ext cx="8712968" cy="3929090"/>
          </a:xfrm>
        </p:spPr>
        <p:txBody>
          <a:bodyPr>
            <a:noAutofit/>
          </a:bodyPr>
          <a:lstStyle/>
          <a:p>
            <a:pPr algn="ctr" fontAlgn="base">
              <a:buNone/>
            </a:pPr>
            <a:r>
              <a:rPr lang="ru-RU" sz="3200" dirty="0" smtClean="0">
                <a:solidFill>
                  <a:srgbClr val="002060"/>
                </a:solidFill>
              </a:rPr>
              <a:t>«Как у маленького деревца, заботливый садовник укрепляет корень, от мощности которого зависит жизнь растения на протяжении нескольких десятилетий, так и взрослый должен заботиться о воспитании у детей чувства безграничной любви к Родине»</a:t>
            </a:r>
          </a:p>
          <a:p>
            <a:pPr algn="r">
              <a:buNone/>
            </a:pPr>
            <a:r>
              <a:rPr lang="ru-RU" sz="3200" dirty="0" smtClean="0"/>
              <a:t>                                                                                           </a:t>
            </a:r>
            <a:r>
              <a:rPr lang="vi-VN" sz="3200" dirty="0" smtClean="0"/>
              <a:t>Констант</a:t>
            </a:r>
            <a:r>
              <a:rPr lang="ru-RU" sz="3200" dirty="0" smtClean="0"/>
              <a:t>и</a:t>
            </a:r>
            <a:r>
              <a:rPr lang="vi-VN" sz="3200" dirty="0" smtClean="0"/>
              <a:t>н Дм</a:t>
            </a:r>
            <a:r>
              <a:rPr lang="ru-RU" sz="3200" dirty="0" smtClean="0"/>
              <a:t>и</a:t>
            </a:r>
            <a:r>
              <a:rPr lang="vi-VN" sz="3200" dirty="0" smtClean="0"/>
              <a:t>триевич </a:t>
            </a:r>
            <a:r>
              <a:rPr lang="vi-VN" sz="3200" b="1" dirty="0" smtClean="0"/>
              <a:t>Уш</a:t>
            </a:r>
            <a:r>
              <a:rPr lang="ru-RU" sz="3200" b="1" dirty="0" smtClean="0"/>
              <a:t>и</a:t>
            </a:r>
            <a:r>
              <a:rPr lang="vi-VN" sz="3200" b="1" dirty="0" smtClean="0"/>
              <a:t>нский</a:t>
            </a:r>
            <a:endParaRPr lang="ru-RU" sz="3200" b="1" cap="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2145" y="476672"/>
            <a:ext cx="8579296" cy="6238476"/>
          </a:xfrm>
        </p:spPr>
        <p:txBody>
          <a:bodyPr>
            <a:noAutofit/>
          </a:bodyPr>
          <a:lstStyle/>
          <a:p>
            <a:pPr fontAlgn="base"/>
            <a:r>
              <a:rPr lang="ru-RU" sz="2800" b="1" cap="all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 воспитание у детей любви и привязанности к своей семье, дому, детскому саду, улице, городу;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– формирование бережного отношения к природе и всему живому;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– воспитание уважения к  своему труду и труду близких;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– развитие интереса к русским традициям и промыслам родного края;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– знакомство детей с достопримечательностями родного города;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– развитие чувства ответственности и гордости за достижения родного города;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– формирование чувства уважения к другим народам, их традициям.</a:t>
            </a:r>
            <a:endParaRPr lang="ru-RU" sz="2800" cap="all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229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0344" y="476672"/>
            <a:ext cx="8579296" cy="684076"/>
          </a:xfrm>
        </p:spPr>
        <p:txBody>
          <a:bodyPr>
            <a:no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ru-RU" sz="3200" b="1" cap="all" dirty="0" smtClean="0"/>
              <a:t> </a:t>
            </a:r>
            <a:r>
              <a:rPr lang="ru-RU" sz="3200" b="1" u="sng" dirty="0" smtClean="0"/>
              <a:t>АРТ – переменки</a:t>
            </a:r>
            <a:endParaRPr lang="ru-RU" sz="3200" b="1" u="sng" cap="all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1357298"/>
            <a:ext cx="9144000" cy="224676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беседы о Родине, о родном городе, о природе родного края, об знаменитых людях родного города, об ветеранах ВОВ и войною </a:t>
            </a:r>
            <a:r>
              <a:rPr lang="ru-RU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интернациалистов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28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Через изучение истории и традиций предков, воспитывается гордость и уважение к родной земле.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123" name="Picture 3" descr="\\192.168.1.250\server1\ДПИ\Попова\май\фото Пахоменко\IMG_20200429_185241.jpg"/>
          <p:cNvPicPr>
            <a:picLocks noChangeAspect="1" noChangeArrowheads="1"/>
          </p:cNvPicPr>
          <p:nvPr/>
        </p:nvPicPr>
        <p:blipFill>
          <a:blip r:embed="rId2" cstate="print"/>
          <a:srcRect t="8368" r="17531" b="9109"/>
          <a:stretch>
            <a:fillRect/>
          </a:stretch>
        </p:blipFill>
        <p:spPr bwMode="auto">
          <a:xfrm>
            <a:off x="1500166" y="4714884"/>
            <a:ext cx="1462305" cy="1951017"/>
          </a:xfrm>
          <a:prstGeom prst="rect">
            <a:avLst/>
          </a:prstGeom>
          <a:noFill/>
        </p:spPr>
      </p:pic>
      <p:pic>
        <p:nvPicPr>
          <p:cNvPr id="5124" name="Picture 4" descr="\\192.168.1.250\server1\ДПИ\Попова\май\фото Пахоменко\IMG_20200429_185306.jpg"/>
          <p:cNvPicPr>
            <a:picLocks noChangeAspect="1" noChangeArrowheads="1"/>
          </p:cNvPicPr>
          <p:nvPr/>
        </p:nvPicPr>
        <p:blipFill>
          <a:blip r:embed="rId3" cstate="print"/>
          <a:srcRect l="12122" t="15132" r="31961" b="14520"/>
          <a:stretch>
            <a:fillRect/>
          </a:stretch>
        </p:blipFill>
        <p:spPr bwMode="auto">
          <a:xfrm>
            <a:off x="4071934" y="4929174"/>
            <a:ext cx="1149877" cy="1928826"/>
          </a:xfrm>
          <a:prstGeom prst="rect">
            <a:avLst/>
          </a:prstGeom>
          <a:noFill/>
        </p:spPr>
      </p:pic>
      <p:pic>
        <p:nvPicPr>
          <p:cNvPr id="5125" name="Picture 5" descr="\\192.168.1.250\server1\ДПИ\Попова\май\фото Пахоменко\IMG_20200429_185747_BURST002.jpg"/>
          <p:cNvPicPr>
            <a:picLocks noChangeAspect="1" noChangeArrowheads="1"/>
          </p:cNvPicPr>
          <p:nvPr/>
        </p:nvPicPr>
        <p:blipFill>
          <a:blip r:embed="rId4" cstate="print"/>
          <a:srcRect l="24676" t="24673" r="6329"/>
          <a:stretch>
            <a:fillRect/>
          </a:stretch>
        </p:blipFill>
        <p:spPr bwMode="auto">
          <a:xfrm rot="5400000">
            <a:off x="2534735" y="3751753"/>
            <a:ext cx="1985697" cy="1625944"/>
          </a:xfrm>
          <a:prstGeom prst="rect">
            <a:avLst/>
          </a:prstGeom>
          <a:noFill/>
        </p:spPr>
      </p:pic>
      <p:pic>
        <p:nvPicPr>
          <p:cNvPr id="5126" name="Picture 6" descr="C:\Users\DNS\Desktop\май\20230504_1615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0854" y="3571876"/>
            <a:ext cx="3913146" cy="2934860"/>
          </a:xfrm>
          <a:prstGeom prst="rect">
            <a:avLst/>
          </a:prstGeom>
          <a:noFill/>
        </p:spPr>
      </p:pic>
      <p:pic>
        <p:nvPicPr>
          <p:cNvPr id="5127" name="Picture 7" descr="\\192.168.1.250\server1\ДПИ\Попова\май\фото Пахоменко\IMG-c38b7aa9777ac6a4235524f559bd58a0-V.jpg"/>
          <p:cNvPicPr>
            <a:picLocks noChangeAspect="1" noChangeArrowheads="1"/>
          </p:cNvPicPr>
          <p:nvPr/>
        </p:nvPicPr>
        <p:blipFill>
          <a:blip r:embed="rId6" cstate="print"/>
          <a:srcRect l="14887" t="28710" r="21313" b="13870"/>
          <a:stretch>
            <a:fillRect/>
          </a:stretch>
        </p:blipFill>
        <p:spPr bwMode="auto">
          <a:xfrm>
            <a:off x="0" y="3571876"/>
            <a:ext cx="1643074" cy="19716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6803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38593" y="548680"/>
            <a:ext cx="8579296" cy="684076"/>
          </a:xfrm>
        </p:spPr>
        <p:txBody>
          <a:bodyPr>
            <a:no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ru-RU" sz="3200" b="1" u="sng" cap="all" dirty="0" smtClean="0"/>
              <a:t> </a:t>
            </a:r>
            <a:r>
              <a:rPr lang="ru-RU" sz="3200" b="1" u="sng" dirty="0" smtClean="0"/>
              <a:t>Экскурсии</a:t>
            </a:r>
            <a:endParaRPr lang="ru-RU" sz="3200" b="1" u="sng" cap="all" dirty="0"/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1357298"/>
            <a:ext cx="9144000" cy="34163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Экскурсия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- активная и эффективная форма приобщения детей  к истории и культуре родного города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направленная на патриотическое воспитание, благодаря которой, дети ближе узнают историю своей страны, культуру своего народа, его обычаи и традиции. Экскурсия дает подрастающему поколению возможность для повышения своего интеллектуального уровня, развития наблюдательности, способности воспринимать красоту окружающего мира, т.е. способствует многостороннему развитию ребенка.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26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579296" cy="1384146"/>
          </a:xfrm>
        </p:spPr>
        <p:txBody>
          <a:bodyPr>
            <a:noAutofit/>
          </a:bodyPr>
          <a:lstStyle/>
          <a:p>
            <a:pPr marL="457200" indent="-457200" algn="r">
              <a:buFont typeface="Wingdings" pitchFamily="2" charset="2"/>
              <a:buChar char="Ø"/>
            </a:pPr>
            <a:r>
              <a:rPr lang="ru-RU" sz="3200" b="1" cap="all" dirty="0" smtClean="0"/>
              <a:t> </a:t>
            </a:r>
            <a:r>
              <a:rPr lang="ru-RU" sz="3200" b="1" u="sng" dirty="0" smtClean="0"/>
              <a:t>Литературный музей-библиотеку братских авторов</a:t>
            </a:r>
            <a:endParaRPr lang="ru-RU" sz="3200" b="1" cap="all" dirty="0"/>
          </a:p>
        </p:txBody>
      </p:sp>
      <p:pic>
        <p:nvPicPr>
          <p:cNvPr id="6145" name="Picture 1" descr="C:\Users\DNS\Desktop\май\Музей братских авторов 20-21.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214422"/>
            <a:ext cx="5214942" cy="2933404"/>
          </a:xfrm>
          <a:prstGeom prst="rect">
            <a:avLst/>
          </a:prstGeom>
          <a:noFill/>
        </p:spPr>
      </p:pic>
      <p:pic>
        <p:nvPicPr>
          <p:cNvPr id="6146" name="Picture 2" descr="C:\Users\DNS\Desktop\май\Музей братских авторов 20-23.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467" y="3143248"/>
            <a:ext cx="4762533" cy="3571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9147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4500562" cy="1071570"/>
          </a:xfrm>
        </p:spPr>
        <p:txBody>
          <a:bodyPr>
            <a:no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ru-RU" sz="3200" b="1" cap="all" dirty="0" smtClean="0"/>
              <a:t> </a:t>
            </a:r>
            <a:r>
              <a:rPr lang="ru-RU" sz="3200" b="1" u="sng" dirty="0" smtClean="0"/>
              <a:t>Экскурсия в Братский театр  кукол </a:t>
            </a:r>
            <a:r>
              <a:rPr lang="ru-RU" sz="3200" b="1" u="sng" dirty="0" err="1" smtClean="0"/>
              <a:t>Тирлямы</a:t>
            </a:r>
            <a:endParaRPr lang="ru-RU" sz="3200" b="1" cap="all" dirty="0"/>
          </a:p>
        </p:txBody>
      </p:sp>
      <p:pic>
        <p:nvPicPr>
          <p:cNvPr id="5121" name="Picture 1" descr="C:\Users\DNS\Desktop\май\экскурсия в Тирлямы 01.23\20230210_1503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6048" y="214290"/>
            <a:ext cx="4286280" cy="3214710"/>
          </a:xfrm>
          <a:prstGeom prst="rect">
            <a:avLst/>
          </a:prstGeom>
          <a:noFill/>
        </p:spPr>
      </p:pic>
      <p:pic>
        <p:nvPicPr>
          <p:cNvPr id="5122" name="Picture 2" descr="C:\Users\DNS\Desktop\май\экскурсия в Тирлямы 01.23\20230210_1517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732589"/>
            <a:ext cx="4167216" cy="3125412"/>
          </a:xfrm>
          <a:prstGeom prst="rect">
            <a:avLst/>
          </a:prstGeom>
          <a:noFill/>
        </p:spPr>
      </p:pic>
      <p:pic>
        <p:nvPicPr>
          <p:cNvPr id="2" name="Picture 3" descr="C:\Users\DNS\Desktop\май\экскурсия в Тирлямы 01.23\20230210_1513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46842"/>
            <a:ext cx="4414877" cy="3311158"/>
          </a:xfrm>
          <a:prstGeom prst="rect">
            <a:avLst/>
          </a:prstGeom>
          <a:noFill/>
        </p:spPr>
      </p:pic>
      <p:pic>
        <p:nvPicPr>
          <p:cNvPr id="3" name="Picture 4" descr="C:\Users\DNS\Desktop\май\экскурсия в Тирлямы 01.23\20230210_152720.jpg"/>
          <p:cNvPicPr>
            <a:picLocks noChangeAspect="1" noChangeArrowheads="1"/>
          </p:cNvPicPr>
          <p:nvPr/>
        </p:nvPicPr>
        <p:blipFill>
          <a:blip r:embed="rId5" cstate="print"/>
          <a:srcRect b="22727"/>
          <a:stretch>
            <a:fillRect/>
          </a:stretch>
        </p:blipFill>
        <p:spPr bwMode="auto">
          <a:xfrm>
            <a:off x="214282" y="1214422"/>
            <a:ext cx="4191029" cy="2428892"/>
          </a:xfrm>
          <a:prstGeom prst="rect">
            <a:avLst/>
          </a:prstGeom>
          <a:noFill/>
        </p:spPr>
      </p:pic>
      <p:pic>
        <p:nvPicPr>
          <p:cNvPr id="9" name="Picture 2" descr="C:\Users\DNS\Desktop\май\репка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143116"/>
            <a:ext cx="4354077" cy="4286280"/>
          </a:xfrm>
          <a:prstGeom prst="rect">
            <a:avLst/>
          </a:prstGeom>
          <a:noFill/>
        </p:spPr>
      </p:pic>
      <p:pic>
        <p:nvPicPr>
          <p:cNvPr id="10" name="Picture 3" descr="C:\Users\DNS\Desktop\май\колобок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00562" y="0"/>
            <a:ext cx="4643438" cy="2795212"/>
          </a:xfrm>
          <a:prstGeom prst="rect">
            <a:avLst/>
          </a:prstGeom>
          <a:noFill/>
        </p:spPr>
      </p:pic>
      <p:pic>
        <p:nvPicPr>
          <p:cNvPr id="1026" name="Picture 2" descr="C:\Users\DNS\Desktop\май\разное\S0wPMwlVkP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6097" y="2786034"/>
            <a:ext cx="2290481" cy="4071966"/>
          </a:xfrm>
          <a:prstGeom prst="rect">
            <a:avLst/>
          </a:prstGeom>
          <a:noFill/>
        </p:spPr>
      </p:pic>
      <p:pic>
        <p:nvPicPr>
          <p:cNvPr id="1027" name="Picture 3" descr="C:\Users\DNS\Desktop\май\разное\bJpvuLFBU1k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6578" y="2794028"/>
            <a:ext cx="2285984" cy="40639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0757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6820" y="584684"/>
            <a:ext cx="9001000" cy="1129804"/>
          </a:xfrm>
        </p:spPr>
        <p:txBody>
          <a:bodyPr>
            <a:no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ru-RU" sz="3200" b="1" u="sng" dirty="0" smtClean="0"/>
              <a:t>Художественный выставочный зал «Братского городского объединенного музея истории освоения Ангары»</a:t>
            </a:r>
            <a:r>
              <a:rPr lang="ru-RU" sz="3200" b="1" cap="all" dirty="0" smtClean="0"/>
              <a:t> </a:t>
            </a:r>
            <a:endParaRPr lang="ru-RU" sz="3200" dirty="0"/>
          </a:p>
        </p:txBody>
      </p:sp>
      <p:pic>
        <p:nvPicPr>
          <p:cNvPr id="4097" name="Picture 1" descr="C:\Users\DNS\Desktop\май\2022 март выставка масок\20220310_1531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4000504"/>
            <a:ext cx="3571868" cy="2678901"/>
          </a:xfrm>
          <a:prstGeom prst="rect">
            <a:avLst/>
          </a:prstGeom>
          <a:noFill/>
        </p:spPr>
      </p:pic>
      <p:pic>
        <p:nvPicPr>
          <p:cNvPr id="4098" name="Picture 2" descr="C:\Users\DNS\Desktop\май\2022 март выставка масок\20220310_151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02440" y="3559969"/>
            <a:ext cx="3333773" cy="2500330"/>
          </a:xfrm>
          <a:prstGeom prst="rect">
            <a:avLst/>
          </a:prstGeom>
          <a:noFill/>
        </p:spPr>
      </p:pic>
      <p:pic>
        <p:nvPicPr>
          <p:cNvPr id="4100" name="Picture 4" descr="C:\Users\DNS\Desktop\май\2022 март выставка масок\20220310_1538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345516" y="2083584"/>
            <a:ext cx="3524274" cy="2643206"/>
          </a:xfrm>
          <a:prstGeom prst="rect">
            <a:avLst/>
          </a:prstGeom>
          <a:noFill/>
        </p:spPr>
      </p:pic>
      <p:pic>
        <p:nvPicPr>
          <p:cNvPr id="2050" name="Picture 2" descr="C:\Users\DNS\Desktop\конкурсы\2020-2021\маска\20210331_1217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1928802"/>
            <a:ext cx="3143272" cy="17680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658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DNS\Desktop\май\выставка декабрь 22\20221201_154309.jpg"/>
          <p:cNvPicPr>
            <a:picLocks noChangeAspect="1" noChangeArrowheads="1"/>
          </p:cNvPicPr>
          <p:nvPr/>
        </p:nvPicPr>
        <p:blipFill>
          <a:blip r:embed="rId2" cstate="print"/>
          <a:srcRect t="27991"/>
          <a:stretch>
            <a:fillRect/>
          </a:stretch>
        </p:blipFill>
        <p:spPr bwMode="auto">
          <a:xfrm>
            <a:off x="2071670" y="4357694"/>
            <a:ext cx="4497319" cy="2428868"/>
          </a:xfrm>
          <a:prstGeom prst="rect">
            <a:avLst/>
          </a:prstGeom>
          <a:noFill/>
        </p:spPr>
      </p:pic>
      <p:pic>
        <p:nvPicPr>
          <p:cNvPr id="3073" name="Picture 1" descr="C:\Users\DNS\Desktop\май\выставка декабрь 22\20221201_152623.jpg"/>
          <p:cNvPicPr>
            <a:picLocks noChangeAspect="1" noChangeArrowheads="1"/>
          </p:cNvPicPr>
          <p:nvPr/>
        </p:nvPicPr>
        <p:blipFill>
          <a:blip r:embed="rId3" cstate="print"/>
          <a:srcRect t="6354"/>
          <a:stretch>
            <a:fillRect/>
          </a:stretch>
        </p:blipFill>
        <p:spPr bwMode="auto">
          <a:xfrm>
            <a:off x="4786314" y="1071546"/>
            <a:ext cx="4357686" cy="3060604"/>
          </a:xfrm>
          <a:prstGeom prst="rect">
            <a:avLst/>
          </a:prstGeom>
          <a:noFill/>
        </p:spPr>
      </p:pic>
      <p:pic>
        <p:nvPicPr>
          <p:cNvPr id="3074" name="Picture 2" descr="C:\Users\DNS\Desktop\май\выставка декабрь 22\20221201_154030.jpg"/>
          <p:cNvPicPr>
            <a:picLocks noChangeAspect="1" noChangeArrowheads="1"/>
          </p:cNvPicPr>
          <p:nvPr/>
        </p:nvPicPr>
        <p:blipFill>
          <a:blip r:embed="rId4" cstate="print"/>
          <a:srcRect t="10590"/>
          <a:stretch>
            <a:fillRect/>
          </a:stretch>
        </p:blipFill>
        <p:spPr bwMode="auto">
          <a:xfrm>
            <a:off x="146119" y="1142984"/>
            <a:ext cx="4497319" cy="3015799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43000" y="0"/>
            <a:ext cx="9001000" cy="642942"/>
          </a:xfrm>
        </p:spPr>
        <p:txBody>
          <a:bodyPr>
            <a:no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ru-RU" sz="3200" b="1" u="sng" dirty="0" smtClean="0"/>
              <a:t>Художественный выставочный зал</a:t>
            </a:r>
            <a:endParaRPr lang="ru-RU" sz="3200" dirty="0"/>
          </a:p>
        </p:txBody>
      </p:sp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85" y="-1589"/>
            <a:ext cx="9145585" cy="685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C:\Users\DNS\Desktop\май\разное\Горовенко Полина  11 лет.jpg"/>
          <p:cNvPicPr>
            <a:picLocks noChangeAspect="1" noChangeArrowheads="1"/>
          </p:cNvPicPr>
          <p:nvPr/>
        </p:nvPicPr>
        <p:blipFill>
          <a:blip r:embed="rId6" cstate="print"/>
          <a:srcRect r="3513"/>
          <a:stretch>
            <a:fillRect/>
          </a:stretch>
        </p:blipFill>
        <p:spPr bwMode="auto">
          <a:xfrm>
            <a:off x="5797007" y="4907768"/>
            <a:ext cx="3346993" cy="1950232"/>
          </a:xfrm>
          <a:prstGeom prst="rect">
            <a:avLst/>
          </a:prstGeom>
          <a:noFill/>
        </p:spPr>
      </p:pic>
      <p:pic>
        <p:nvPicPr>
          <p:cNvPr id="6147" name="Picture 3" descr="C:\Users\DNS\Desktop\май\разное\Усова Маргарита Новогодние игрушки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41977" y="3357562"/>
            <a:ext cx="3302023" cy="1857388"/>
          </a:xfrm>
          <a:prstGeom prst="rect">
            <a:avLst/>
          </a:prstGeom>
          <a:noFill/>
        </p:spPr>
      </p:pic>
      <p:pic>
        <p:nvPicPr>
          <p:cNvPr id="6150" name="Picture 6" descr="C:\Users\DNS\Desktop\май\фото Пахоменко\20221229_161806.jpg"/>
          <p:cNvPicPr>
            <a:picLocks noChangeAspect="1" noChangeArrowheads="1"/>
          </p:cNvPicPr>
          <p:nvPr/>
        </p:nvPicPr>
        <p:blipFill>
          <a:blip r:embed="rId8" cstate="print"/>
          <a:srcRect l="20244" t="14552" r="20450" b="15917"/>
          <a:stretch>
            <a:fillRect/>
          </a:stretch>
        </p:blipFill>
        <p:spPr bwMode="auto">
          <a:xfrm rot="4806042">
            <a:off x="3640905" y="1133050"/>
            <a:ext cx="2470344" cy="2172201"/>
          </a:xfrm>
          <a:prstGeom prst="rect">
            <a:avLst/>
          </a:prstGeom>
          <a:noFill/>
        </p:spPr>
      </p:pic>
      <p:pic>
        <p:nvPicPr>
          <p:cNvPr id="6151" name="Picture 7" descr="C:\Users\DNS\Desktop\май\фото Пахоменко\20221229_16274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4733426">
            <a:off x="-309547" y="1358492"/>
            <a:ext cx="2667869" cy="2000901"/>
          </a:xfrm>
          <a:prstGeom prst="rect">
            <a:avLst/>
          </a:prstGeom>
          <a:noFill/>
        </p:spPr>
      </p:pic>
      <p:pic>
        <p:nvPicPr>
          <p:cNvPr id="6148" name="Picture 4" descr="C:\Users\DNS\Desktop\май\фото Пахоменко\20230228_100355.jpg"/>
          <p:cNvPicPr>
            <a:picLocks noChangeAspect="1" noChangeArrowheads="1"/>
          </p:cNvPicPr>
          <p:nvPr/>
        </p:nvPicPr>
        <p:blipFill>
          <a:blip r:embed="rId10" cstate="print"/>
          <a:srcRect l="17888" t="21503" r="5042" b="8563"/>
          <a:stretch>
            <a:fillRect/>
          </a:stretch>
        </p:blipFill>
        <p:spPr bwMode="auto">
          <a:xfrm rot="4778049">
            <a:off x="1517130" y="1343394"/>
            <a:ext cx="2620408" cy="1783317"/>
          </a:xfrm>
          <a:prstGeom prst="rect">
            <a:avLst/>
          </a:prstGeom>
          <a:noFill/>
        </p:spPr>
      </p:pic>
      <p:pic>
        <p:nvPicPr>
          <p:cNvPr id="6153" name="Picture 9" descr="\\192.168.1.250\server1\ДПИ\Попова\май\фото вышивка лентами\IMG-7f2e6144ad7d3374a764767bd9b5fddd-V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5473453">
            <a:off x="-68112" y="4389911"/>
            <a:ext cx="2393503" cy="1795127"/>
          </a:xfrm>
          <a:prstGeom prst="rect">
            <a:avLst/>
          </a:prstGeom>
          <a:noFill/>
        </p:spPr>
      </p:pic>
      <p:pic>
        <p:nvPicPr>
          <p:cNvPr id="6154" name="Picture 10" descr="\\192.168.1.250\server1\ДПИ\Попова\май\фото вышивка лентами\IMG-bd6694bcd580e3feca42685e84b4b501-V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4667541">
            <a:off x="1791013" y="4318985"/>
            <a:ext cx="2390580" cy="1792935"/>
          </a:xfrm>
          <a:prstGeom prst="rect">
            <a:avLst/>
          </a:prstGeom>
          <a:noFill/>
        </p:spPr>
      </p:pic>
      <p:pic>
        <p:nvPicPr>
          <p:cNvPr id="6155" name="Picture 11" descr="\\192.168.1.250\server1\ДПИ\Попова\май\фото вышивка лентами\IMG-db231b89cb15cde0de86213d59fe8d21-V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0941948">
            <a:off x="3905891" y="3992336"/>
            <a:ext cx="1623973" cy="2165297"/>
          </a:xfrm>
          <a:prstGeom prst="rect">
            <a:avLst/>
          </a:prstGeom>
          <a:noFill/>
        </p:spPr>
      </p:pic>
      <p:pic>
        <p:nvPicPr>
          <p:cNvPr id="6157" name="Picture 13" descr="C:\Users\DNS\Desktop\конкурсы\2021-2022\2021\цивилизация\ДПИ Цивилизация область\2.1. Бондаренко Софья.jpg"/>
          <p:cNvPicPr>
            <a:picLocks noChangeAspect="1" noChangeArrowheads="1"/>
          </p:cNvPicPr>
          <p:nvPr/>
        </p:nvPicPr>
        <p:blipFill>
          <a:blip r:embed="rId14" cstate="print"/>
          <a:srcRect l="3333" t="19311" r="43333" b="19729"/>
          <a:stretch>
            <a:fillRect/>
          </a:stretch>
        </p:blipFill>
        <p:spPr bwMode="auto">
          <a:xfrm>
            <a:off x="6929454" y="857232"/>
            <a:ext cx="1714480" cy="2464565"/>
          </a:xfrm>
          <a:prstGeom prst="rect">
            <a:avLst/>
          </a:prstGeom>
          <a:noFill/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0" y="142852"/>
            <a:ext cx="9001000" cy="64294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3200" b="1" i="0" u="sng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Художественный выставочный зал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234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577</TotalTime>
  <Words>168</Words>
  <Application>Microsoft Office PowerPoint</Application>
  <PresentationFormat>Экран (4:3)</PresentationFormat>
  <Paragraphs>28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Поток</vt:lpstr>
      <vt:lpstr>Активные формы воспитания бережного отношения к культуре родного города, страны и отражение через творческие работы учащихся</vt:lpstr>
      <vt:lpstr>Слайд 2</vt:lpstr>
      <vt:lpstr> Задачи: - воспитание у детей любви и привязанности к своей семье, дому, детскому саду, улице, городу; – формирование бережного отношения к природе и всему живому; – воспитание уважения к  своему труду и труду близких; – развитие интереса к русским традициям и промыслам родного края; – знакомство детей с достопримечательностями родного города; – развитие чувства ответственности и гордости за достижения родного города; – формирование чувства уважения к другим народам, их традициям.</vt:lpstr>
      <vt:lpstr> АРТ – переменки</vt:lpstr>
      <vt:lpstr> Экскурсии</vt:lpstr>
      <vt:lpstr> Литературный музей-библиотеку братских авторов</vt:lpstr>
      <vt:lpstr> Экскурсия в Братский театр  кукол Тирлямы</vt:lpstr>
      <vt:lpstr>Художественный выставочный зал «Братского городского объединенного музея истории освоения Ангары» </vt:lpstr>
      <vt:lpstr>Художественный выставочный зал</vt:lpstr>
      <vt:lpstr>Слайд 10</vt:lpstr>
      <vt:lpstr> Экскурсия дошкольников в школу ДПИ</vt:lpstr>
      <vt:lpstr> Поход в Братский драматический театр на спектакль  Старший сын</vt:lpstr>
      <vt:lpstr> походы в библиотеку Дворца</vt:lpstr>
      <vt:lpstr> творческие гостиные с интересными людьми</vt:lpstr>
      <vt:lpstr>Участие в проектах Дворца –«Мы – братчане»</vt:lpstr>
      <vt:lpstr>работы детей и родителей</vt:lpstr>
      <vt:lpstr>Если не мы, то кто – же Детям нашим поможет? Россию любить и знать. Как важно -  не опоздать!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Создание условий для развития творчества учащихся  через организацию выставок</dc:title>
  <dc:creator>DNS</dc:creator>
  <cp:lastModifiedBy>DNS</cp:lastModifiedBy>
  <cp:revision>65</cp:revision>
  <dcterms:modified xsi:type="dcterms:W3CDTF">2023-05-30T06:27:34Z</dcterms:modified>
</cp:coreProperties>
</file>