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6" r:id="rId5"/>
    <p:sldId id="260" r:id="rId6"/>
    <p:sldId id="259" r:id="rId7"/>
    <p:sldId id="267" r:id="rId8"/>
    <p:sldId id="273" r:id="rId9"/>
    <p:sldId id="274" r:id="rId10"/>
    <p:sldId id="275" r:id="rId11"/>
    <p:sldId id="276" r:id="rId12"/>
    <p:sldId id="280" r:id="rId13"/>
    <p:sldId id="277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CC81AC-43E0-4737-A318-51D6999384C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40B739-0E60-43E5-902F-75F8204942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2145" y="419580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Выполнила:</a:t>
            </a:r>
          </a:p>
          <a:p>
            <a:r>
              <a:rPr lang="ru-RU" dirty="0" smtClean="0"/>
              <a:t>                                                          учитель начальных классов</a:t>
            </a:r>
          </a:p>
          <a:p>
            <a:r>
              <a:rPr lang="ru-RU" dirty="0" smtClean="0"/>
              <a:t>                                                          Савченко Ольга Юрьевна </a:t>
            </a:r>
          </a:p>
          <a:p>
            <a:pPr algn="r"/>
            <a:r>
              <a:rPr lang="ru-RU" dirty="0" smtClean="0"/>
              <a:t>МБОУ «Высокомысовская СОШ»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746" y="4454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ориентированный подход в обучении младших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(из личного опыта)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932"/>
            <a:ext cx="10515600" cy="71909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7576" y="1311037"/>
            <a:ext cx="10515600" cy="534093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аллее памяти посадили 15 берез, а лип на 8 больше. Сколько всего деревьев посадили? 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уровень – реши задачу 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уровень – измени вопрос. 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уровень – придумай аналогичную. 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7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58846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Жалоба</a:t>
            </a:r>
            <a: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4449" y="744583"/>
            <a:ext cx="10515600" cy="6113417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Дядя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прашу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тебя,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памаги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Твоей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плимяннице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Оли,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небудет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её наги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пративной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школе.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вчера за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дектант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слава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паставил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два,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сам сказал, что маю работу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Даже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несмок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прочетать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Попраси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его, дядя, исправить двойку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паставить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мне пять.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– найти и исправить ошибки.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уровень – распределить слова, в которых допущены ошибки по группам: а) словарные слова; б) гласная в корне; в) слова с другими орфограммами.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уровень – написать ответ этой девочке.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7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AppData\Local\Temp\Rar$DIa0.647\IMG20230420091127_BURST001_CO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r="27922"/>
          <a:stretch/>
        </p:blipFill>
        <p:spPr bwMode="auto">
          <a:xfrm>
            <a:off x="2636321" y="320633"/>
            <a:ext cx="7291450" cy="64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user\AppData\Local\Temp\Rar$DIa0.388\IMG2023042009131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/>
          <a:stretch/>
        </p:blipFill>
        <p:spPr bwMode="auto">
          <a:xfrm>
            <a:off x="1496291" y="219692"/>
            <a:ext cx="8609610" cy="66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AppData\Local\Temp\Rar$DIa0.702\IMG20230420100525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t="8184" r="9903" b="10130"/>
          <a:stretch/>
        </p:blipFill>
        <p:spPr bwMode="auto">
          <a:xfrm>
            <a:off x="1543791" y="237506"/>
            <a:ext cx="8550235" cy="66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222069"/>
            <a:ext cx="10515600" cy="5133702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 идешь за кем-то вслед,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Дорога не запомнится.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Зато, куда б ты ни попал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 какой распутице,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Дорога та, что сам искал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Вовек не позабудется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Рыленков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6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3999" y="731520"/>
            <a:ext cx="10066317" cy="3474720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r>
              <a:rPr lang="ru-RU" sz="5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4604983"/>
              </p:ext>
            </p:extLst>
          </p:nvPr>
        </p:nvGraphicFramePr>
        <p:xfrm>
          <a:off x="890650" y="799065"/>
          <a:ext cx="10291156" cy="5902057"/>
        </p:xfrm>
        <a:graphic>
          <a:graphicData uri="http://schemas.openxmlformats.org/drawingml/2006/table">
            <a:tbl>
              <a:tblPr firstRow="1" firstCol="1" bandRow="1"/>
              <a:tblGrid>
                <a:gridCol w="5564831">
                  <a:extLst>
                    <a:ext uri="{9D8B030D-6E8A-4147-A177-3AD203B41FA5}">
                      <a16:colId xmlns:a16="http://schemas.microsoft.com/office/drawing/2014/main" val="2732371973"/>
                    </a:ext>
                  </a:extLst>
                </a:gridCol>
                <a:gridCol w="4726325">
                  <a:extLst>
                    <a:ext uri="{9D8B030D-6E8A-4147-A177-3AD203B41FA5}">
                      <a16:colId xmlns:a16="http://schemas.microsoft.com/office/drawing/2014/main" val="3188925189"/>
                    </a:ext>
                  </a:extLst>
                </a:gridCol>
              </a:tblGrid>
              <a:tr h="316755"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усвоения знаний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действиям учащихся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22799"/>
                  </a:ext>
                </a:extLst>
              </a:tr>
              <a:tr h="1449250"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уровень.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 и запоминание.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Связано с непосредственным воспроизведением содержания изученного материала различной сложности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Показывать (опознавать), называть, распознавать, узнавать, давать определение,  пересказывать и т.д.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14568"/>
                  </a:ext>
                </a:extLst>
              </a:tr>
              <a:tr h="1583776"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уровень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знаний в знакомой ситуации по образцу. Выполнение действий с четко обозначенными правилами. Применение знаний на основе обобщаемого алгоритма (схемы)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Объяснять, составлять по готовой схеме, соотносить, характеризовать, сравнивать, соблюдать правила и т. д.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80044"/>
                  </a:ext>
                </a:extLst>
              </a:tr>
              <a:tr h="2534041"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уровень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знаний в незнакомой ситуации, т.е. творчески. Предполагает применение в качестве ориентира какой-либо обобщенной идеи, методологических знаний.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8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устный или письменный ответ на проблемный вопрос, высказать суждение, выделить существенные признаки, анализировать информацию, написать сочинение, дать отзыв или рецензию, проводить и обосновывать собственные примеры и оценки, искать необходимую информацию и т. д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2" marR="58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383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7847" y="337401"/>
            <a:ext cx="6636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уровня усвоения знаний обучающимися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20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2691"/>
            <a:ext cx="10515600" cy="575401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Карточки-помощницы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1235034"/>
            <a:ext cx="8534400" cy="4693128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Наступление весны.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Зима к…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нчает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начинается весна. День становит(?)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светлее, воздух теплее. Со…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нце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руш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…т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снежн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крепости. Зима (н…) (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з,с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)д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ает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без боя. Ночью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с,з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заковывает землю. Утром вверху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со…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нце,а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белой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по…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вляют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сини… тени от деревьев. У д…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шумят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вороб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и, и под крыш… й собирают(?)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голуби.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Разноуровневые</a:t>
            </a:r>
            <a:r>
              <a:rPr lang="ru-RU" sz="36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задания</a:t>
            </a:r>
            <a:br>
              <a:rPr lang="ru-RU" sz="36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уроках русского языка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389414"/>
            <a:ext cx="10515600" cy="512895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1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Выпиши слова с сочетаниями ЧА – ЩА, ЧУ- ЩУ.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Животное, пища, щётка, чучело, роща, ищу, пишу, чайка, душистый, чай, чугун, щенок, щука, начало, лещи, жить, угощай,</a:t>
            </a: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2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Напиши слова, добавляя сочетания ЧА –ЩА, ЧУ –ЩУ.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…ка,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…т, …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пи…,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два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…, и…,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3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Восстанови деформированный текст, изменяя, где нужно, слова.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Мы, река, жили, берег, на. У, быть, нас, лодка, новая. Я, на, речка, бегать, часто, рыба, удить. У, стоять, дома, будка. Там, собака, жить, наша, Рябка.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4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Парные согласные на конце слова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201783"/>
            <a:ext cx="10515600" cy="555527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Уровень 1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Спишите. Вставьте пропущенные буквы. Напишите проверочные. 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Ястре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(б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п ) - …, арбу(с, з)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(ш, ж) - …, жира(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в,ф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заво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т,д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гвоз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(д, т)ь - …, ёр(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ж,ш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-…,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вежли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в,ф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-…,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ж,ш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- ….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Уровень 2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Прочитайте слова. Вставьте пропущенные буквы. Напишите проверочные. 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Ястре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арбу…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жира…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заво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гвоз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…ь - …, ёр… -…,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вежли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-….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Уровень 3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Прочитайте слова. Вставьте пропущенные буквы. Напишите проверочные. Разделите слова на 2 группы.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Ястре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арбу…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жира…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заво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гвоз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…ь - …, ёр… -…,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вежли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 …,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хоро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 -….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Самостоятельная работа на уроке обучение грамоте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9627" y="2263437"/>
            <a:ext cx="8534400" cy="3474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err="1">
                <a:solidFill>
                  <a:srgbClr val="002060"/>
                </a:solidFill>
              </a:rPr>
              <a:t>са</a:t>
            </a:r>
            <a:r>
              <a:rPr lang="ru-RU" sz="3200" b="1" dirty="0">
                <a:solidFill>
                  <a:srgbClr val="002060"/>
                </a:solidFill>
              </a:rPr>
              <a:t>, во, ка, со, ни, си, по, </a:t>
            </a:r>
            <a:r>
              <a:rPr lang="ru-RU" sz="3200" b="1" dirty="0" err="1">
                <a:solidFill>
                  <a:srgbClr val="002060"/>
                </a:solidFill>
              </a:rPr>
              <a:t>ру</a:t>
            </a:r>
            <a:r>
              <a:rPr lang="ru-RU" sz="3200" b="1" dirty="0">
                <a:solidFill>
                  <a:srgbClr val="002060"/>
                </a:solidFill>
              </a:rPr>
              <a:t>, то, су, се, ми, </a:t>
            </a:r>
            <a:r>
              <a:rPr lang="ru-RU" sz="3200" b="1" dirty="0" err="1">
                <a:solidFill>
                  <a:srgbClr val="002060"/>
                </a:solidFill>
              </a:rPr>
              <a:t>ва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ло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сы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r>
              <a:rPr lang="ru-RU" b="1" dirty="0"/>
              <a:t> </a:t>
            </a:r>
          </a:p>
          <a:p>
            <a:r>
              <a:rPr lang="ru-RU" dirty="0"/>
              <a:t>1 уровень – найди слоги с </a:t>
            </a:r>
            <a:r>
              <a:rPr lang="ru-RU" dirty="0" smtClean="0"/>
              <a:t>буквой С, </a:t>
            </a:r>
            <a:r>
              <a:rPr lang="ru-RU" dirty="0"/>
              <a:t>подчеркни букву с </a:t>
            </a:r>
          </a:p>
          <a:p>
            <a:r>
              <a:rPr lang="ru-RU" dirty="0"/>
              <a:t>2 уровень -придумай слово со слогом. Запиши. </a:t>
            </a:r>
          </a:p>
          <a:p>
            <a:r>
              <a:rPr lang="ru-RU" dirty="0"/>
              <a:t>3 уровень – придумай рассказ.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Задания творческого характера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9447" y="982090"/>
            <a:ext cx="10515600" cy="5682343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1 (3 уровень)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м и 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Вплыа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лсеу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тшинаи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Мдвдееи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улиш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чуща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сптя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брлгеое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Зйкаи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злзлаеи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пдо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кстуы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2 (2 уровень)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алиЖ-алыб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ёен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олыб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ьмес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котед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алаледс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ебес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ещач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укшубзи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йыджаК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ьнед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алидоху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момрок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атялзоК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ьсилаватсо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амод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3 (1 уровень)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Живой уголок.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усрилоти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живой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логуко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жвтиу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кролик 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блкеа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12467538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432165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13524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13425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Рятабе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ухаживают за животными. 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145632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Кролику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даю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морковку, а белке –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оеирх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грбиы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 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13524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    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12435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     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          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056"/>
            <a:ext cx="10515600" cy="78440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Работа в парах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6325" y="838398"/>
            <a:ext cx="10515600" cy="591866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Х-р-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ярче звёздочки светит.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для ума, л-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чший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Х-р-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– что тёплый д-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ждик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всходов.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Прочёл н-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кн-гу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встретился 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-гом.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кн-ги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без р-к.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красна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письмом, красна умом.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много ч-т-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тот много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зн-ет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х-р-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лучше многих сокровищ.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– в-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рный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-га – зеркало души.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-н-е – л-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чшее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уч-ние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8497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Неоконченный 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2574" y="1358537"/>
            <a:ext cx="10515600" cy="5499463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«Утром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 покрылось черными тучами, и пошел снег. Крупные снежные хлопья падали на дома, деревья, тротуары, газоны, дороги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…»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 рассказ, представьте себя: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гуляющего во дворе с друзьями;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водителем грузовика, едущего 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дороге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4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458</TotalTime>
  <Words>826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Symbol</vt:lpstr>
      <vt:lpstr>Times New Roman</vt:lpstr>
      <vt:lpstr>Trebuchet MS</vt:lpstr>
      <vt:lpstr>Воздушный поток</vt:lpstr>
      <vt:lpstr>Личностно ориентированный подход в обучении младших школьников (из личного опыта)</vt:lpstr>
      <vt:lpstr>Презентация PowerPoint</vt:lpstr>
      <vt:lpstr>Карточки-помощницы </vt:lpstr>
      <vt:lpstr>Разноуровневые задания на уроках русского языка</vt:lpstr>
      <vt:lpstr>Парные согласные на конце слова </vt:lpstr>
      <vt:lpstr>Самостоятельная работа на уроке обучение грамоте</vt:lpstr>
      <vt:lpstr>Задания творческого характера</vt:lpstr>
      <vt:lpstr>Работа в парах</vt:lpstr>
      <vt:lpstr>Неоконченный рассказ</vt:lpstr>
      <vt:lpstr>Задача</vt:lpstr>
      <vt:lpstr>Жалоба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25</cp:revision>
  <dcterms:created xsi:type="dcterms:W3CDTF">2023-04-17T16:01:30Z</dcterms:created>
  <dcterms:modified xsi:type="dcterms:W3CDTF">2023-05-29T16:41:30Z</dcterms:modified>
</cp:coreProperties>
</file>