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301" r:id="rId3"/>
    <p:sldId id="289" r:id="rId4"/>
    <p:sldId id="290" r:id="rId5"/>
    <p:sldId id="263" r:id="rId6"/>
    <p:sldId id="257" r:id="rId7"/>
    <p:sldId id="283" r:id="rId8"/>
    <p:sldId id="282" r:id="rId9"/>
    <p:sldId id="285" r:id="rId10"/>
    <p:sldId id="258" r:id="rId11"/>
    <p:sldId id="265" r:id="rId12"/>
    <p:sldId id="264" r:id="rId13"/>
    <p:sldId id="315" r:id="rId14"/>
    <p:sldId id="294" r:id="rId15"/>
    <p:sldId id="259" r:id="rId16"/>
    <p:sldId id="297" r:id="rId17"/>
    <p:sldId id="307" r:id="rId18"/>
    <p:sldId id="299" r:id="rId19"/>
    <p:sldId id="269" r:id="rId20"/>
    <p:sldId id="316" r:id="rId21"/>
    <p:sldId id="298" r:id="rId22"/>
    <p:sldId id="314" r:id="rId23"/>
    <p:sldId id="274" r:id="rId24"/>
    <p:sldId id="281" r:id="rId25"/>
    <p:sldId id="291" r:id="rId26"/>
    <p:sldId id="277" r:id="rId27"/>
    <p:sldId id="293" r:id="rId28"/>
    <p:sldId id="271" r:id="rId29"/>
    <p:sldId id="272" r:id="rId30"/>
    <p:sldId id="273" r:id="rId31"/>
    <p:sldId id="26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/>
  </p:normalViewPr>
  <p:slideViewPr>
    <p:cSldViewPr snapToGrid="0">
      <p:cViewPr varScale="1">
        <p:scale>
          <a:sx n="67" d="100"/>
          <a:sy n="67" d="100"/>
        </p:scale>
        <p:origin x="3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188F122-0217-4212-A495-2385E04C2C15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8EC585-AC22-4042-A710-04031B20350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327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F122-0217-4212-A495-2385E04C2C15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C585-AC22-4042-A710-04031B203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811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F122-0217-4212-A495-2385E04C2C15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C585-AC22-4042-A710-04031B203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37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F122-0217-4212-A495-2385E04C2C15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C585-AC22-4042-A710-04031B203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50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F122-0217-4212-A495-2385E04C2C15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C585-AC22-4042-A710-04031B20350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69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F122-0217-4212-A495-2385E04C2C15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C585-AC22-4042-A710-04031B203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6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F122-0217-4212-A495-2385E04C2C15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C585-AC22-4042-A710-04031B203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11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F122-0217-4212-A495-2385E04C2C15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C585-AC22-4042-A710-04031B203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72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F122-0217-4212-A495-2385E04C2C15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C585-AC22-4042-A710-04031B203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100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F122-0217-4212-A495-2385E04C2C15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C585-AC22-4042-A710-04031B203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691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F122-0217-4212-A495-2385E04C2C15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C585-AC22-4042-A710-04031B203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208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188F122-0217-4212-A495-2385E04C2C15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8EC585-AC22-4042-A710-04031B203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5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emf"/><Relationship Id="rId7" Type="http://schemas.openxmlformats.org/officeDocument/2006/relationships/image" Target="../media/image490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1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CADC1-4C5D-4E25-ACCB-150621D0D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214" y="882376"/>
            <a:ext cx="10351726" cy="2926080"/>
          </a:xfrm>
        </p:spPr>
        <p:txBody>
          <a:bodyPr>
            <a:normAutofit/>
          </a:bodyPr>
          <a:lstStyle/>
          <a:p>
            <a:r>
              <a:rPr lang="ru-RU" sz="4800" dirty="0"/>
              <a:t>Многогранники.</a:t>
            </a:r>
            <a:br>
              <a:rPr lang="ru-RU" sz="4800" dirty="0"/>
            </a:br>
            <a:r>
              <a:rPr lang="ru-RU" sz="4800" dirty="0"/>
              <a:t> </a:t>
            </a:r>
            <a:r>
              <a:rPr lang="ru-RU" sz="3600" dirty="0"/>
              <a:t>Прямоугольный параллелепипед. </a:t>
            </a:r>
            <a:br>
              <a:rPr lang="ru-RU" sz="3600" dirty="0"/>
            </a:br>
            <a:r>
              <a:rPr lang="ru-RU" sz="3600" dirty="0"/>
              <a:t>5 класс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5D2820-DD7C-441F-8F17-9C6811D38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0924" y="3869634"/>
            <a:ext cx="6236466" cy="1388165"/>
          </a:xfrm>
        </p:spPr>
        <p:txBody>
          <a:bodyPr>
            <a:normAutofit/>
          </a:bodyPr>
          <a:lstStyle/>
          <a:p>
            <a:r>
              <a:rPr lang="ru-RU" sz="4000" dirty="0"/>
              <a:t>Учитель математики Токарева А.В.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90845F-8C87-41A8-BB3A-91DC09217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64" y="4276005"/>
            <a:ext cx="2892217" cy="19635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C8838F-D39B-4CF0-88AB-DCD216DF7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5" t="17412" r="31448" b="31640"/>
          <a:stretch/>
        </p:blipFill>
        <p:spPr bwMode="auto">
          <a:xfrm>
            <a:off x="8705171" y="619843"/>
            <a:ext cx="2761615" cy="1504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9750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B6D79-1DFD-4CE0-85FA-D7565789E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65" y="353908"/>
            <a:ext cx="11445765" cy="1612052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Прямоугольный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араллелепипед</a:t>
            </a: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многогранник, у которого шесть граней, каждая грань -  прямоугольник.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E9BBC5-DDB8-41FE-8DBD-47888FC9FB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27148" y="1957131"/>
            <a:ext cx="6291582" cy="4309894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417372C7-D316-438F-B26B-013BB9EFE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05" y="2243664"/>
            <a:ext cx="5086995" cy="4260427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 граней – ребра.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Концы ребер – вершины.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 прямоугольного параллелепипеда  8 вершин, 12 ребер и 6 граней.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Невидимые рёбра на чертежах показывают пунктирной линией. 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07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F650D9-8610-40A5-ABF5-54E84FE37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55600"/>
            <a:ext cx="9875520" cy="102539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Ребра и вершины  параллелепипеда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C1ECD81-B185-4ECF-B065-29B5D18B4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667" y="1034262"/>
            <a:ext cx="5621867" cy="47400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C75A69-46E8-4C1E-AFF6-8ECD04EF1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4" t="10075" b="5062"/>
          <a:stretch/>
        </p:blipFill>
        <p:spPr>
          <a:xfrm>
            <a:off x="6358467" y="1313803"/>
            <a:ext cx="5367868" cy="4163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047A4C-C944-47D1-9943-187637C5861E}"/>
              </a:ext>
            </a:extLst>
          </p:cNvPr>
          <p:cNvSpPr txBox="1"/>
          <p:nvPr/>
        </p:nvSpPr>
        <p:spPr>
          <a:xfrm>
            <a:off x="6080760" y="5774267"/>
            <a:ext cx="595884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A, B, C, D, K, F, M, H – </a:t>
            </a:r>
            <a:r>
              <a:rPr lang="ru-RU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вершины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5D8CBD-BEC3-49A4-A7E1-5EC1640D0D01}"/>
              </a:ext>
            </a:extLst>
          </p:cNvPr>
          <p:cNvSpPr txBox="1"/>
          <p:nvPr/>
        </p:nvSpPr>
        <p:spPr>
          <a:xfrm>
            <a:off x="211667" y="5774267"/>
            <a:ext cx="562186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AB, BC, BF, HM, …- </a:t>
            </a:r>
            <a:r>
              <a:rPr lang="ru-RU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ребра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362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EAD47-AFF7-474C-B1F3-90E0A7111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917" y="546538"/>
            <a:ext cx="6880216" cy="61431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 параллелепипеда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759836-82A8-4526-B31A-42BFDFC03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30016"/>
            <a:ext cx="3607064" cy="376182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24A819-91E2-4D1D-8A6F-C86643D44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331" y="1614223"/>
            <a:ext cx="3396140" cy="36295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365410-B109-4F80-9944-DE4858C28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395" y="786549"/>
            <a:ext cx="3652255" cy="37618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CB200E-90BC-4865-B614-FB84AA57B4E6}"/>
              </a:ext>
            </a:extLst>
          </p:cNvPr>
          <p:cNvSpPr txBox="1"/>
          <p:nvPr/>
        </p:nvSpPr>
        <p:spPr>
          <a:xfrm>
            <a:off x="643466" y="5460999"/>
            <a:ext cx="10430933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Противоположные грани параллелепипеда равны</a:t>
            </a:r>
          </a:p>
        </p:txBody>
      </p:sp>
    </p:spTree>
    <p:extLst>
      <p:ext uri="{BB962C8B-B14F-4D97-AF65-F5344CB8AC3E}">
        <p14:creationId xmlns:p14="http://schemas.microsoft.com/office/powerpoint/2010/main" val="25140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5DFDA-BB82-4115-ADBB-AB595406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288" y="114301"/>
            <a:ext cx="10744200" cy="105727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прямоугольного параллелепипеда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EA12866-85E3-4C9B-8542-3084E579D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7" t="58734"/>
          <a:stretch/>
        </p:blipFill>
        <p:spPr>
          <a:xfrm>
            <a:off x="870155" y="3636959"/>
            <a:ext cx="9025426" cy="3106739"/>
          </a:xfrm>
          <a:prstGeom prst="rect">
            <a:avLst/>
          </a:prstGeom>
        </p:spPr>
      </p:pic>
      <p:pic>
        <p:nvPicPr>
          <p:cNvPr id="21" name="Объект 20">
            <a:extLst>
              <a:ext uri="{FF2B5EF4-FFF2-40B4-BE49-F238E27FC236}">
                <a16:creationId xmlns:a16="http://schemas.microsoft.com/office/drawing/2014/main" id="{F39B9ED3-8EC6-4080-A6CA-EFCA75A7F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75593" y="1032387"/>
            <a:ext cx="4570698" cy="260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91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B95D2-2E72-4D83-AB55-1AF13EC4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79828"/>
            <a:ext cx="9875520" cy="90033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измерения параллелепипеда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A60374-1AD5-4DF1-89AD-78C70492C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067" y="1473200"/>
            <a:ext cx="11311466" cy="4775200"/>
          </a:xfrm>
        </p:spPr>
        <p:txBody>
          <a:bodyPr/>
          <a:lstStyle/>
          <a:p>
            <a:pPr marL="4572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прямоугольный параллелепипед имеет три измерения: 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длину, ширину и высоту.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05A1F9-3519-4617-8156-F9C22958D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95" y="2648874"/>
            <a:ext cx="2969009" cy="40663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685E3A-7517-4263-8E81-72A412777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067" y="2401425"/>
            <a:ext cx="5895946" cy="328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37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51908D-F213-4BDC-ACEF-5593ADA67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320675"/>
            <a:ext cx="11074400" cy="155892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такой прямоугольный параллелепипед, у которого все ребра равны, поэтому все его грани – квадраты.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4CF6984-0401-43D3-845B-7CDF488501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1867" y="2008326"/>
            <a:ext cx="4730585" cy="4189274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FEEB47A7-2F72-4968-9B5E-58CE1AF552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7" r="56065" b="11374"/>
          <a:stretch/>
        </p:blipFill>
        <p:spPr bwMode="auto">
          <a:xfrm>
            <a:off x="7061202" y="1557523"/>
            <a:ext cx="4347815" cy="43522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9994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49BE0-0843-479D-B8FA-31D5EAB28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4" y="1014775"/>
            <a:ext cx="5432007" cy="4828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A4063D-6D34-4B7C-9526-D663C304B968}"/>
              </a:ext>
            </a:extLst>
          </p:cNvPr>
          <p:cNvSpPr txBox="1"/>
          <p:nvPr/>
        </p:nvSpPr>
        <p:spPr>
          <a:xfrm>
            <a:off x="5525086" y="672546"/>
            <a:ext cx="6325540" cy="4867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E32D9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граней имеет прямоугольный параллелепипед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E32D9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Какую форму имеют грани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E32D9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грань, равную грани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EMDA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E32D9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ребер имеет прямоугольный параллелепипед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E32D9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ребра, равные ребру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EM.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E32D9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измерений имеет прямоугольный параллелепипед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их.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92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19FF6-E7FC-45E6-94F0-1E2326C17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13850"/>
            <a:ext cx="9875520" cy="61413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прямоугольника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FF1CBB-3BC6-43C1-97CF-86A0AF016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787" y="2257931"/>
            <a:ext cx="3711854" cy="2208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6B73EC-F54A-4166-9D73-73A622BF7A46}"/>
              </a:ext>
            </a:extLst>
          </p:cNvPr>
          <p:cNvSpPr txBox="1"/>
          <p:nvPr/>
        </p:nvSpPr>
        <p:spPr>
          <a:xfrm>
            <a:off x="403899" y="1152788"/>
            <a:ext cx="9875521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8E4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определения площади прямоугольника необходимо длину прямоугольника умножить на его ширину.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FE241C-E0C7-477D-8ED1-877154FE1EC1}"/>
              </a:ext>
            </a:extLst>
          </p:cNvPr>
          <p:cNvSpPr txBox="1"/>
          <p:nvPr/>
        </p:nvSpPr>
        <p:spPr>
          <a:xfrm>
            <a:off x="442009" y="4221005"/>
            <a:ext cx="2095112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i="1" dirty="0">
                <a:solidFill>
                  <a:srgbClr val="008E4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= a · b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93E322-9033-4545-B885-C33B458AB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133" y="2391286"/>
            <a:ext cx="4110213" cy="20551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3E8566-9A11-412A-8EF4-083A601AA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601" y="1027980"/>
            <a:ext cx="2589168" cy="29312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98E5EF-715B-43F4-8B9A-FCB31FD13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4342" y="4713593"/>
            <a:ext cx="5130857" cy="19791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5385D4-44EF-40D8-B389-47B7E7644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8346" y="4188200"/>
            <a:ext cx="3198867" cy="225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21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0C19F-BF81-4508-906A-13E2C85CF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49" y="337626"/>
            <a:ext cx="10343271" cy="71877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поверхности параллелепипеда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DABEB5-9AA0-4FE6-824E-772BB60F6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06" y="1482475"/>
            <a:ext cx="2462909" cy="3165443"/>
          </a:xfrm>
          <a:prstGeom prst="rect">
            <a:avLst/>
          </a:prstGeom>
        </p:spPr>
      </p:pic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12A9B4CF-1982-4BBA-A73D-E1226B8B1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1915" y="1299772"/>
            <a:ext cx="2978590" cy="3530851"/>
          </a:xfr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667A12C-0BE6-43BF-BE0F-2EBAFDC59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994" y="1056399"/>
            <a:ext cx="2860895" cy="347653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43DEB35-4A25-48BF-BF46-B4E42377A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4378" y="1742068"/>
            <a:ext cx="2725093" cy="35761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7A12CC-9767-44BB-AB4B-601771826219}"/>
                  </a:ext>
                </a:extLst>
              </p:cNvPr>
              <p:cNvSpPr txBox="1"/>
              <p:nvPr/>
            </p:nvSpPr>
            <p:spPr>
              <a:xfrm>
                <a:off x="1309641" y="5197382"/>
                <a:ext cx="4313131" cy="601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32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ru-RU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3200" b="1" dirty="0">
                    <a:solidFill>
                      <a:srgbClr val="FF66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ru-RU" sz="3200" b="1" dirty="0">
                    <a:solidFill>
                      <a:srgbClr val="FF66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solidFill>
                      <a:srgbClr val="FF66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  <a:r>
                  <a:rPr lang="en-US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sz="3200" b="1" dirty="0">
                    <a:solidFill>
                      <a:srgbClr val="FF66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b="1" dirty="0">
                    <a:solidFill>
                      <a:srgbClr val="FF66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sz="3200" b="1" dirty="0">
                    <a:solidFill>
                      <a:srgbClr val="FF66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ru-RU" sz="32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см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ru-RU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7A12CC-9767-44BB-AB4B-601771826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641" y="5197382"/>
                <a:ext cx="4313131" cy="601255"/>
              </a:xfrm>
              <a:prstGeom prst="rect">
                <a:avLst/>
              </a:prstGeom>
              <a:blipFill>
                <a:blip r:embed="rId6"/>
                <a:stretch>
                  <a:fillRect t="-12245" b="-316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5866725-6824-4E29-ABA7-BC2A3F889491}"/>
                  </a:ext>
                </a:extLst>
              </p:cNvPr>
              <p:cNvSpPr txBox="1"/>
              <p:nvPr/>
            </p:nvSpPr>
            <p:spPr>
              <a:xfrm>
                <a:off x="5384800" y="4767116"/>
                <a:ext cx="4095285" cy="601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32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ru-RU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3200" b="1" dirty="0">
                    <a:solidFill>
                      <a:srgbClr val="339966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ru-RU" sz="3200" b="1" dirty="0">
                    <a:solidFill>
                      <a:srgbClr val="339966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solidFill>
                      <a:srgbClr val="339966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  <a:r>
                  <a:rPr lang="en-US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sz="3200" b="1" dirty="0">
                    <a:solidFill>
                      <a:srgbClr val="339966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 </a:t>
                </a:r>
                <a:r>
                  <a:rPr lang="en-US" sz="32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ru-RU" sz="32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см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ru-RU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5866725-6824-4E29-ABA7-BC2A3F889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800" y="4767116"/>
                <a:ext cx="4095285" cy="601255"/>
              </a:xfrm>
              <a:prstGeom prst="rect">
                <a:avLst/>
              </a:prstGeom>
              <a:blipFill>
                <a:blip r:embed="rId7"/>
                <a:stretch>
                  <a:fillRect t="-12121" b="-303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375042-D09C-4196-8199-00B4973E068D}"/>
                  </a:ext>
                </a:extLst>
              </p:cNvPr>
              <p:cNvSpPr txBox="1"/>
              <p:nvPr/>
            </p:nvSpPr>
            <p:spPr>
              <a:xfrm>
                <a:off x="7653867" y="5498175"/>
                <a:ext cx="4538133" cy="601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32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ru-RU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3200" b="1" dirty="0">
                    <a:solidFill>
                      <a:srgbClr val="00B0F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ru-RU" sz="3200" b="1" dirty="0">
                    <a:solidFill>
                      <a:srgbClr val="00B0F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 </a:t>
                </a:r>
                <a:r>
                  <a:rPr lang="en-US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sz="3200" b="1" dirty="0">
                    <a:solidFill>
                      <a:srgbClr val="00B0F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b="1" dirty="0">
                    <a:solidFill>
                      <a:srgbClr val="00B0F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sz="3200" b="1" dirty="0">
                    <a:solidFill>
                      <a:srgbClr val="00B0F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ru-RU" sz="32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см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ru-RU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375042-D09C-4196-8199-00B4973E0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867" y="5498175"/>
                <a:ext cx="4538133" cy="601255"/>
              </a:xfrm>
              <a:prstGeom prst="rect">
                <a:avLst/>
              </a:prstGeom>
              <a:blipFill>
                <a:blip r:embed="rId8"/>
                <a:stretch>
                  <a:fillRect t="-12121" b="-303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3AB028F-6D43-4656-9203-DDC58380725F}"/>
                  </a:ext>
                </a:extLst>
              </p:cNvPr>
              <p:cNvSpPr txBox="1"/>
              <p:nvPr/>
            </p:nvSpPr>
            <p:spPr>
              <a:xfrm>
                <a:off x="675249" y="6035758"/>
                <a:ext cx="6583680" cy="6649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6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 = 60 +  30 +  </a:t>
                </a:r>
                <a:r>
                  <a:rPr lang="ru-RU" sz="36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sz="36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 = </a:t>
                </a:r>
                <a:r>
                  <a:rPr lang="ru-RU" sz="36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36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ru-RU" sz="36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см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ru-RU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3AB028F-6D43-4656-9203-DDC583807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49" y="6035758"/>
                <a:ext cx="6583680" cy="664926"/>
              </a:xfrm>
              <a:prstGeom prst="rect">
                <a:avLst/>
              </a:prstGeom>
              <a:blipFill>
                <a:blip r:embed="rId9"/>
                <a:stretch>
                  <a:fillRect l="-2870" t="-12844" b="-321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927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FC20D-94EF-41A5-B340-169839457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 площадь поверхности прямоугольного параллелепипеда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2977FCF-D693-4A2C-9FFB-B613230D5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725" y="2093990"/>
            <a:ext cx="7070969" cy="41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32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B816C-A1BF-4961-BBBF-3ECB778E5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48" y="0"/>
            <a:ext cx="8712508" cy="1140107"/>
          </a:xfrm>
        </p:spPr>
        <p:txBody>
          <a:bodyPr/>
          <a:lstStyle/>
          <a:p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 окружает множество  предметов.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Какие предметы имеют одинаковую форму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8DD5AE-BEE8-4B1B-8478-D001E47F1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097" y="3598640"/>
            <a:ext cx="2565053" cy="25753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34A424-8CE4-4A1B-9474-D64D8699A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758" y="1185939"/>
            <a:ext cx="2655942" cy="2446123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B9B7E611-910F-44E1-B3CA-408C52FBF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6824" y="1021952"/>
            <a:ext cx="2655942" cy="26559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0742F1-4C84-46B1-B1D9-788929BE9A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75" t="8021" r="22851" b="6872"/>
          <a:stretch/>
        </p:blipFill>
        <p:spPr>
          <a:xfrm>
            <a:off x="426849" y="3788336"/>
            <a:ext cx="2495892" cy="24502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4A1981D-C73E-4903-92BC-0CDB2D34A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1676" y="381763"/>
            <a:ext cx="2505305" cy="25781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E967E8-1580-49E1-BCE0-5C09D337A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0559" y="2173725"/>
            <a:ext cx="3206707" cy="39302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6FAF1E-18B0-4F62-A548-7ADD636C5F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7174" y="4138838"/>
            <a:ext cx="3130037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3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867DE2-58BF-408A-B493-A110DDF4A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33" y="2162080"/>
            <a:ext cx="6355533" cy="40197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EA54A1-7072-4FFD-B1B6-D642F2FD3EAE}"/>
              </a:ext>
            </a:extLst>
          </p:cNvPr>
          <p:cNvSpPr/>
          <p:nvPr/>
        </p:nvSpPr>
        <p:spPr>
          <a:xfrm>
            <a:off x="742950" y="676181"/>
            <a:ext cx="87296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Найдите  площадь поверхности прямоугольного параллелепипеда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098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5A66D-B549-4604-BEF3-AA1D9ED87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9828"/>
            <a:ext cx="6682154" cy="65666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поверхности куба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5469343-595A-4127-8487-A64E4B2B5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55" t="13149" r="22084" b="29811"/>
          <a:stretch/>
        </p:blipFill>
        <p:spPr>
          <a:xfrm>
            <a:off x="7702057" y="820527"/>
            <a:ext cx="4381877" cy="29773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3B0EC2-D48F-4816-9CC2-B40753BF4E10}"/>
                  </a:ext>
                </a:extLst>
              </p:cNvPr>
              <p:cNvSpPr txBox="1"/>
              <p:nvPr/>
            </p:nvSpPr>
            <p:spPr>
              <a:xfrm>
                <a:off x="5400601" y="4772121"/>
                <a:ext cx="5232903" cy="7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40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b="1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4000" b="1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грани</m:t>
                        </m:r>
                      </m:sub>
                    </m:sSub>
                  </m:oMath>
                </a14:m>
                <a:r>
                  <a:rPr lang="en-US" sz="4000" b="1" dirty="0">
                    <a:solidFill>
                      <a:schemeClr val="accent4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4 · 4  = 16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4000" b="1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4000" b="1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см</m:t>
                        </m:r>
                      </m:e>
                      <m:sup>
                        <m:r>
                          <a:rPr lang="en-US" sz="4000" b="1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ru-RU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3B0EC2-D48F-4816-9CC2-B40753BF4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601" y="4772121"/>
                <a:ext cx="5232903" cy="798295"/>
              </a:xfrm>
              <a:prstGeom prst="rect">
                <a:avLst/>
              </a:prstGeom>
              <a:blipFill>
                <a:blip r:embed="rId3"/>
                <a:stretch>
                  <a:fillRect t="-9160" b="-251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433FD1-7903-40E7-A204-C672EC3772FA}"/>
                  </a:ext>
                </a:extLst>
              </p:cNvPr>
              <p:cNvSpPr txBox="1"/>
              <p:nvPr/>
            </p:nvSpPr>
            <p:spPr>
              <a:xfrm>
                <a:off x="4092893" y="5813246"/>
                <a:ext cx="5358618" cy="7284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 = 6 · 16 = 96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см</m:t>
                        </m:r>
                      </m:e>
                      <m:sup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ru-RU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433FD1-7903-40E7-A204-C672EC377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893" y="5813246"/>
                <a:ext cx="5358618" cy="728405"/>
              </a:xfrm>
              <a:prstGeom prst="rect">
                <a:avLst/>
              </a:prstGeom>
              <a:blipFill>
                <a:blip r:embed="rId4"/>
                <a:stretch>
                  <a:fillRect l="-3982" t="-13445" b="-344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30420F-49DB-4BE3-BEFD-6C689F170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98" y="1088156"/>
            <a:ext cx="5232903" cy="40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96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637B4AB3-6174-41B9-A0FB-83DBEE862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68" y="1674673"/>
            <a:ext cx="11717866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BE5D1E-629D-4CFA-9C3E-C4FD7D153C1D}"/>
              </a:ext>
            </a:extLst>
          </p:cNvPr>
          <p:cNvSpPr txBox="1"/>
          <p:nvPr/>
        </p:nvSpPr>
        <p:spPr>
          <a:xfrm>
            <a:off x="787399" y="157960"/>
            <a:ext cx="11125200" cy="213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понадобится краски, чтобы покрасить поверхность бруса, изображённого на рисунке, если для покраски 1 дм</a:t>
            </a:r>
            <a:r>
              <a:rPr lang="ru-RU" sz="36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поверхности нужно 2 г краски?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795B80-E1FF-40CE-8D16-9543CCF17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008" y="2897025"/>
            <a:ext cx="4399984" cy="296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77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EFC85-687C-4526-891C-35912CBB9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0" y="337930"/>
            <a:ext cx="2799470" cy="51340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268CACC-29F7-4017-AE81-A4443A6D5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3345"/>
          <a:stretch/>
        </p:blipFill>
        <p:spPr>
          <a:xfrm>
            <a:off x="5204338" y="337930"/>
            <a:ext cx="6022462" cy="25711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5B3A73-E49D-49B7-8977-FB63B688A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1" t="6600" r="7115"/>
          <a:stretch/>
        </p:blipFill>
        <p:spPr>
          <a:xfrm>
            <a:off x="3203197" y="3005592"/>
            <a:ext cx="8703733" cy="3514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211576-DBD1-47C5-87A4-A1649404639D}"/>
              </a:ext>
            </a:extLst>
          </p:cNvPr>
          <p:cNvSpPr txBox="1"/>
          <p:nvPr/>
        </p:nvSpPr>
        <p:spPr>
          <a:xfrm>
            <a:off x="471337" y="1350535"/>
            <a:ext cx="3734903" cy="4222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– величина, характеризующая размер тела в пространстве.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Измерить объем фигуры – значит найти, сколько раз в ней помещается другая фигура, принятая за единицу измерения.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Единица измерения куб с ребром 1 см</a:t>
            </a:r>
          </a:p>
        </p:txBody>
      </p:sp>
    </p:spTree>
    <p:extLst>
      <p:ext uri="{BB962C8B-B14F-4D97-AF65-F5344CB8AC3E}">
        <p14:creationId xmlns:p14="http://schemas.microsoft.com/office/powerpoint/2010/main" val="276725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81001-1EA8-43AC-91F7-B15BD6F6C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55600"/>
            <a:ext cx="9875520" cy="54186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объем изображенных фигур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81BEAF4-1C0E-4F67-8995-BD4B05417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97" t="21174" r="4406"/>
          <a:stretch/>
        </p:blipFill>
        <p:spPr>
          <a:xfrm>
            <a:off x="1811868" y="1168400"/>
            <a:ext cx="8805332" cy="557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75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7E7FF-8986-4B55-B72D-FDD83EDDF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23334"/>
            <a:ext cx="9875520" cy="67733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прямоугольного параллелепипеда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D184CC-00CA-43B0-AAF4-A7F6A6276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69" t="20336" r="2520" b="9643"/>
          <a:stretch/>
        </p:blipFill>
        <p:spPr>
          <a:xfrm>
            <a:off x="3183465" y="1519112"/>
            <a:ext cx="8771467" cy="4915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A8301-BDC1-419C-B45F-0303A5109C11}"/>
              </a:ext>
            </a:extLst>
          </p:cNvPr>
          <p:cNvSpPr txBox="1"/>
          <p:nvPr/>
        </p:nvSpPr>
        <p:spPr>
          <a:xfrm>
            <a:off x="237068" y="1100668"/>
            <a:ext cx="2590800" cy="4412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прямоугольного параллелепипеда число, которое показывает, какое количество кубических единиц помещается в этот прямоугольный параллелепипед.</a:t>
            </a:r>
          </a:p>
        </p:txBody>
      </p:sp>
    </p:spTree>
    <p:extLst>
      <p:ext uri="{BB962C8B-B14F-4D97-AF65-F5344CB8AC3E}">
        <p14:creationId xmlns:p14="http://schemas.microsoft.com/office/powerpoint/2010/main" val="1258719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09EF3-C226-4E50-8B92-7BD974A15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74134"/>
            <a:ext cx="9875520" cy="91663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 объема прямоугольного параллелепипеда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95DE9F5-E45B-4CE6-B6DF-A9449490E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778" y="1707981"/>
            <a:ext cx="4745089" cy="32537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35DED2-C976-4047-AAB6-52AA445AD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4843" b="13086"/>
          <a:stretch/>
        </p:blipFill>
        <p:spPr>
          <a:xfrm>
            <a:off x="6570442" y="1390766"/>
            <a:ext cx="5055171" cy="39432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148FCD-BF8D-43C4-AA42-FF663CFF3C6B}"/>
              </a:ext>
            </a:extLst>
          </p:cNvPr>
          <p:cNvSpPr txBox="1"/>
          <p:nvPr/>
        </p:nvSpPr>
        <p:spPr>
          <a:xfrm>
            <a:off x="1143000" y="4740624"/>
            <a:ext cx="3811435" cy="93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= a · b · c </a:t>
            </a:r>
            <a:endParaRPr lang="ru-RU" sz="54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AE0C37-AC98-475E-81D5-41F5C98E99F3}"/>
              </a:ext>
            </a:extLst>
          </p:cNvPr>
          <p:cNvSpPr txBox="1"/>
          <p:nvPr/>
        </p:nvSpPr>
        <p:spPr>
          <a:xfrm>
            <a:off x="4273061" y="5789562"/>
            <a:ext cx="7023295" cy="580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3200" b="1" i="1" kern="1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ru-RU" sz="32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длина,   </a:t>
            </a:r>
            <a:r>
              <a:rPr lang="en-US" sz="3200" b="1" i="1" kern="1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ru-RU" sz="32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ширина,   </a:t>
            </a:r>
            <a:r>
              <a:rPr lang="ru-RU" sz="3200" b="1" i="1" kern="1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32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высота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34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3024F-DF1F-447C-AEF3-EF73CE91C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6023"/>
            <a:ext cx="9875520" cy="74944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Единицы измерения объема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C806D36-6D22-4FD2-91CD-4410A9237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173"/>
          <a:stretch/>
        </p:blipFill>
        <p:spPr>
          <a:xfrm>
            <a:off x="478299" y="935502"/>
            <a:ext cx="4952293" cy="2897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5C3343-8978-4F0D-89E7-B8A99898D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758" y="935502"/>
            <a:ext cx="6071753" cy="38897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4A9569-3EAF-485D-BD60-2CA43A80AD61}"/>
              </a:ext>
            </a:extLst>
          </p:cNvPr>
          <p:cNvSpPr txBox="1"/>
          <p:nvPr/>
        </p:nvSpPr>
        <p:spPr>
          <a:xfrm>
            <a:off x="3629465" y="4845249"/>
            <a:ext cx="82530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Для измерения объёмов используют следующие единицы: кубический миллиметр (мм</a:t>
            </a:r>
            <a:r>
              <a:rPr kumimoji="0" lang="ru-RU" sz="24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), кубический сантиметр (см</a:t>
            </a:r>
            <a:r>
              <a:rPr kumimoji="0" lang="ru-RU" sz="24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), кубический дециметр (дм</a:t>
            </a:r>
            <a:r>
              <a:rPr kumimoji="0" lang="ru-RU" sz="24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), кубический метр (м</a:t>
            </a:r>
            <a:r>
              <a:rPr kumimoji="0" lang="ru-RU" sz="24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), кубический километр (км</a:t>
            </a:r>
            <a:r>
              <a:rPr kumimoji="0" lang="ru-RU" sz="24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A566CF-90AD-4119-91E5-B85768705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99" y="3871144"/>
            <a:ext cx="2820025" cy="240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64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41EDB-9C15-4D77-B3CF-FDB4282B1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14" y="299545"/>
            <a:ext cx="10293306" cy="1757855"/>
          </a:xfrm>
        </p:spPr>
        <p:txBody>
          <a:bodyPr>
            <a:normAutofit fontScale="90000"/>
          </a:bodyPr>
          <a:lstStyle/>
          <a:p>
            <a:pPr indent="238125"/>
            <a:r>
              <a:rPr lang="ru-RU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Найдите объём коробки, имеющей форму прямоугольного параллелепипеда. Ответ дайте в см</a:t>
            </a:r>
            <a:r>
              <a:rPr lang="ru-RU" sz="31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ru-RU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8978E3D-6320-4BAC-B4D7-FB42BE37F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525" y="1325734"/>
            <a:ext cx="7308316" cy="494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81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36830D-49AF-463D-9E65-C333CFEA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24" y="609600"/>
            <a:ext cx="11225048" cy="1356360"/>
          </a:xfrm>
        </p:spPr>
        <p:txBody>
          <a:bodyPr>
            <a:noAutofit/>
          </a:bodyPr>
          <a:lstStyle/>
          <a:p>
            <a:pPr indent="238125"/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Найдите объём коробки, имеющей форму прямоугольного параллелепипеда. Ответ дайте в см</a:t>
            </a:r>
            <a:r>
              <a:rPr lang="ru-RU" sz="32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35B4CDD-1D1C-4E8F-BE61-380AE9EDD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038" y="2168532"/>
            <a:ext cx="8782780" cy="361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99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CD863-B134-4256-84A3-8149DEF13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40268"/>
            <a:ext cx="9875520" cy="524932"/>
          </a:xfrm>
        </p:spPr>
        <p:txBody>
          <a:bodyPr>
            <a:normAutofit fontScale="90000"/>
          </a:bodyPr>
          <a:lstStyle/>
          <a:p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Геометрические тела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3FBAF2E-3C6E-467C-9277-13E7D22B4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17" b="9198"/>
          <a:stretch/>
        </p:blipFill>
        <p:spPr>
          <a:xfrm>
            <a:off x="2800773" y="1930935"/>
            <a:ext cx="8217747" cy="48072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65B155-2148-452B-BE2F-94BAACBBFF60}"/>
              </a:ext>
            </a:extLst>
          </p:cNvPr>
          <p:cNvSpPr txBox="1"/>
          <p:nvPr/>
        </p:nvSpPr>
        <p:spPr>
          <a:xfrm>
            <a:off x="397933" y="965200"/>
            <a:ext cx="113961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атематиков интересуют лишь форма предметов и их размеры, поэтому вместо предметов они рассматривают геометрические тела. Названия некоторых из них вы знаете.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98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77795-A813-467E-BD71-4064CC54C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97" y="609600"/>
            <a:ext cx="11382703" cy="1356360"/>
          </a:xfrm>
        </p:spPr>
        <p:txBody>
          <a:bodyPr>
            <a:normAutofit fontScale="90000"/>
          </a:bodyPr>
          <a:lstStyle/>
          <a:p>
            <a:pPr indent="238125"/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Сколько пакетов с соком войдёт в коробку, изображённую на рисунке?</a:t>
            </a:r>
            <a:b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AFB41F0-3641-448D-B76E-A7BB5A4F5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4119" y="2057400"/>
            <a:ext cx="835042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35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D9FC9-1753-4BA2-B2A8-B46D6ABF9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67D5CE-5A8E-42F4-B9E2-01EF28316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772" y="3310280"/>
            <a:ext cx="2806110" cy="28471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749AA9-91B0-4F05-9264-5869FFDCE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523622"/>
            <a:ext cx="2490773" cy="30870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7A1414-C4DA-4C08-B5F8-C69723247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187" y="2777753"/>
            <a:ext cx="3078468" cy="30870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96D2F5-3EE8-4BE6-AD02-EAD90260C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799" y="2523622"/>
            <a:ext cx="2104150" cy="266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56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696AF-E403-47D4-9A47-9F9539F5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18" y="379829"/>
            <a:ext cx="11816862" cy="1181685"/>
          </a:xfrm>
        </p:spPr>
        <p:txBody>
          <a:bodyPr>
            <a:normAutofit/>
          </a:bodyPr>
          <a:lstStyle/>
          <a:p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Геометрические тела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многогранники и тела вращения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172B87F-C427-4652-A23C-369A143DA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986" y="1219200"/>
            <a:ext cx="9689880" cy="542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61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8CBFD-15C0-48B7-BD98-84D8D48D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95916"/>
            <a:ext cx="9875520" cy="99685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Тела вращения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FDF1A56-4BD6-4332-B6E2-F73903117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871" y="1710267"/>
            <a:ext cx="10106708" cy="485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95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75664-7409-4E4F-BD08-75EE578E6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1470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Многогранники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призмы и пирамиды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7B9BDBF-BBD2-40B8-97FF-3E99CFCA0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24" y="1790639"/>
            <a:ext cx="7548173" cy="29109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AAFA30-BACD-4CDE-887B-825A262DD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76" y="2984637"/>
            <a:ext cx="2873300" cy="326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40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E8FADE-F6DD-4C16-A97F-6D454BF4DAD8}"/>
              </a:ext>
            </a:extLst>
          </p:cNvPr>
          <p:cNvSpPr txBox="1"/>
          <p:nvPr/>
        </p:nvSpPr>
        <p:spPr>
          <a:xfrm>
            <a:off x="233592" y="4026574"/>
            <a:ext cx="3407075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«Дворец мира и согласия» в Астане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Казахстан.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1BD7DB-545F-4261-B171-65BC92EC7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68" y="3455215"/>
            <a:ext cx="4985332" cy="32949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8F3156-C23A-4A55-AEE4-FEC675F269C5}"/>
              </a:ext>
            </a:extLst>
          </p:cNvPr>
          <p:cNvSpPr txBox="1"/>
          <p:nvPr/>
        </p:nvSpPr>
        <p:spPr>
          <a:xfrm>
            <a:off x="388355" y="5304950"/>
            <a:ext cx="374510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Стеклянная пирамида Лувра в Париже</a:t>
            </a:r>
            <a:br>
              <a:rPr lang="ru-RU" dirty="0"/>
            </a:b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F3E7AB-2BD7-4CAB-A27B-14C4CB00A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27" t="9673" r="5504" b="20001"/>
          <a:stretch/>
        </p:blipFill>
        <p:spPr>
          <a:xfrm>
            <a:off x="543120" y="359454"/>
            <a:ext cx="4628281" cy="349599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F0A24C-FBD5-4A6B-8F24-51FFE528D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4007"/>
            <a:ext cx="5420152" cy="34959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605070-8158-4711-8F95-C2063685924C}"/>
              </a:ext>
            </a:extLst>
          </p:cNvPr>
          <p:cNvSpPr txBox="1"/>
          <p:nvPr/>
        </p:nvSpPr>
        <p:spPr>
          <a:xfrm>
            <a:off x="8839200" y="4362050"/>
            <a:ext cx="3352800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marR="0" lvl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E32D91"/>
              </a:buClr>
              <a:buSzPct val="80000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Пирамиды Гизы в Египте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E32D9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956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7EF841-5257-41CA-9BE8-49DAC4D58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7" y="1355834"/>
            <a:ext cx="6298511" cy="47271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DD4B61-0DC3-49EC-A88A-D4CD4CD0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4" t="-13496" r="654" b="13496"/>
          <a:stretch/>
        </p:blipFill>
        <p:spPr>
          <a:xfrm>
            <a:off x="7168733" y="341324"/>
            <a:ext cx="4286596" cy="4214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500E0F-83E4-4867-9A17-88EA36818A62}"/>
              </a:ext>
            </a:extLst>
          </p:cNvPr>
          <p:cNvSpPr txBox="1"/>
          <p:nvPr/>
        </p:nvSpPr>
        <p:spPr>
          <a:xfrm>
            <a:off x="8265073" y="4947964"/>
            <a:ext cx="3049314" cy="85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Национальная библиотека Беларуси</a:t>
            </a:r>
            <a:r>
              <a:rPr lang="ru-RU" sz="1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84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BD6854-B216-4339-9D84-AA7AB0A94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61"/>
          <a:stretch/>
        </p:blipFill>
        <p:spPr>
          <a:xfrm>
            <a:off x="343887" y="404450"/>
            <a:ext cx="3569551" cy="47405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B8DD4B-C4F8-4D38-B79D-6F485EAD6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057" y="283484"/>
            <a:ext cx="4644572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D9DE4E-702E-47F8-B1AE-5B05EE7D6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012" y="2886116"/>
            <a:ext cx="5511262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85391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961</TotalTime>
  <Words>546</Words>
  <Application>Microsoft Office PowerPoint</Application>
  <PresentationFormat>Широкоэкранный</PresentationFormat>
  <Paragraphs>65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Calibri</vt:lpstr>
      <vt:lpstr>Cambria Math</vt:lpstr>
      <vt:lpstr>Corbel</vt:lpstr>
      <vt:lpstr>Times New Roman</vt:lpstr>
      <vt:lpstr>Базис</vt:lpstr>
      <vt:lpstr>Многогранники.  Прямоугольный параллелепипед.  5 класс</vt:lpstr>
      <vt:lpstr>Нас окружает множество  предметов.  Какие предметы имеют одинаковую форму? </vt:lpstr>
      <vt:lpstr>Геометрические тела</vt:lpstr>
      <vt:lpstr>Геометрические тела: многогранники и тела вращения</vt:lpstr>
      <vt:lpstr>Тела вращения</vt:lpstr>
      <vt:lpstr>Многогранники: призмы и пирамиды</vt:lpstr>
      <vt:lpstr>Презентация PowerPoint</vt:lpstr>
      <vt:lpstr>Презентация PowerPoint</vt:lpstr>
      <vt:lpstr>Презентация PowerPoint</vt:lpstr>
      <vt:lpstr>Прямоугольный параллелепипед — многогранник, у которого шесть граней, каждая грань -  прямоугольник.</vt:lpstr>
      <vt:lpstr>Ребра и вершины  параллелепипеда </vt:lpstr>
      <vt:lpstr>Грани параллелепипеда</vt:lpstr>
      <vt:lpstr>Построение прямоугольного параллелепипеда</vt:lpstr>
      <vt:lpstr>Три измерения параллелепипеда</vt:lpstr>
      <vt:lpstr>Куб - это такой прямоугольный параллелепипед, у которого все ребра равны, поэтому все его грани – квадраты. </vt:lpstr>
      <vt:lpstr>Презентация PowerPoint</vt:lpstr>
      <vt:lpstr>Площадь прямоугольника</vt:lpstr>
      <vt:lpstr>Площадь поверхности параллелепипеда</vt:lpstr>
      <vt:lpstr>Найдите  площадь поверхности прямоугольного параллелепипеда</vt:lpstr>
      <vt:lpstr>Презентация PowerPoint</vt:lpstr>
      <vt:lpstr>Площадь поверхности куба</vt:lpstr>
      <vt:lpstr>Презентация PowerPoint</vt:lpstr>
      <vt:lpstr>Объем </vt:lpstr>
      <vt:lpstr>Найдите объем изображенных фигур</vt:lpstr>
      <vt:lpstr>Объем прямоугольного параллелепипеда</vt:lpstr>
      <vt:lpstr>Формула объема прямоугольного параллелепипеда</vt:lpstr>
      <vt:lpstr>Единицы измерения объема</vt:lpstr>
      <vt:lpstr>Найдите объём коробки, имеющей форму прямоугольного параллелепипеда. Ответ дайте в см3.   </vt:lpstr>
      <vt:lpstr>Найдите объём коробки, имеющей форму прямоугольного параллелепипеда. Ответ дайте в см3. </vt:lpstr>
      <vt:lpstr>Сколько пакетов с соком войдёт в коробку, изображённую на рисунке?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Валерий Джапаридзе</dc:creator>
  <cp:lastModifiedBy>Admin</cp:lastModifiedBy>
  <cp:revision>17</cp:revision>
  <dcterms:created xsi:type="dcterms:W3CDTF">2022-04-12T11:03:57Z</dcterms:created>
  <dcterms:modified xsi:type="dcterms:W3CDTF">2023-05-31T17:35:08Z</dcterms:modified>
</cp:coreProperties>
</file>