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17"/>
  </p:notesMasterIdLst>
  <p:handoutMasterIdLst>
    <p:handoutMasterId r:id="rId18"/>
  </p:handoutMasterIdLst>
  <p:sldIdLst>
    <p:sldId id="326" r:id="rId2"/>
    <p:sldId id="306" r:id="rId3"/>
    <p:sldId id="262" r:id="rId4"/>
    <p:sldId id="284" r:id="rId5"/>
    <p:sldId id="308" r:id="rId6"/>
    <p:sldId id="286" r:id="rId7"/>
    <p:sldId id="331" r:id="rId8"/>
    <p:sldId id="337" r:id="rId9"/>
    <p:sldId id="324" r:id="rId10"/>
    <p:sldId id="339" r:id="rId11"/>
    <p:sldId id="330" r:id="rId12"/>
    <p:sldId id="318" r:id="rId13"/>
    <p:sldId id="294" r:id="rId14"/>
    <p:sldId id="341" r:id="rId15"/>
    <p:sldId id="336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5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ED0C1-C9E0-464B-8992-430D9A97FF0B}" type="datetime1">
              <a:rPr lang="ru-RU"/>
              <a:pPr>
                <a:defRPr/>
              </a:pPr>
              <a:t>25.05.2023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505C62-2762-46EA-B0B0-8DE7E2578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95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95ABED-B4B3-41CF-908C-ECA7F2EC378B}" type="datetime1">
              <a:rPr lang="ru-RU"/>
              <a:pPr>
                <a:defRPr/>
              </a:pPr>
              <a:t>25.05.2023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6D5AEE-840B-4387-BC75-FF635456E5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894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954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7036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38312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2421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090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510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46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6692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8425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70376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258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8623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6637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</a:pPr>
            <a:endParaRPr lang="ru-RU" sz="4400" dirty="0">
              <a:ln w="0"/>
              <a:solidFill>
                <a:srgbClr val="637052">
                  <a:lumMod val="50000"/>
                </a:srgb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2ACE57-5B89-4511-8CC6-6079B07633C5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4635A6-ECB3-4AF9-B57C-B106D61DFEDF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64896C-24E8-4D5F-B052-5A1AB0EAF74C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6139EC-77DD-4245-BDAF-747936C0A062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F98FF7-D4AF-4A01-B938-1A7924AE577D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8DB762-28BC-4A17-817F-067168240279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5C96E2-989D-481C-AEFC-B953D8B471BD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2602DD-D342-4383-9076-07C03EE82EDD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6670B0-682C-479C-92E5-AB96DE7FDE2B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73E836-8EAB-4C4E-882A-B55263B5151F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884D00-2889-46E0-8C24-54058AF754E0}" type="datetime1">
              <a:rPr lang="ru-RU" smtClean="0">
                <a:solidFill>
                  <a:srgbClr val="000000"/>
                </a:solidFill>
              </a:rPr>
              <a:pPr/>
              <a:t>25.05.2023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srgbClr val="000000"/>
                </a:solidFill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D068D91-5085-43EA-8734-9AB23AC095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DAB2FD-FEEE-4848-9664-614F7FA3E5CB}" type="datetime1">
              <a:rPr lang="ru-RU" smtClean="0">
                <a:solidFill>
                  <a:srgbClr val="000000"/>
                </a:solidFill>
                <a:latin typeface="Arial" panose="020B0604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25.05.2023</a:t>
            </a:fld>
            <a:endParaRPr lang="ru-RU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/>
                <a:cs typeface="+mn-cs"/>
              </a:rPr>
              <a:t>Добавить нижний колонтитул</a:t>
            </a:r>
            <a:endParaRPr lang="ru-RU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D068D91-5085-43EA-8734-9AB23AC0958B}" type="slidenum">
              <a:rPr lang="ru-RU" smtClean="0">
                <a:solidFill>
                  <a:srgbClr val="000000"/>
                </a:solidFill>
                <a:latin typeface="Arial" panose="020B060402020202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-music.ru/listening/boris-godun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lassic-musik.com/opera/51-opery-m-musorgskogo" TargetMode="External"/><Relationship Id="rId5" Type="http://schemas.openxmlformats.org/officeDocument/2006/relationships/hyperlink" Target="http://az.lib.ru/m/musorgskij_m_p/" TargetMode="External"/><Relationship Id="rId4" Type="http://schemas.openxmlformats.org/officeDocument/2006/relationships/hyperlink" Target="http://music-fantasy.ru/materials/modest-petrovich-musorgskiy-dusha-russkoy-muzyk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6381" y="572494"/>
            <a:ext cx="9523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Презентация к уроку по музыкальной литературе «Музыкальная драма «</a:t>
            </a:r>
            <a:r>
              <a:rPr lang="ru-RU" altLang="ru-RU" sz="3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Борис Годунов»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3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«энциклопедия</a:t>
            </a:r>
            <a:r>
              <a:rPr lang="ru-RU" altLang="ru-RU" sz="3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 творческого стиля </a:t>
            </a:r>
            <a:r>
              <a:rPr lang="ru-RU" altLang="ru-RU" sz="3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композитора М. П. Мусоргского»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27158" y="5281010"/>
            <a:ext cx="7264842" cy="131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b="1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Зотова Лариса Анатольевна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Выполнили учащиеся 7 класса </a:t>
            </a:r>
            <a:r>
              <a:rPr lang="ru-RU" b="1" i="1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Аношкина</a:t>
            </a:r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А. и Дегтярева 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МБУ ДО </a:t>
            </a:r>
            <a:r>
              <a:rPr lang="ru-RU" sz="16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г.о</a:t>
            </a:r>
            <a:r>
              <a:rPr lang="ru-RU" sz="16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Самара «Детская школа искусств №23»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 bwMode="auto">
          <a:xfrm>
            <a:off x="7437475" y="4365020"/>
            <a:ext cx="4377414" cy="232610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71463">
              <a:lnSpc>
                <a:spcPct val="150000"/>
              </a:lnSpc>
              <a:spcAft>
                <a:spcPts val="80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Написанный для второй ре­дакции оперы, «польский акт»  расширяет музыкально-драматическое действие и вносит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дополнительные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смысловые линии в драматургию оперы.</a:t>
            </a:r>
          </a:p>
          <a:p>
            <a:pPr marL="0" indent="271463">
              <a:lnSpc>
                <a:spcPct val="150000"/>
              </a:lnSpc>
              <a:spcAft>
                <a:spcPts val="80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Музыка, характеризующая поляков, основана на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ритмах мазурки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по­лонеза, краковяка. 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52" y="330400"/>
            <a:ext cx="4761967" cy="3165922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5251227" y="241737"/>
            <a:ext cx="6747308" cy="388345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Мусоргский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является создателем лейтмотивной системы в русской опере. Звучащие в оркестре, они пронизывают всю музыкальную ткань оперы и придают развитию внутренний симфонизм. Лейтмотивами наделены почти все персонажи – Борис, Пимен, царевич Дмитрий, Самозванец. 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развитии драмы этот образ имеет важное значение. Самозванец характеризуется лейтмотивом, представляющий собой вариант лейтмотива убитого царевича Дмитрия. 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зависимости от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ситуации,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лейтмотив приобретает различный характер: лирический (в сцене у фонтана), героический (в сцене въезда Самозванца Кромы. В сцене Бориса с Шуйским он способствует психологическому перелому в душе царя. </a:t>
            </a:r>
            <a:endParaRPr lang="ru-RU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Кроме основного лейтмотива, Самозванец охарактеризован музыкой лирико-патетического характера (в разговоре с Мариной). В сцене в келье музыкальная речь коротка и отрывиста, наполнена хроматизмами, диссонансами в гармонии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21" y="3842823"/>
            <a:ext cx="2432860" cy="2394847"/>
          </a:xfrm>
          <a:prstGeom prst="rect">
            <a:avLst/>
          </a:prstGeom>
          <a:ln w="190500" cap="sq">
            <a:solidFill>
              <a:srgbClr val="CB5F2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585" y="4310145"/>
            <a:ext cx="3580770" cy="2380980"/>
          </a:xfrm>
          <a:prstGeom prst="rect">
            <a:avLst/>
          </a:prstGeom>
          <a:ln w="190500" cap="sq">
            <a:solidFill>
              <a:srgbClr val="CB5F2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75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 bwMode="auto">
          <a:xfrm>
            <a:off x="5392467" y="289627"/>
            <a:ext cx="6309360" cy="64150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Arial" pitchFamily="34" charset="0"/>
              <a:buNone/>
            </a:pPr>
            <a:endParaRPr lang="ru-RU" altLang="ru-RU" sz="1200" dirty="0" smtClean="0">
              <a:solidFill>
                <a:srgbClr val="000000"/>
              </a:solidFill>
            </a:endParaRPr>
          </a:p>
          <a:p>
            <a:pPr marL="0" indent="271463" fontAlgn="base">
              <a:lnSpc>
                <a:spcPct val="170000"/>
              </a:lnSpc>
              <a:spcAft>
                <a:spcPts val="800"/>
              </a:spcAft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 народа дан в развитии (от покорного в Прологе до бунтующего в Сцене под Кромами) и охарактеризован песенными темами: плясовыми, молодецкими, протяжными, плачами и причитаниями. </a:t>
            </a:r>
          </a:p>
          <a:p>
            <a:pPr marL="0" indent="271463" fontAlgn="base">
              <a:lnSpc>
                <a:spcPct val="170000"/>
              </a:lnSpc>
              <a:spcAft>
                <a:spcPts val="800"/>
              </a:spcAft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Образ подавленного народа характеризуется интонациями плача-причета и протяжной песни, народ восставший – интонациями и ритмами плясовых и игровых песен. Сцена под Кромами – первая в русской опере сцена народного восстания.</a:t>
            </a:r>
          </a:p>
          <a:p>
            <a:pPr marL="0" indent="271463" fontAlgn="base">
              <a:lnSpc>
                <a:spcPct val="170000"/>
              </a:lnSpc>
              <a:spcAft>
                <a:spcPts val="800"/>
              </a:spcAft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Композитор использует подлинные народные песни «Слава» (Пролог) «То не сокол летит», «Заиграй, моя волынка»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(средняя часть хора «Расходилась, разгулялась»), «Жил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Сятослав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девяносто лет» («Солнце луна </a:t>
            </a:r>
            <a:r>
              <a:rPr lang="ru-RU" altLang="ru-RU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померкнули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» ) в </a:t>
            </a: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Сцене под Кромами.</a:t>
            </a:r>
          </a:p>
          <a:p>
            <a:pPr marL="0" indent="271463" fontAlgn="base">
              <a:lnSpc>
                <a:spcPct val="170000"/>
              </a:lnSpc>
              <a:spcAft>
                <a:spcPts val="800"/>
              </a:spcAft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стиле плачей и причитаний написаны хоры «На кого ты нас покидаешь» (Пролог) и «Кормилец-батюшка» (Сцена у собора Василия Блаженного). Как подражание духовным песнопениям звучит хор калик перехожих «Слава тебе творцу всевышнему». Русская удаль песен-вольниц слышна в хоре «Расходилась, разгулялась». </a:t>
            </a:r>
          </a:p>
          <a:p>
            <a:pPr marL="0" indent="271463" fontAlgn="base">
              <a:lnSpc>
                <a:spcPct val="170000"/>
              </a:lnSpc>
              <a:spcAft>
                <a:spcPts val="800"/>
              </a:spcAft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Хор у Мусоргского становится важнейшим элементом оперы. Используя разнообразные формы хоровой музыки – от отдельных реплик и хорового речитатива, до грандиозных  развернутых сцен, Мусоргский создал  могучий образ русского народа.</a:t>
            </a:r>
          </a:p>
          <a:p>
            <a:pPr marL="0" lvl="0" indent="355600" algn="ctr">
              <a:lnSpc>
                <a:spcPct val="150000"/>
              </a:lnSpc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55600" algn="ctr">
              <a:lnSpc>
                <a:spcPct val="150000"/>
              </a:lnSpc>
              <a:buFont typeface="Arial" pitchFamily="34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92" y="3572402"/>
            <a:ext cx="4579794" cy="3044952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92" y="289627"/>
            <a:ext cx="4553010" cy="3027879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203235" y="3926816"/>
            <a:ext cx="5589878" cy="277905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271463" fontAlgn="base">
              <a:lnSpc>
                <a:spcPct val="110000"/>
              </a:lnSpc>
              <a:spcAft>
                <a:spcPts val="800"/>
              </a:spcAft>
              <a:buNone/>
            </a:pPr>
            <a:endParaRPr lang="ru-RU" altLang="ru-RU" sz="12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271463" fontAlgn="base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Мусоргский </a:t>
            </a: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был глубоко убеждён, что художник неразрывно связан с жизнью народа. Именно народ для Мусоргского – основной объект искусства. В народе он видит основную движущую силу истории. </a:t>
            </a:r>
            <a:endParaRPr lang="ru-RU" altLang="ru-RU" sz="12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271463" fontAlgn="base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Завершается </a:t>
            </a: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опера </a:t>
            </a: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скорбными </a:t>
            </a: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словами Юродивого: «Лейтесь, лейтесь, слёзы горькие», в которых сосредоточена глав­ная мысль этой драмы: трагическая судьба Руси в неизбежных столкновениях народа с властью.</a:t>
            </a:r>
          </a:p>
          <a:p>
            <a:pPr marL="0" indent="271463" fontAlgn="base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Подчеркнув трагическую сторону стихийного народного восстания, композитор как бы предсказал грядущие беды и страдания народа. В этом сказалась большая мудрость Мусоргского и его верное художественное чутье.</a:t>
            </a:r>
          </a:p>
          <a:p>
            <a:pPr marL="0" indent="0" algn="just">
              <a:lnSpc>
                <a:spcPct val="100000"/>
              </a:lnSpc>
              <a:buFont typeface="Arial" pitchFamily="34" charset="0"/>
              <a:buNone/>
            </a:pPr>
            <a:endParaRPr lang="ru-RU" altLang="ru-RU" sz="1500" dirty="0" smtClean="0">
              <a:solidFill>
                <a:srgbClr val="000000"/>
              </a:solidFill>
            </a:endParaRPr>
          </a:p>
          <a:p>
            <a:pPr marL="0" indent="0"/>
            <a:endParaRPr lang="ru-RU" altLang="ru-RU" dirty="0" smtClean="0"/>
          </a:p>
        </p:txBody>
      </p:sp>
      <p:pic>
        <p:nvPicPr>
          <p:cNvPr id="2765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25" y="3845425"/>
            <a:ext cx="5364810" cy="2860441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83" y="197275"/>
            <a:ext cx="5416550" cy="3478048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492" y="197275"/>
            <a:ext cx="5263621" cy="3499979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90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sz="half" idx="2"/>
          </p:nvPr>
        </p:nvSpPr>
        <p:spPr bwMode="auto">
          <a:xfrm>
            <a:off x="4128273" y="3253053"/>
            <a:ext cx="4451744" cy="294976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271463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Опера «Борис Годунов» - лучшее произведение Мусоргского, своего рода «энциклопедия» творческого стиля композитора. </a:t>
            </a:r>
          </a:p>
          <a:p>
            <a:pPr marL="0" indent="271463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Музыка Мусоргского не является средством для выражения красоты. Раздвинув границы музыкального искусства, композитор приблизил музыку к жизни.</a:t>
            </a:r>
          </a:p>
          <a:p>
            <a:pPr marL="0" indent="271463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«Изображение народа является тут в таких формах правды и реальности, каких никто еще до него не пробовал» - так отозвался о детище Мусоргского В. Стасов.</a:t>
            </a:r>
          </a:p>
          <a:p>
            <a:pPr marL="0" indent="271463" fontAlgn="base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altLang="ru-RU" sz="12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народной </a:t>
            </a:r>
            <a:r>
              <a:rPr lang="ru-RU" altLang="ru-RU" sz="12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музыкальной драмы стало важнейшим этапом как в творчестве автора, так и в общем развитии русской оперы второй половины XIX века.</a:t>
            </a:r>
          </a:p>
          <a:p>
            <a:pPr marL="0" indent="271463" fontAlgn="base">
              <a:lnSpc>
                <a:spcPct val="100000"/>
              </a:lnSpc>
              <a:spcAft>
                <a:spcPts val="800"/>
              </a:spcAft>
              <a:buNone/>
            </a:pPr>
            <a:endParaRPr lang="ru-RU" altLang="ru-RU" sz="12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6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4021" y="1504904"/>
            <a:ext cx="3031958" cy="453715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74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435506"/>
            <a:ext cx="3570917" cy="5635095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7054" y="1504904"/>
            <a:ext cx="2844798" cy="4408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306" y="435506"/>
            <a:ext cx="4555713" cy="2562589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8089" y="269391"/>
            <a:ext cx="3270527" cy="4181048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16639" y="269391"/>
            <a:ext cx="4230220" cy="240175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ln w="0"/>
                <a:solidFill>
                  <a:srgbClr val="313829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30000"/>
              </a:spcBef>
              <a:spcAft>
                <a:spcPts val="1500"/>
              </a:spcAft>
              <a:buClr>
                <a:srgbClr val="637052">
                  <a:lumMod val="75000"/>
                </a:srgbClr>
              </a:buClr>
              <a:defRPr/>
            </a:pP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Модест Петрович Мусоргский — один из самых дерзновенных новаторов XIX столетия, гениальный композитор, далеко опередивший свое время и оказавший огромное влияние на развитие русского и европейского музыкального искусства.</a:t>
            </a: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54882" y="269391"/>
            <a:ext cx="3367796" cy="4114351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38539" y="4611757"/>
            <a:ext cx="11721048" cy="2120347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ln w="0"/>
                <a:solidFill>
                  <a:srgbClr val="313829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30000"/>
              </a:spcBef>
              <a:spcAft>
                <a:spcPts val="1500"/>
              </a:spcAft>
              <a:buClr>
                <a:srgbClr val="637052">
                  <a:lumMod val="75000"/>
                </a:srgbClr>
              </a:buClr>
              <a:defRPr/>
            </a:pP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«Он 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жил в эпоху высочайшего духовного подъема, глубоких социальных сдвигов; это было время, когда русская общественная жизнь активно способствовала пробуждению у художников национального самосознания, когда одно за другим появлялись произведения, от которых веяло свежестью, новизной и, главное, поразительной реальной правдой и поэзией настоящей русской жизни</a:t>
            </a: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  (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 Репин)</a:t>
            </a:r>
          </a:p>
        </p:txBody>
      </p:sp>
    </p:spTree>
    <p:extLst>
      <p:ext uri="{BB962C8B-B14F-4D97-AF65-F5344CB8AC3E}">
        <p14:creationId xmlns:p14="http://schemas.microsoft.com/office/powerpoint/2010/main" val="5921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333500"/>
            <a:ext cx="10515600" cy="484346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563"/>
              </a:lnSpc>
              <a:buNone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63"/>
              </a:lnSpc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63"/>
              </a:lnSpc>
              <a:buNone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§"/>
            </a:pPr>
            <a:r>
              <a:rPr lang="ru-RU" alt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Хубов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alt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Мусоргский.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М., 1969</a:t>
            </a:r>
          </a:p>
          <a:p>
            <a:pPr>
              <a:lnSpc>
                <a:spcPts val="1563"/>
              </a:lnSpc>
              <a:buFont typeface="Arial" pitchFamily="34" charset="0"/>
              <a:buNone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§"/>
            </a:pPr>
            <a:r>
              <a:rPr lang="ru-RU" altLang="ru-RU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Беляев В.М. </a:t>
            </a:r>
            <a:r>
              <a:rPr lang="ru-RU" altLang="ru-RU" sz="1600" b="1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Мусоргский, Скрябин, Стравинский (сборник статей), </a:t>
            </a:r>
            <a:r>
              <a:rPr lang="ru-RU" altLang="ru-RU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Музыка, 1972</a:t>
            </a:r>
          </a:p>
          <a:p>
            <a:pPr>
              <a:lnSpc>
                <a:spcPts val="1563"/>
              </a:lnSpc>
              <a:buFont typeface="Wingdings" pitchFamily="2" charset="2"/>
              <a:buChar char="§"/>
            </a:pPr>
            <a:endParaRPr lang="ru-RU" altLang="ru-RU" sz="16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§"/>
            </a:pPr>
            <a:r>
              <a:rPr lang="ru-RU" altLang="ru-RU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Можейко Л.М. </a:t>
            </a:r>
            <a:r>
              <a:rPr lang="ru-RU" altLang="ru-RU" sz="1600" b="1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История русской музыки</a:t>
            </a:r>
            <a:r>
              <a:rPr lang="ru-RU" altLang="ru-RU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600" b="1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ГрГУ</a:t>
            </a:r>
            <a:r>
              <a:rPr lang="ru-RU" altLang="ru-RU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Гродно, 2012</a:t>
            </a:r>
          </a:p>
          <a:p>
            <a:pPr>
              <a:lnSpc>
                <a:spcPts val="1563"/>
              </a:lnSpc>
              <a:buFont typeface="Wingdings" pitchFamily="2" charset="2"/>
              <a:buChar char="§"/>
            </a:pPr>
            <a:endParaRPr lang="ru-RU" altLang="ru-RU" sz="16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63"/>
              </a:lnSpc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Ссылки на интернет ресурсы:</a:t>
            </a:r>
          </a:p>
          <a:p>
            <a:pPr marL="0" indent="0">
              <a:lnSpc>
                <a:spcPts val="1563"/>
              </a:lnSpc>
              <a:buNone/>
            </a:pPr>
            <a:endParaRPr lang="ru-RU" altLang="ru-RU" sz="14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http://www.meta-music.ru/listening/boris-godunov</a:t>
            </a:r>
            <a:r>
              <a:rPr lang="ru-RU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12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music-fantasy.ru/materials/modest-petrovich-musorgskiy-dusha-russkoy-muzyki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5"/>
              </a:rPr>
              <a:t>http://az.lib.ru/m/musorgskij_m_p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6"/>
              </a:rPr>
              <a:t>www.classic-musik.com/opera/51-opery-m-musorgskogo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6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§"/>
            </a:pPr>
            <a:endParaRPr lang="ru-RU" altLang="ru-RU" sz="16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§"/>
            </a:pPr>
            <a:endParaRPr lang="ru-RU" altLang="ru-RU" sz="16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>
              <a:lnSpc>
                <a:spcPts val="1563"/>
              </a:lnSpc>
              <a:buFont typeface="Wingdings" pitchFamily="2" charset="2"/>
              <a:buChar char="§"/>
            </a:pPr>
            <a:endParaRPr lang="ru-RU" altLang="ru-RU" sz="16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510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01895" y="5454315"/>
            <a:ext cx="4415536" cy="125128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pPr marL="0" indent="355600"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П. Мусоргский – основоположник нового направления в оперном  искусстве – «народная музыкальная драма», реформатор оперного жанра.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1"/>
          </p:nvPr>
        </p:nvSpPr>
        <p:spPr>
          <a:xfrm>
            <a:off x="5348500" y="221651"/>
            <a:ext cx="5133475" cy="421138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endParaRPr lang="ru-RU" sz="1800" b="1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П. Мусоргский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1839 –1881)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композитор, член «Могучей 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кучки», музыкант новатор.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Характерные  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черты 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творчества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5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амобытность, оригинальность,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народность 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музыки.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равдивость, глубина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воплощения индивидуальных образов и народных 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воеобразие драматургии (использует метод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 трагического через комическое, обобщение через жанр, принцип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контраста и повтора и др.)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сихологическая проницательность.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ркость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колорита.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овизна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 – выразительных 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Произведения </a:t>
            </a: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композитора  не имеют себе равных в мировой оперной музыке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Оперы «Борис Годунов» и «</a:t>
            </a:r>
            <a:r>
              <a:rPr lang="ru-RU" sz="5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Хованщина</a:t>
            </a:r>
            <a:r>
              <a:rPr lang="ru-RU" sz="5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стали вершинами творчества композитора.</a:t>
            </a:r>
            <a:endParaRPr lang="ru-RU" sz="5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endParaRPr lang="ru-RU" sz="2000" b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536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71" y="235866"/>
            <a:ext cx="4331352" cy="5073917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513" y="243843"/>
            <a:ext cx="1367063" cy="1812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437" y="2123662"/>
            <a:ext cx="1291214" cy="2204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193" y="4532173"/>
            <a:ext cx="1872167" cy="2268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530" y="4532173"/>
            <a:ext cx="1948736" cy="22725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434" y="4551059"/>
            <a:ext cx="1521590" cy="22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870" y="355588"/>
            <a:ext cx="4081017" cy="378461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ct val="30000"/>
              </a:spcBef>
              <a:spcAft>
                <a:spcPts val="150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основу сюжета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трагедии А.С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Пушкина «Борис Годунов» (1825 г.) легли исторические события Смутного времени конца 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XVI - начала 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XVII века. </a:t>
            </a:r>
            <a:b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 обращается к прошлому, чтобы в нём найти объяснение настоящего и увидеть намёки на будущее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b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В.Г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Белинский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556" y="355588"/>
            <a:ext cx="3169251" cy="2194782"/>
          </a:xfrm>
        </p:spPr>
      </p:pic>
      <p:pic>
        <p:nvPicPr>
          <p:cNvPr id="16387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185" y="355588"/>
            <a:ext cx="3983562" cy="4932465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3484" y="5439835"/>
            <a:ext cx="413093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</a:t>
            </a:r>
            <a:endParaRPr lang="ru-RU" alt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556" y="2820229"/>
            <a:ext cx="3059962" cy="403273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91376" y="4238957"/>
            <a:ext cx="4230220" cy="240175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ln w="0"/>
                <a:solidFill>
                  <a:srgbClr val="313829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13829"/>
                </a:solidFill>
                <a:latin typeface="Arial" pitchFamily="34" charset="0"/>
              </a:defRPr>
            </a:lvl9pPr>
          </a:lstStyle>
          <a:p>
            <a:pPr lvl="0" fontAlgn="auto">
              <a:lnSpc>
                <a:spcPct val="150000"/>
              </a:lnSpc>
              <a:spcBef>
                <a:spcPct val="30000"/>
              </a:spcBef>
              <a:spcAft>
                <a:spcPts val="1500"/>
              </a:spcAft>
              <a:buClr>
                <a:srgbClr val="637052">
                  <a:lumMod val="75000"/>
                </a:srgbClr>
              </a:buClr>
              <a:defRPr/>
            </a:pP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Такую же задачу ставил перед собой и </a:t>
            </a: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М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П. Мусоргский в одноименной опере «Борис Годунов», написанной </a:t>
            </a: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1869 </a:t>
            </a: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году.  «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Прошедшее в настоящем -</a:t>
            </a: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вот моя задача» (из письма к </a:t>
            </a: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В. В. Стасову).</a:t>
            </a:r>
            <a:endParaRPr lang="ru-RU" sz="1600" b="1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half" idx="2"/>
          </p:nvPr>
        </p:nvSpPr>
        <p:spPr>
          <a:xfrm>
            <a:off x="3855892" y="2502569"/>
            <a:ext cx="3158066" cy="364212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Ему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противопоставлен народ, представленный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опере как единой массой в народных хорах, так и отдельными личностями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герой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своеобразную и точную музыкальную характеристику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 образы по психологической глубине сопоставимы с героями                                              Ф. Достоевского и Л. Толстого.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855892" y="421676"/>
            <a:ext cx="7848600" cy="194899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40000" lnSpcReduction="20000"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endParaRPr lang="ru-RU" sz="17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271463"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None/>
              <a:defRPr/>
            </a:pPr>
            <a:r>
              <a:rPr lang="ru-RU" sz="3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3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Борис Годунов» состоит из последовательно развивающихся музыкальных сцен, </a:t>
            </a:r>
            <a:r>
              <a:rPr lang="ru-RU" sz="3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составляющих единое драматическое действие. </a:t>
            </a:r>
            <a:endParaRPr lang="ru-RU" sz="3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71463" fontAlgn="auto">
              <a:lnSpc>
                <a:spcPct val="120000"/>
              </a:lnSpc>
              <a:spcAft>
                <a:spcPts val="0"/>
              </a:spcAft>
              <a:buClr>
                <a:srgbClr val="637052">
                  <a:lumMod val="75000"/>
                </a:srgbClr>
              </a:buClr>
              <a:buNone/>
              <a:defRPr/>
            </a:pPr>
            <a:r>
              <a:rPr lang="ru-RU" sz="3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драматургия оперы отражает </a:t>
            </a:r>
            <a:r>
              <a:rPr lang="ru-RU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сложность и  многоплановость </a:t>
            </a:r>
            <a:r>
              <a:rPr lang="ru-RU" sz="3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конфликта между народом и властью.</a:t>
            </a:r>
            <a:endParaRPr lang="ru-RU" sz="37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71463" fontAlgn="auto">
              <a:lnSpc>
                <a:spcPct val="120000"/>
              </a:lnSpc>
              <a:spcAft>
                <a:spcPts val="80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r>
              <a:rPr lang="ru-RU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потрясающ силой передана в музыке драма царя Бориса, раскрывается его трагический противоречивый образ.</a:t>
            </a:r>
          </a:p>
          <a:p>
            <a:pPr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ru-RU" dirty="0"/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5" y="421676"/>
            <a:ext cx="2778798" cy="4387212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96451" y="4944360"/>
            <a:ext cx="297442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Я. Головин.  </a:t>
            </a:r>
            <a:r>
              <a:rPr lang="ru-RU" alt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ru-RU" alt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Ф. И. Шаляпина в роли Бориса Годунова. 1912</a:t>
            </a:r>
          </a:p>
          <a:p>
            <a:endParaRPr lang="ru-RU" alt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179" y="2995262"/>
            <a:ext cx="4723414" cy="3149427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3876" y="2904589"/>
            <a:ext cx="3681903" cy="2207213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3" name="Объект 3"/>
          <p:cNvSpPr>
            <a:spLocks noGrp="1"/>
          </p:cNvSpPr>
          <p:nvPr>
            <p:ph sz="half" idx="1"/>
          </p:nvPr>
        </p:nvSpPr>
        <p:spPr bwMode="auto">
          <a:xfrm>
            <a:off x="185737" y="5206020"/>
            <a:ext cx="11718396" cy="134108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271463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altLang="ru-RU" sz="1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Борис «на людях» — царственная личность. Он неспешно и с достоинством произносит свои речи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В </a:t>
            </a:r>
            <a:r>
              <a:rPr lang="ru-RU" altLang="ru-RU" sz="1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семье он нежный и любящий отец, мягко, искренне или настави­тельно беседующий с дочерью и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 </a:t>
            </a:r>
            <a:r>
              <a:rPr lang="ru-RU" altLang="ru-RU" sz="1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сыном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В </a:t>
            </a:r>
            <a:r>
              <a:rPr lang="ru-RU" altLang="ru-RU" sz="1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то же время – это психически надломленный человек, страдающий от мук совести и, исполненный молитвенного раскаяния.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Душевная драма </a:t>
            </a:r>
            <a:r>
              <a:rPr lang="ru-RU" altLang="ru-RU" sz="1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царя Бориса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передана </a:t>
            </a:r>
            <a:r>
              <a:rPr lang="ru-RU" altLang="ru-RU" sz="1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развитии.</a:t>
            </a:r>
          </a:p>
          <a:p>
            <a:pPr marL="0" indent="271463">
              <a:lnSpc>
                <a:spcPts val="2500"/>
              </a:lnSpc>
              <a:buNone/>
            </a:pP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894" y="309560"/>
            <a:ext cx="3595688" cy="2390775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295" y="2904589"/>
            <a:ext cx="3567563" cy="2207213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9919" y="309560"/>
            <a:ext cx="3671887" cy="2390775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" y="284162"/>
            <a:ext cx="3536605" cy="4921858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87867" y="4527027"/>
            <a:ext cx="334433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1600" b="1" dirty="0" smtClean="0">
                <a:ln w="11430"/>
                <a:gradFill>
                  <a:gsLst>
                    <a:gs pos="0">
                      <a:srgbClr val="BD582C">
                        <a:tint val="70000"/>
                        <a:satMod val="245000"/>
                      </a:srgbClr>
                    </a:gs>
                    <a:gs pos="75000">
                      <a:srgbClr val="BD582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BD582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 к произведению </a:t>
            </a:r>
          </a:p>
          <a:p>
            <a:pPr algn="ctr"/>
            <a:r>
              <a:rPr lang="ru-RU" altLang="ru-RU" sz="1600" b="1" dirty="0" smtClean="0">
                <a:ln w="11430"/>
                <a:gradFill>
                  <a:gsLst>
                    <a:gs pos="0">
                      <a:srgbClr val="BD582C">
                        <a:tint val="70000"/>
                        <a:satMod val="245000"/>
                      </a:srgbClr>
                    </a:gs>
                    <a:gs pos="75000">
                      <a:srgbClr val="BD582C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BD582C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«Борис Годунов»</a:t>
            </a:r>
            <a:endParaRPr lang="ru-RU" altLang="ru-RU" sz="1600" b="1" dirty="0">
              <a:ln w="11430"/>
              <a:gradFill>
                <a:gsLst>
                  <a:gs pos="0">
                    <a:srgbClr val="BD582C">
                      <a:tint val="70000"/>
                      <a:satMod val="245000"/>
                    </a:srgbClr>
                  </a:gs>
                  <a:gs pos="75000">
                    <a:srgbClr val="BD582C">
                      <a:tint val="90000"/>
                      <a:shade val="60000"/>
                      <a:satMod val="240000"/>
                    </a:srgbClr>
                  </a:gs>
                  <a:gs pos="100000">
                    <a:srgbClr val="BD582C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34" y="3369472"/>
            <a:ext cx="4995433" cy="332263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810081" y="416526"/>
            <a:ext cx="5971923" cy="629176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271463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altLang="ru-RU" sz="1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Мусоргский усиливает идею оди­ночества царя по сравнению с пушкинской трактовкой. Его Борис постоянно погружён в глубокие размышления.</a:t>
            </a:r>
          </a:p>
          <a:p>
            <a:pPr marL="0" indent="271463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altLang="ru-RU" sz="1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всей характеристики образа Бориса – декламация.  Патетическая мелодия, отражающая взволнованную речь, выражает все многочисленные перемены настроения. </a:t>
            </a:r>
            <a:endParaRPr lang="ru-RU" altLang="ru-RU" sz="1400" b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71463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altLang="ru-RU" sz="1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музыка Бориса наполнена распевными интонациями. </a:t>
            </a:r>
            <a:r>
              <a:rPr lang="ru-RU" altLang="ru-RU" sz="1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Лирико</a:t>
            </a:r>
            <a:r>
              <a:rPr lang="ru-RU" altLang="ru-RU" sz="1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– драматические мо­нологи передают душевное состояние героя и представляют переплетение речитатива с песенной мелодией. </a:t>
            </a:r>
          </a:p>
          <a:p>
            <a:pPr marL="0" indent="271463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altLang="ru-RU" sz="1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партии Бориса нет прямой связи с определенными жанрами народной песни.  Национальный характер музыки проявляется через натурально-ладовые мелодические и гармонические обороты, через  свободное вариантное развитие мелодии.</a:t>
            </a:r>
          </a:p>
          <a:p>
            <a:pPr marL="0" indent="271463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altLang="ru-RU" sz="1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Речь Бориса все­гда предварена оркестровым вступлением, часто вокальная тема излагается в </a:t>
            </a:r>
            <a:r>
              <a:rPr lang="ru-RU" altLang="ru-RU" sz="1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оркестре. </a:t>
            </a:r>
            <a:r>
              <a:rPr lang="ru-RU" altLang="ru-RU" sz="1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вокального и инструментального  характерно для многих страниц партии Бориса</a:t>
            </a:r>
            <a:r>
              <a:rPr lang="ru-RU" altLang="ru-RU" sz="16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271463">
              <a:lnSpc>
                <a:spcPct val="150000"/>
              </a:lnSpc>
              <a:spcAft>
                <a:spcPts val="800"/>
              </a:spcAft>
              <a:buFont typeface="Arial" pitchFamily="34" charset="0"/>
              <a:buNone/>
            </a:pPr>
            <a:endParaRPr lang="ru-RU" altLang="ru-RU" sz="14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9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50" y="266661"/>
            <a:ext cx="5031317" cy="2829911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128" y="3099162"/>
            <a:ext cx="8809736" cy="1757820"/>
          </a:xfrm>
        </p:spPr>
        <p:txBody>
          <a:bodyPr>
            <a:normAutofit fontScale="55000" lnSpcReduction="20000"/>
          </a:bodyPr>
          <a:lstStyle/>
          <a:p>
            <a:pPr marL="0" indent="271463">
              <a:lnSpc>
                <a:spcPct val="160000"/>
              </a:lnSpc>
              <a:buNone/>
            </a:pPr>
            <a:r>
              <a:rPr lang="ru-RU" alt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стержнем оперы являются народ­ные сцены. Наряду с обобщённой характеристикой народа композитор  создал галерею отдельных  персонажей, музыкальная речь которых в  виде сольных номеров, реплик и хоровых диалогов, обогатила партитуру, наполнив ее  яркими красками многообразной жизни. </a:t>
            </a:r>
          </a:p>
          <a:p>
            <a:pPr marL="0" indent="271463">
              <a:lnSpc>
                <a:spcPct val="160000"/>
              </a:lnSpc>
              <a:buNone/>
            </a:pPr>
            <a:r>
              <a:rPr lang="ru-RU" alt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Видевший </a:t>
            </a:r>
            <a: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песне выражение души народной, к</a:t>
            </a:r>
            <a:r>
              <a:rPr lang="ru-RU" alt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омпозитор обращался к разнообразным песенным жанрам для создания характеров и музыкальной речи персонажей оперы.</a:t>
            </a:r>
            <a:endParaRPr lang="ru-RU" altLang="ru-RU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52" y="183418"/>
            <a:ext cx="4243474" cy="2790051"/>
          </a:xfrm>
          <a:prstGeom prst="rect">
            <a:avLst/>
          </a:prstGeom>
          <a:ln w="190500" cap="sq">
            <a:solidFill>
              <a:srgbClr val="CB5F2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45" y="3224463"/>
            <a:ext cx="2356716" cy="3412204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011" y="1091412"/>
            <a:ext cx="2736069" cy="1841378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781" y="4986899"/>
            <a:ext cx="2575682" cy="1712544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luchanov.ru/usrdata/upload/big/006_13203806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4684" y="4986899"/>
            <a:ext cx="2504180" cy="1707017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163" y="4986899"/>
            <a:ext cx="2539820" cy="168925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54141" y="1069443"/>
            <a:ext cx="2927468" cy="1825193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759047" y="126658"/>
            <a:ext cx="6999817" cy="8802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lnSpc>
                <a:spcPct val="160000"/>
              </a:lnSpc>
            </a:pPr>
            <a:r>
              <a:rPr lang="ru-RU" alt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 разумею народ как великую личность, одушевлённую единой идеей</a:t>
            </a:r>
            <a:r>
              <a:rPr lang="ru-RU" alt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lnSpc>
                <a:spcPct val="160000"/>
              </a:lnSpc>
            </a:pPr>
            <a:r>
              <a:rPr lang="ru-RU" alt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М.П</a:t>
            </a:r>
            <a:r>
              <a:rPr lang="ru-RU" alt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Мусоргский. </a:t>
            </a:r>
          </a:p>
        </p:txBody>
      </p:sp>
    </p:spTree>
    <p:extLst>
      <p:ext uri="{BB962C8B-B14F-4D97-AF65-F5344CB8AC3E}">
        <p14:creationId xmlns:p14="http://schemas.microsoft.com/office/powerpoint/2010/main" val="5590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73" y="349308"/>
            <a:ext cx="2904151" cy="3661021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9"/>
          <p:cNvSpPr>
            <a:spLocks noGrp="1"/>
          </p:cNvSpPr>
          <p:nvPr>
            <p:ph sz="half" idx="2"/>
          </p:nvPr>
        </p:nvSpPr>
        <p:spPr>
          <a:xfrm>
            <a:off x="3367912" y="1586470"/>
            <a:ext cx="2719352" cy="510467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>
              <a:buFont typeface="Arial" pitchFamily="34" charset="0"/>
              <a:buNone/>
            </a:pPr>
            <a:endParaRPr lang="ru-RU" altLang="ru-RU" sz="1600" dirty="0" smtClean="0">
              <a:solidFill>
                <a:srgbClr val="3C3C3C"/>
              </a:solidFill>
              <a:cs typeface="Times New Roman" pitchFamily="18" charset="0"/>
            </a:endParaRPr>
          </a:p>
          <a:p>
            <a:pPr marL="0" lvl="0" indent="355600" algn="ctr">
              <a:lnSpc>
                <a:spcPct val="140000"/>
              </a:lnSpc>
              <a:buNone/>
              <a:defRPr/>
            </a:pP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образе Пимена обобщенно выражена идея народной мудрости.</a:t>
            </a:r>
          </a:p>
          <a:p>
            <a:pPr marL="0" lvl="0" indent="355600" algn="ctr">
              <a:lnSpc>
                <a:spcPct val="140000"/>
              </a:lnSpc>
              <a:buNone/>
              <a:defRPr/>
            </a:pP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Неторопливая и плавная, ритмически свободная  речь </a:t>
            </a:r>
            <a:r>
              <a:rPr 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старца написана </a:t>
            </a: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духе древних эпических сказаний.</a:t>
            </a:r>
          </a:p>
          <a:p>
            <a:pPr marL="0" lvl="0" indent="355600" algn="ctr">
              <a:lnSpc>
                <a:spcPct val="140000"/>
              </a:lnSpc>
              <a:buNone/>
              <a:defRPr/>
            </a:pP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композитор использовал натуральные лады (дорийский, лидийский), простые </a:t>
            </a:r>
            <a:r>
              <a:rPr 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гармонии, </a:t>
            </a:r>
            <a:r>
              <a:rPr lang="ru-RU" sz="19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пустые  созвучия с </a:t>
            </a: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пропущенными </a:t>
            </a:r>
            <a:r>
              <a:rPr lang="ru-RU" sz="19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терцовыми</a:t>
            </a:r>
            <a:r>
              <a:rPr 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тонами и аккордовую фактуру  оркестрового </a:t>
            </a:r>
            <a:r>
              <a:rPr 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1" name="Объект 3"/>
          <p:cNvSpPr>
            <a:spLocks noGrp="1"/>
          </p:cNvSpPr>
          <p:nvPr>
            <p:ph sz="half" idx="1"/>
          </p:nvPr>
        </p:nvSpPr>
        <p:spPr bwMode="auto">
          <a:xfrm>
            <a:off x="3359739" y="324428"/>
            <a:ext cx="5598651" cy="1156414"/>
          </a:xfrm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anchor="t" anchorCtr="0" compatLnSpc="1">
            <a:prstTxWarp prst="textNoShape">
              <a:avLst/>
            </a:prstTxWarp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ru-RU" altLang="ru-RU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NewRomanPSMT"/>
              </a:rPr>
              <a:t>Представители народа Пимен и Юродивый от лица народа выносят приговор царю – преступнику.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ru-RU" altLang="ru-RU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NewRomanPSMT"/>
              </a:rPr>
              <a:t>«Нельзя молиться за царя Ирода», - Юродивый.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21437" y="4138809"/>
            <a:ext cx="3073567" cy="2632829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Борис, Борис! Всё пред тобой трепещет, Никто тебе не смеет и напомнить О жребии несчастного младенца,</a:t>
            </a:r>
          </a:p>
          <a:p>
            <a:pPr marL="0" indent="35560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между тем отшельник в тёмной келье Здесь на тебя донос ужасный пишет:</a:t>
            </a:r>
          </a:p>
          <a:p>
            <a:pPr marL="0" indent="35560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не уйдёшь ты от суда мирского, Как не уйдёшь от Божьего суда. </a:t>
            </a:r>
          </a:p>
          <a:p>
            <a:pPr marL="0" indent="35560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А.С. Пушкин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6166131" y="1569855"/>
            <a:ext cx="2856996" cy="50884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4A543E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ctr">
              <a:lnSpc>
                <a:spcPct val="130000"/>
              </a:lnSpc>
              <a:buFont typeface="Arial" pitchFamily="34" charset="0"/>
              <a:buNone/>
              <a:defRPr/>
            </a:pP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ctr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Юродивого по выразительности и реалистической силе обрисовки принадлежит к лучшим созданиям Мусоргского.</a:t>
            </a:r>
          </a:p>
          <a:p>
            <a:pPr marL="0" indent="355600" algn="ctr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Речитативы Юродивого декламационно - выразительны, светлы и бесхитростны. 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ctr">
              <a:lnSpc>
                <a:spcPct val="130000"/>
              </a:lnSpc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речи слышны интонации плача и духовных стихов.</a:t>
            </a:r>
          </a:p>
          <a:p>
            <a:pPr marL="0" indent="271463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637052">
                  <a:lumMod val="75000"/>
                </a:srgbClr>
              </a:buClr>
              <a:buFont typeface="Arial" pitchFamily="34" charset="0"/>
              <a:buNone/>
              <a:defRPr/>
            </a:pPr>
            <a:endParaRPr lang="ru-RU" sz="1400" b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391" y="89012"/>
            <a:ext cx="3233608" cy="2095838"/>
          </a:xfrm>
          <a:prstGeom prst="rect">
            <a:avLst/>
          </a:prstGeom>
        </p:spPr>
      </p:pic>
      <p:pic>
        <p:nvPicPr>
          <p:cNvPr id="14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143" y="2184850"/>
            <a:ext cx="2847215" cy="189353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0644" y="4279368"/>
            <a:ext cx="2797876" cy="2378981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6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87" y="350740"/>
            <a:ext cx="4711312" cy="3140875"/>
          </a:xfrm>
          <a:prstGeom prst="rect">
            <a:avLst/>
          </a:prstGeom>
          <a:ln w="190500" cap="sq">
            <a:solidFill>
              <a:srgbClr val="CB5F2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8626" y="237985"/>
            <a:ext cx="6910598" cy="650725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indent="252000" fontAlgn="base">
              <a:lnSpc>
                <a:spcPct val="150000"/>
              </a:lnSpc>
              <a:spcAft>
                <a:spcPts val="8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indent="252000" fontAlgn="base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Сцена в корчме относится  к жанрово- бытовым эпизодам. Композитор использует метод показа трагического через комическую форму.</a:t>
            </a:r>
          </a:p>
          <a:p>
            <a:pPr indent="252000" fontAlgn="base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Важнейшим средством музыкально-сценического развития и описания характерных героев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является</a:t>
            </a: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бытовой  речитатив</a:t>
            </a: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Песни, характеризующие героев, написанные в куплетно-вариационной форме.</a:t>
            </a:r>
          </a:p>
          <a:p>
            <a:pPr indent="252000" fontAlgn="base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Разнообразные оттенки вокальной мелодии дополнены изобразительными штрихами оркестрового сопровождения. Например, упоминание о дымящейся бочке, о воплях татар в песне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Варлаама</a:t>
            </a: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яркий пример оркестровых вариаций Мусоргского.</a:t>
            </a:r>
          </a:p>
          <a:p>
            <a:pPr indent="252000" fontAlgn="base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Песня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Варлаама</a:t>
            </a: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«Как во городе» - один из важнейших опорных моментов в музыкальной драматургии народных сцен оперы. В основе мелодии лежит плясовое начало. В каждом куплете в напев вводятся новые остроумные детали, иллюстрирующие содержание слова и характеризующие образность, красочность речи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Варлаама</a:t>
            </a: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Она интонационно близка к теме хора «Расходилась, разгулялась» из Сцены под Кромами и выражает удаль и могучую стихийную силу.</a:t>
            </a:r>
          </a:p>
          <a:p>
            <a:pPr indent="252000" fontAlgn="base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Применяя метод обобщения через жанр, композитор добился правдивого изображения героев оперы.</a:t>
            </a:r>
          </a:p>
          <a:p>
            <a:pPr indent="252000" fontAlgn="base">
              <a:lnSpc>
                <a:spcPct val="150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27" y="3722090"/>
            <a:ext cx="4702422" cy="291465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78869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Шаблон музыкального сопровождения для листа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208412_TF03460577.potx" id="{9354DFB8-C912-44BE-BA93-7BB917EAFDC4}" vid="{84886FB6-E4BC-4769-8BC8-AE977E9F8C73}"/>
    </a:ext>
  </a:extLst>
</a:theme>
</file>

<file path=ppt/theme/theme2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12510</TotalTime>
  <Words>1658</Words>
  <Application>Microsoft Office PowerPoint</Application>
  <PresentationFormat>Произвольный</PresentationFormat>
  <Paragraphs>110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2_Шаблон музыкального сопровождения для листа</vt:lpstr>
      <vt:lpstr>Презентация PowerPoint</vt:lpstr>
      <vt:lpstr>Презентация PowerPoint</vt:lpstr>
      <vt:lpstr>В основу сюжета трагедии А.С. Пушкина «Борис Годунов» (1825 г.) легли исторические события Смутного времени конца  XVI - начала XVII века.  «Он обращается к прошлому, чтобы в нём найти объяснение настоящего и увидеть намёки на будущее»                                           В.Г. Белинский.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Лариса</dc:creator>
  <cp:lastModifiedBy>Надежда Пронская</cp:lastModifiedBy>
  <cp:revision>475</cp:revision>
  <dcterms:created xsi:type="dcterms:W3CDTF">2017-12-29T13:29:00Z</dcterms:created>
  <dcterms:modified xsi:type="dcterms:W3CDTF">2023-05-25T08:27:44Z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