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OgYYfSYr8vlUo7P0+0LT+1rUE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14A1977-1ABF-40C8-A8C0-F92D091B9CD5}">
  <a:tblStyle styleId="{D14A1977-1ABF-40C8-A8C0-F92D091B9CD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8248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/>
          <p:nvPr/>
        </p:nvSpPr>
        <p:spPr>
          <a:xfrm>
            <a:off x="3884760" y="8685360"/>
            <a:ext cx="2966040" cy="45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0640" cy="41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9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9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0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0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0"/>
          <p:cNvSpPr txBox="1">
            <a:spLocks noGrp="1"/>
          </p:cNvSpPr>
          <p:nvPr>
            <p:ph type="body" idx="4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body" idx="6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2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2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3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4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5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5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6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7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57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7"/>
          <p:cNvSpPr txBox="1">
            <a:spLocks noGrp="1"/>
          </p:cNvSpPr>
          <p:nvPr>
            <p:ph type="body" idx="3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8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5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8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9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5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59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0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60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1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6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61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61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2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6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62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62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62"/>
          <p:cNvSpPr txBox="1">
            <a:spLocks noGrp="1"/>
          </p:cNvSpPr>
          <p:nvPr>
            <p:ph type="body" idx="4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62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62"/>
          <p:cNvSpPr txBox="1">
            <a:spLocks noGrp="1"/>
          </p:cNvSpPr>
          <p:nvPr>
            <p:ph type="body" idx="6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1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4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4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5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46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body" idx="3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7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7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8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9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49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0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50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0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1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51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51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51"/>
          <p:cNvSpPr txBox="1">
            <a:spLocks noGrp="1"/>
          </p:cNvSpPr>
          <p:nvPr>
            <p:ph type="body" idx="4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51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6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3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6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/>
          <p:nvPr/>
        </p:nvSpPr>
        <p:spPr>
          <a:xfrm>
            <a:off x="3123360" y="6705360"/>
            <a:ext cx="6014520" cy="145800"/>
          </a:xfrm>
          <a:prstGeom prst="rect">
            <a:avLst/>
          </a:prstGeom>
          <a:gradFill>
            <a:gsLst>
              <a:gs pos="0">
                <a:srgbClr val="EBD7FF"/>
              </a:gs>
              <a:gs pos="100000">
                <a:srgbClr val="0099FF"/>
              </a:gs>
            </a:gsLst>
            <a:lin ang="0" scaled="0"/>
          </a:gra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24"/>
          <p:cNvSpPr/>
          <p:nvPr/>
        </p:nvSpPr>
        <p:spPr>
          <a:xfrm>
            <a:off x="8761680" y="1980720"/>
            <a:ext cx="375120" cy="4260600"/>
          </a:xfrm>
          <a:prstGeom prst="rect">
            <a:avLst/>
          </a:prstGeom>
          <a:gradFill>
            <a:gsLst>
              <a:gs pos="0">
                <a:srgbClr val="C1E7CE"/>
              </a:gs>
              <a:gs pos="100000">
                <a:srgbClr val="339966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24"/>
          <p:cNvSpPr/>
          <p:nvPr/>
        </p:nvSpPr>
        <p:spPr>
          <a:xfrm>
            <a:off x="0" y="5257440"/>
            <a:ext cx="451800" cy="145800"/>
          </a:xfrm>
          <a:prstGeom prst="rect">
            <a:avLst/>
          </a:prstGeom>
          <a:solidFill>
            <a:srgbClr val="C0504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24"/>
          <p:cNvSpPr/>
          <p:nvPr/>
        </p:nvSpPr>
        <p:spPr>
          <a:xfrm>
            <a:off x="0" y="5409720"/>
            <a:ext cx="451800" cy="144144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4"/>
          <p:cNvSpPr/>
          <p:nvPr/>
        </p:nvSpPr>
        <p:spPr>
          <a:xfrm>
            <a:off x="8761680" y="1080"/>
            <a:ext cx="375120" cy="19749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4"/>
          <p:cNvSpPr/>
          <p:nvPr/>
        </p:nvSpPr>
        <p:spPr>
          <a:xfrm>
            <a:off x="5713560" y="1080"/>
            <a:ext cx="3042720" cy="299160"/>
          </a:xfrm>
          <a:prstGeom prst="rect">
            <a:avLst/>
          </a:prstGeom>
          <a:solidFill>
            <a:srgbClr val="CAC9AA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4"/>
          <p:cNvSpPr/>
          <p:nvPr/>
        </p:nvSpPr>
        <p:spPr>
          <a:xfrm>
            <a:off x="455760" y="304200"/>
            <a:ext cx="528120" cy="755640"/>
          </a:xfrm>
          <a:prstGeom prst="rect">
            <a:avLst/>
          </a:prstGeom>
          <a:solidFill>
            <a:srgbClr val="800080">
              <a:alpha val="49803"/>
            </a:srgbClr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4"/>
          <p:cNvSpPr/>
          <p:nvPr/>
        </p:nvSpPr>
        <p:spPr>
          <a:xfrm>
            <a:off x="0" y="1065960"/>
            <a:ext cx="451800" cy="4184640"/>
          </a:xfrm>
          <a:prstGeom prst="rect">
            <a:avLst/>
          </a:prstGeom>
          <a:gradFill>
            <a:gsLst>
              <a:gs pos="0">
                <a:srgbClr val="C1AE8F"/>
              </a:gs>
              <a:gs pos="100000">
                <a:srgbClr val="FFFFFF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4"/>
          <p:cNvSpPr/>
          <p:nvPr/>
        </p:nvSpPr>
        <p:spPr>
          <a:xfrm>
            <a:off x="0" y="304200"/>
            <a:ext cx="452160" cy="755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4"/>
          <p:cNvSpPr/>
          <p:nvPr/>
        </p:nvSpPr>
        <p:spPr>
          <a:xfrm>
            <a:off x="1080" y="720"/>
            <a:ext cx="984960" cy="299160"/>
          </a:xfrm>
          <a:prstGeom prst="rect">
            <a:avLst/>
          </a:prstGeom>
          <a:solidFill>
            <a:srgbClr val="99CC00"/>
          </a:solidFill>
          <a:ln w="19075" cap="flat" cmpd="sng">
            <a:solidFill>
              <a:srgbClr val="80808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4"/>
          <p:cNvSpPr/>
          <p:nvPr/>
        </p:nvSpPr>
        <p:spPr>
          <a:xfrm>
            <a:off x="989640" y="1080"/>
            <a:ext cx="4718520" cy="2991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80808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" name="Google Shape;17;p24"/>
          <p:cNvCxnSpPr/>
          <p:nvPr/>
        </p:nvCxnSpPr>
        <p:spPr>
          <a:xfrm rot="10800000" flipH="1">
            <a:off x="456480" y="303480"/>
            <a:ext cx="360" cy="6553440"/>
          </a:xfrm>
          <a:prstGeom prst="straightConnector1">
            <a:avLst/>
          </a:prstGeom>
          <a:noFill/>
          <a:ln w="763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24"/>
          <p:cNvCxnSpPr/>
          <p:nvPr/>
        </p:nvCxnSpPr>
        <p:spPr>
          <a:xfrm>
            <a:off x="456480" y="6703920"/>
            <a:ext cx="8686800" cy="360"/>
          </a:xfrm>
          <a:prstGeom prst="straightConnector1">
            <a:avLst/>
          </a:prstGeom>
          <a:noFill/>
          <a:ln w="572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9;p24"/>
          <p:cNvCxnSpPr/>
          <p:nvPr/>
        </p:nvCxnSpPr>
        <p:spPr>
          <a:xfrm rot="10800000" flipH="1">
            <a:off x="8762040" y="1080"/>
            <a:ext cx="360" cy="6705360"/>
          </a:xfrm>
          <a:prstGeom prst="straightConnector1">
            <a:avLst/>
          </a:prstGeom>
          <a:noFill/>
          <a:ln w="572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24"/>
          <p:cNvCxnSpPr/>
          <p:nvPr/>
        </p:nvCxnSpPr>
        <p:spPr>
          <a:xfrm>
            <a:off x="720" y="303120"/>
            <a:ext cx="9144000" cy="360"/>
          </a:xfrm>
          <a:prstGeom prst="straightConnector1">
            <a:avLst/>
          </a:prstGeom>
          <a:noFill/>
          <a:ln w="3815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1;p24"/>
          <p:cNvCxnSpPr/>
          <p:nvPr/>
        </p:nvCxnSpPr>
        <p:spPr>
          <a:xfrm flipH="1">
            <a:off x="5713920" y="455760"/>
            <a:ext cx="3429000" cy="36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24"/>
          <p:cNvCxnSpPr/>
          <p:nvPr/>
        </p:nvCxnSpPr>
        <p:spPr>
          <a:xfrm rot="10800000" flipH="1">
            <a:off x="5713920" y="1080"/>
            <a:ext cx="360" cy="45720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24"/>
          <p:cNvCxnSpPr/>
          <p:nvPr/>
        </p:nvCxnSpPr>
        <p:spPr>
          <a:xfrm>
            <a:off x="8762040" y="1980000"/>
            <a:ext cx="381240" cy="360"/>
          </a:xfrm>
          <a:prstGeom prst="straightConnector1">
            <a:avLst/>
          </a:prstGeom>
          <a:noFill/>
          <a:ln w="284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24"/>
          <p:cNvCxnSpPr/>
          <p:nvPr/>
        </p:nvCxnSpPr>
        <p:spPr>
          <a:xfrm>
            <a:off x="989640" y="1080"/>
            <a:ext cx="360" cy="106668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24"/>
          <p:cNvCxnSpPr/>
          <p:nvPr/>
        </p:nvCxnSpPr>
        <p:spPr>
          <a:xfrm flipH="1">
            <a:off x="1440" y="1065600"/>
            <a:ext cx="990360" cy="360"/>
          </a:xfrm>
          <a:prstGeom prst="straightConnector1">
            <a:avLst/>
          </a:pr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24"/>
          <p:cNvCxnSpPr/>
          <p:nvPr/>
        </p:nvCxnSpPr>
        <p:spPr>
          <a:xfrm rot="10800000" flipH="1">
            <a:off x="2665800" y="6247080"/>
            <a:ext cx="360" cy="60984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24"/>
          <p:cNvCxnSpPr/>
          <p:nvPr/>
        </p:nvCxnSpPr>
        <p:spPr>
          <a:xfrm>
            <a:off x="2665800" y="6247080"/>
            <a:ext cx="6477120" cy="36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24"/>
          <p:cNvCxnSpPr/>
          <p:nvPr/>
        </p:nvCxnSpPr>
        <p:spPr>
          <a:xfrm flipH="1">
            <a:off x="1440" y="5257080"/>
            <a:ext cx="457200" cy="360"/>
          </a:xfrm>
          <a:prstGeom prst="straightConnector1">
            <a:avLst/>
          </a:pr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24"/>
          <p:cNvCxnSpPr/>
          <p:nvPr/>
        </p:nvCxnSpPr>
        <p:spPr>
          <a:xfrm flipH="1">
            <a:off x="1440" y="5409000"/>
            <a:ext cx="457200" cy="360"/>
          </a:xfrm>
          <a:prstGeom prst="straightConnector1">
            <a:avLst/>
          </a:pr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24"/>
          <p:cNvSpPr/>
          <p:nvPr/>
        </p:nvSpPr>
        <p:spPr>
          <a:xfrm>
            <a:off x="3123360" y="6705360"/>
            <a:ext cx="6014520" cy="145800"/>
          </a:xfrm>
          <a:prstGeom prst="rect">
            <a:avLst/>
          </a:prstGeom>
          <a:gradFill>
            <a:gsLst>
              <a:gs pos="0">
                <a:srgbClr val="EBD7FF"/>
              </a:gs>
              <a:gs pos="100000">
                <a:srgbClr val="0099FF"/>
              </a:gs>
            </a:gsLst>
            <a:lin ang="0" scaled="0"/>
          </a:gra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4"/>
          <p:cNvSpPr/>
          <p:nvPr/>
        </p:nvSpPr>
        <p:spPr>
          <a:xfrm>
            <a:off x="8761680" y="1980720"/>
            <a:ext cx="375120" cy="4260600"/>
          </a:xfrm>
          <a:prstGeom prst="rect">
            <a:avLst/>
          </a:prstGeom>
          <a:gradFill>
            <a:gsLst>
              <a:gs pos="0">
                <a:srgbClr val="C1E7CE"/>
              </a:gs>
              <a:gs pos="100000">
                <a:srgbClr val="339966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4"/>
          <p:cNvSpPr/>
          <p:nvPr/>
        </p:nvSpPr>
        <p:spPr>
          <a:xfrm>
            <a:off x="0" y="5257440"/>
            <a:ext cx="451800" cy="145800"/>
          </a:xfrm>
          <a:prstGeom prst="rect">
            <a:avLst/>
          </a:prstGeom>
          <a:solidFill>
            <a:srgbClr val="C0504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4"/>
          <p:cNvSpPr/>
          <p:nvPr/>
        </p:nvSpPr>
        <p:spPr>
          <a:xfrm>
            <a:off x="0" y="5409720"/>
            <a:ext cx="451800" cy="144144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4"/>
          <p:cNvSpPr/>
          <p:nvPr/>
        </p:nvSpPr>
        <p:spPr>
          <a:xfrm>
            <a:off x="8761680" y="1080"/>
            <a:ext cx="375120" cy="19749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4"/>
          <p:cNvSpPr/>
          <p:nvPr/>
        </p:nvSpPr>
        <p:spPr>
          <a:xfrm>
            <a:off x="5713560" y="1080"/>
            <a:ext cx="3042720" cy="299160"/>
          </a:xfrm>
          <a:prstGeom prst="rect">
            <a:avLst/>
          </a:prstGeom>
          <a:solidFill>
            <a:srgbClr val="CAC9AA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4"/>
          <p:cNvSpPr/>
          <p:nvPr/>
        </p:nvSpPr>
        <p:spPr>
          <a:xfrm>
            <a:off x="455760" y="304200"/>
            <a:ext cx="528120" cy="755640"/>
          </a:xfrm>
          <a:prstGeom prst="rect">
            <a:avLst/>
          </a:prstGeom>
          <a:solidFill>
            <a:srgbClr val="800080">
              <a:alpha val="49803"/>
            </a:srgbClr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4"/>
          <p:cNvSpPr/>
          <p:nvPr/>
        </p:nvSpPr>
        <p:spPr>
          <a:xfrm>
            <a:off x="0" y="1065960"/>
            <a:ext cx="451800" cy="4184640"/>
          </a:xfrm>
          <a:prstGeom prst="rect">
            <a:avLst/>
          </a:prstGeom>
          <a:gradFill>
            <a:gsLst>
              <a:gs pos="0">
                <a:srgbClr val="C1AE8F"/>
              </a:gs>
              <a:gs pos="100000">
                <a:srgbClr val="FFFFFF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4"/>
          <p:cNvSpPr/>
          <p:nvPr/>
        </p:nvSpPr>
        <p:spPr>
          <a:xfrm>
            <a:off x="0" y="304200"/>
            <a:ext cx="452160" cy="755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4"/>
          <p:cNvSpPr/>
          <p:nvPr/>
        </p:nvSpPr>
        <p:spPr>
          <a:xfrm>
            <a:off x="1080" y="720"/>
            <a:ext cx="984960" cy="299160"/>
          </a:xfrm>
          <a:prstGeom prst="rect">
            <a:avLst/>
          </a:prstGeom>
          <a:solidFill>
            <a:srgbClr val="99CC00"/>
          </a:solidFill>
          <a:ln w="19075" cap="flat" cmpd="sng">
            <a:solidFill>
              <a:srgbClr val="80808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4"/>
          <p:cNvSpPr/>
          <p:nvPr/>
        </p:nvSpPr>
        <p:spPr>
          <a:xfrm>
            <a:off x="989640" y="1080"/>
            <a:ext cx="4718520" cy="2991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80808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24"/>
          <p:cNvCxnSpPr/>
          <p:nvPr/>
        </p:nvCxnSpPr>
        <p:spPr>
          <a:xfrm rot="10800000" flipH="1">
            <a:off x="456480" y="303480"/>
            <a:ext cx="360" cy="6553440"/>
          </a:xfrm>
          <a:prstGeom prst="straightConnector1">
            <a:avLst/>
          </a:prstGeom>
          <a:noFill/>
          <a:ln w="763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24"/>
          <p:cNvCxnSpPr/>
          <p:nvPr/>
        </p:nvCxnSpPr>
        <p:spPr>
          <a:xfrm>
            <a:off x="456480" y="6703920"/>
            <a:ext cx="8686800" cy="360"/>
          </a:xfrm>
          <a:prstGeom prst="straightConnector1">
            <a:avLst/>
          </a:prstGeom>
          <a:noFill/>
          <a:ln w="572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24"/>
          <p:cNvCxnSpPr/>
          <p:nvPr/>
        </p:nvCxnSpPr>
        <p:spPr>
          <a:xfrm rot="10800000" flipH="1">
            <a:off x="8762040" y="1080"/>
            <a:ext cx="360" cy="6705360"/>
          </a:xfrm>
          <a:prstGeom prst="straightConnector1">
            <a:avLst/>
          </a:prstGeom>
          <a:noFill/>
          <a:ln w="572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" name="Google Shape;44;p24"/>
          <p:cNvCxnSpPr/>
          <p:nvPr/>
        </p:nvCxnSpPr>
        <p:spPr>
          <a:xfrm>
            <a:off x="720" y="303120"/>
            <a:ext cx="9144000" cy="360"/>
          </a:xfrm>
          <a:prstGeom prst="straightConnector1">
            <a:avLst/>
          </a:prstGeom>
          <a:noFill/>
          <a:ln w="3815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4"/>
          <p:cNvCxnSpPr/>
          <p:nvPr/>
        </p:nvCxnSpPr>
        <p:spPr>
          <a:xfrm flipH="1">
            <a:off x="5713920" y="455760"/>
            <a:ext cx="3429000" cy="36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4"/>
          <p:cNvCxnSpPr/>
          <p:nvPr/>
        </p:nvCxnSpPr>
        <p:spPr>
          <a:xfrm rot="10800000" flipH="1">
            <a:off x="5713920" y="1080"/>
            <a:ext cx="360" cy="45720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" name="Google Shape;47;p24"/>
          <p:cNvCxnSpPr/>
          <p:nvPr/>
        </p:nvCxnSpPr>
        <p:spPr>
          <a:xfrm>
            <a:off x="8762040" y="1980000"/>
            <a:ext cx="381240" cy="360"/>
          </a:xfrm>
          <a:prstGeom prst="straightConnector1">
            <a:avLst/>
          </a:prstGeom>
          <a:noFill/>
          <a:ln w="284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48;p24"/>
          <p:cNvCxnSpPr/>
          <p:nvPr/>
        </p:nvCxnSpPr>
        <p:spPr>
          <a:xfrm>
            <a:off x="989640" y="1080"/>
            <a:ext cx="360" cy="106668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24"/>
          <p:cNvCxnSpPr/>
          <p:nvPr/>
        </p:nvCxnSpPr>
        <p:spPr>
          <a:xfrm flipH="1">
            <a:off x="1440" y="1065600"/>
            <a:ext cx="990360" cy="360"/>
          </a:xfrm>
          <a:prstGeom prst="straightConnector1">
            <a:avLst/>
          </a:pr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24"/>
          <p:cNvCxnSpPr/>
          <p:nvPr/>
        </p:nvCxnSpPr>
        <p:spPr>
          <a:xfrm rot="10800000" flipH="1">
            <a:off x="2665800" y="6247080"/>
            <a:ext cx="360" cy="60984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24"/>
          <p:cNvCxnSpPr/>
          <p:nvPr/>
        </p:nvCxnSpPr>
        <p:spPr>
          <a:xfrm>
            <a:off x="2665800" y="6247080"/>
            <a:ext cx="6477120" cy="36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52;p24"/>
          <p:cNvCxnSpPr/>
          <p:nvPr/>
        </p:nvCxnSpPr>
        <p:spPr>
          <a:xfrm flipH="1">
            <a:off x="1440" y="5257080"/>
            <a:ext cx="457200" cy="360"/>
          </a:xfrm>
          <a:prstGeom prst="straightConnector1">
            <a:avLst/>
          </a:pr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24"/>
          <p:cNvCxnSpPr/>
          <p:nvPr/>
        </p:nvCxnSpPr>
        <p:spPr>
          <a:xfrm flipH="1">
            <a:off x="1440" y="5409000"/>
            <a:ext cx="457200" cy="360"/>
          </a:xfrm>
          <a:prstGeom prst="straightConnector1">
            <a:avLst/>
          </a:pr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3123360" y="6705360"/>
            <a:ext cx="6014520" cy="145800"/>
          </a:xfrm>
          <a:prstGeom prst="rect">
            <a:avLst/>
          </a:prstGeom>
          <a:gradFill>
            <a:gsLst>
              <a:gs pos="0">
                <a:srgbClr val="EBD7FF"/>
              </a:gs>
              <a:gs pos="100000">
                <a:srgbClr val="0099FF"/>
              </a:gs>
            </a:gsLst>
            <a:lin ang="0" scaled="0"/>
          </a:gra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6"/>
          <p:cNvSpPr/>
          <p:nvPr/>
        </p:nvSpPr>
        <p:spPr>
          <a:xfrm>
            <a:off x="8761680" y="1980720"/>
            <a:ext cx="375120" cy="4260600"/>
          </a:xfrm>
          <a:prstGeom prst="rect">
            <a:avLst/>
          </a:prstGeom>
          <a:gradFill>
            <a:gsLst>
              <a:gs pos="0">
                <a:srgbClr val="C1E7CE"/>
              </a:gs>
              <a:gs pos="100000">
                <a:srgbClr val="339966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/>
          <p:nvPr/>
        </p:nvSpPr>
        <p:spPr>
          <a:xfrm>
            <a:off x="0" y="5257440"/>
            <a:ext cx="451800" cy="145800"/>
          </a:xfrm>
          <a:prstGeom prst="rect">
            <a:avLst/>
          </a:prstGeom>
          <a:solidFill>
            <a:srgbClr val="C0504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6"/>
          <p:cNvSpPr/>
          <p:nvPr/>
        </p:nvSpPr>
        <p:spPr>
          <a:xfrm>
            <a:off x="0" y="5409720"/>
            <a:ext cx="451800" cy="144144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6"/>
          <p:cNvSpPr/>
          <p:nvPr/>
        </p:nvSpPr>
        <p:spPr>
          <a:xfrm>
            <a:off x="8761680" y="1080"/>
            <a:ext cx="375120" cy="19749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6"/>
          <p:cNvSpPr/>
          <p:nvPr/>
        </p:nvSpPr>
        <p:spPr>
          <a:xfrm>
            <a:off x="5713560" y="1080"/>
            <a:ext cx="3042720" cy="299160"/>
          </a:xfrm>
          <a:prstGeom prst="rect">
            <a:avLst/>
          </a:prstGeom>
          <a:solidFill>
            <a:srgbClr val="CAC9AA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6"/>
          <p:cNvSpPr/>
          <p:nvPr/>
        </p:nvSpPr>
        <p:spPr>
          <a:xfrm>
            <a:off x="455760" y="304200"/>
            <a:ext cx="528120" cy="755640"/>
          </a:xfrm>
          <a:prstGeom prst="rect">
            <a:avLst/>
          </a:prstGeom>
          <a:solidFill>
            <a:srgbClr val="800080">
              <a:alpha val="49803"/>
            </a:srgbClr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6"/>
          <p:cNvSpPr/>
          <p:nvPr/>
        </p:nvSpPr>
        <p:spPr>
          <a:xfrm>
            <a:off x="0" y="1065960"/>
            <a:ext cx="451800" cy="4184640"/>
          </a:xfrm>
          <a:prstGeom prst="rect">
            <a:avLst/>
          </a:prstGeom>
          <a:gradFill>
            <a:gsLst>
              <a:gs pos="0">
                <a:srgbClr val="C1AE8F"/>
              </a:gs>
              <a:gs pos="100000">
                <a:srgbClr val="FFFFFF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6"/>
          <p:cNvSpPr/>
          <p:nvPr/>
        </p:nvSpPr>
        <p:spPr>
          <a:xfrm>
            <a:off x="0" y="304200"/>
            <a:ext cx="452160" cy="755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6"/>
          <p:cNvSpPr/>
          <p:nvPr/>
        </p:nvSpPr>
        <p:spPr>
          <a:xfrm>
            <a:off x="1080" y="720"/>
            <a:ext cx="984960" cy="299160"/>
          </a:xfrm>
          <a:prstGeom prst="rect">
            <a:avLst/>
          </a:prstGeom>
          <a:solidFill>
            <a:srgbClr val="99CC00"/>
          </a:solidFill>
          <a:ln w="19075" cap="flat" cmpd="sng">
            <a:solidFill>
              <a:srgbClr val="80808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6"/>
          <p:cNvSpPr/>
          <p:nvPr/>
        </p:nvSpPr>
        <p:spPr>
          <a:xfrm>
            <a:off x="989640" y="1080"/>
            <a:ext cx="4718520" cy="2991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80808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6" name="Google Shape;116;p26"/>
          <p:cNvCxnSpPr/>
          <p:nvPr/>
        </p:nvCxnSpPr>
        <p:spPr>
          <a:xfrm rot="10800000" flipH="1">
            <a:off x="456480" y="303480"/>
            <a:ext cx="360" cy="6553440"/>
          </a:xfrm>
          <a:prstGeom prst="straightConnector1">
            <a:avLst/>
          </a:prstGeom>
          <a:noFill/>
          <a:ln w="763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Google Shape;117;p26"/>
          <p:cNvCxnSpPr/>
          <p:nvPr/>
        </p:nvCxnSpPr>
        <p:spPr>
          <a:xfrm>
            <a:off x="456480" y="6703920"/>
            <a:ext cx="8686800" cy="360"/>
          </a:xfrm>
          <a:prstGeom prst="straightConnector1">
            <a:avLst/>
          </a:prstGeom>
          <a:noFill/>
          <a:ln w="572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26"/>
          <p:cNvCxnSpPr/>
          <p:nvPr/>
        </p:nvCxnSpPr>
        <p:spPr>
          <a:xfrm rot="10800000" flipH="1">
            <a:off x="8762040" y="1080"/>
            <a:ext cx="360" cy="6705360"/>
          </a:xfrm>
          <a:prstGeom prst="straightConnector1">
            <a:avLst/>
          </a:prstGeom>
          <a:noFill/>
          <a:ln w="572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26"/>
          <p:cNvCxnSpPr/>
          <p:nvPr/>
        </p:nvCxnSpPr>
        <p:spPr>
          <a:xfrm>
            <a:off x="720" y="303120"/>
            <a:ext cx="9144000" cy="360"/>
          </a:xfrm>
          <a:prstGeom prst="straightConnector1">
            <a:avLst/>
          </a:prstGeom>
          <a:noFill/>
          <a:ln w="3815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26"/>
          <p:cNvCxnSpPr/>
          <p:nvPr/>
        </p:nvCxnSpPr>
        <p:spPr>
          <a:xfrm flipH="1">
            <a:off x="5713920" y="455760"/>
            <a:ext cx="3429000" cy="36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6"/>
          <p:cNvCxnSpPr/>
          <p:nvPr/>
        </p:nvCxnSpPr>
        <p:spPr>
          <a:xfrm rot="10800000" flipH="1">
            <a:off x="5713920" y="1080"/>
            <a:ext cx="360" cy="45720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6"/>
          <p:cNvCxnSpPr/>
          <p:nvPr/>
        </p:nvCxnSpPr>
        <p:spPr>
          <a:xfrm>
            <a:off x="8762040" y="1980000"/>
            <a:ext cx="381240" cy="360"/>
          </a:xfrm>
          <a:prstGeom prst="straightConnector1">
            <a:avLst/>
          </a:prstGeom>
          <a:noFill/>
          <a:ln w="284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6"/>
          <p:cNvCxnSpPr/>
          <p:nvPr/>
        </p:nvCxnSpPr>
        <p:spPr>
          <a:xfrm>
            <a:off x="989640" y="1080"/>
            <a:ext cx="360" cy="106668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26"/>
          <p:cNvCxnSpPr/>
          <p:nvPr/>
        </p:nvCxnSpPr>
        <p:spPr>
          <a:xfrm flipH="1">
            <a:off x="1440" y="1065600"/>
            <a:ext cx="990360" cy="360"/>
          </a:xfrm>
          <a:prstGeom prst="straightConnector1">
            <a:avLst/>
          </a:pr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26"/>
          <p:cNvCxnSpPr/>
          <p:nvPr/>
        </p:nvCxnSpPr>
        <p:spPr>
          <a:xfrm rot="10800000" flipH="1">
            <a:off x="2665800" y="6247080"/>
            <a:ext cx="360" cy="60984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26"/>
          <p:cNvCxnSpPr/>
          <p:nvPr/>
        </p:nvCxnSpPr>
        <p:spPr>
          <a:xfrm>
            <a:off x="2665800" y="6247080"/>
            <a:ext cx="6477120" cy="36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6"/>
          <p:cNvCxnSpPr/>
          <p:nvPr/>
        </p:nvCxnSpPr>
        <p:spPr>
          <a:xfrm flipH="1">
            <a:off x="1440" y="5257080"/>
            <a:ext cx="457200" cy="360"/>
          </a:xfrm>
          <a:prstGeom prst="straightConnector1">
            <a:avLst/>
          </a:pr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26"/>
          <p:cNvCxnSpPr/>
          <p:nvPr/>
        </p:nvCxnSpPr>
        <p:spPr>
          <a:xfrm flipH="1">
            <a:off x="1440" y="5409000"/>
            <a:ext cx="457200" cy="360"/>
          </a:xfrm>
          <a:prstGeom prst="straightConnector1">
            <a:avLst/>
          </a:pr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/>
          <p:nvPr/>
        </p:nvSpPr>
        <p:spPr>
          <a:xfrm>
            <a:off x="3123360" y="6705360"/>
            <a:ext cx="6014520" cy="145800"/>
          </a:xfrm>
          <a:prstGeom prst="rect">
            <a:avLst/>
          </a:prstGeom>
          <a:gradFill>
            <a:gsLst>
              <a:gs pos="0">
                <a:srgbClr val="EBD7FF"/>
              </a:gs>
              <a:gs pos="100000">
                <a:srgbClr val="0099FF"/>
              </a:gs>
            </a:gsLst>
            <a:lin ang="0" scaled="0"/>
          </a:gra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8761680" y="1980720"/>
            <a:ext cx="375120" cy="4260600"/>
          </a:xfrm>
          <a:prstGeom prst="rect">
            <a:avLst/>
          </a:prstGeom>
          <a:gradFill>
            <a:gsLst>
              <a:gs pos="0">
                <a:srgbClr val="C1E7CE"/>
              </a:gs>
              <a:gs pos="100000">
                <a:srgbClr val="339966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0" y="5257440"/>
            <a:ext cx="451800" cy="145800"/>
          </a:xfrm>
          <a:prstGeom prst="rect">
            <a:avLst/>
          </a:prstGeom>
          <a:solidFill>
            <a:srgbClr val="C0504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/>
          <p:nvPr/>
        </p:nvSpPr>
        <p:spPr>
          <a:xfrm>
            <a:off x="0" y="5409720"/>
            <a:ext cx="451800" cy="144144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8761680" y="1080"/>
            <a:ext cx="375120" cy="19749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8"/>
          <p:cNvSpPr/>
          <p:nvPr/>
        </p:nvSpPr>
        <p:spPr>
          <a:xfrm>
            <a:off x="5713560" y="1080"/>
            <a:ext cx="3042720" cy="299160"/>
          </a:xfrm>
          <a:prstGeom prst="rect">
            <a:avLst/>
          </a:prstGeom>
          <a:solidFill>
            <a:srgbClr val="CAC9AA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8"/>
          <p:cNvSpPr/>
          <p:nvPr/>
        </p:nvSpPr>
        <p:spPr>
          <a:xfrm>
            <a:off x="455760" y="304200"/>
            <a:ext cx="528120" cy="755640"/>
          </a:xfrm>
          <a:prstGeom prst="rect">
            <a:avLst/>
          </a:prstGeom>
          <a:solidFill>
            <a:srgbClr val="800080">
              <a:alpha val="49803"/>
            </a:srgbClr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8"/>
          <p:cNvSpPr/>
          <p:nvPr/>
        </p:nvSpPr>
        <p:spPr>
          <a:xfrm>
            <a:off x="0" y="1065960"/>
            <a:ext cx="451800" cy="4184640"/>
          </a:xfrm>
          <a:prstGeom prst="rect">
            <a:avLst/>
          </a:prstGeom>
          <a:gradFill>
            <a:gsLst>
              <a:gs pos="0">
                <a:srgbClr val="C1AE8F"/>
              </a:gs>
              <a:gs pos="100000">
                <a:srgbClr val="FFFFFF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8"/>
          <p:cNvSpPr/>
          <p:nvPr/>
        </p:nvSpPr>
        <p:spPr>
          <a:xfrm>
            <a:off x="0" y="304200"/>
            <a:ext cx="452160" cy="755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8"/>
          <p:cNvSpPr/>
          <p:nvPr/>
        </p:nvSpPr>
        <p:spPr>
          <a:xfrm>
            <a:off x="1080" y="720"/>
            <a:ext cx="984960" cy="299160"/>
          </a:xfrm>
          <a:prstGeom prst="rect">
            <a:avLst/>
          </a:prstGeom>
          <a:solidFill>
            <a:srgbClr val="99CC00"/>
          </a:solidFill>
          <a:ln w="19075" cap="flat" cmpd="sng">
            <a:solidFill>
              <a:srgbClr val="80808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8"/>
          <p:cNvSpPr/>
          <p:nvPr/>
        </p:nvSpPr>
        <p:spPr>
          <a:xfrm>
            <a:off x="989640" y="1080"/>
            <a:ext cx="4718520" cy="2991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80808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" name="Google Shape;191;p28"/>
          <p:cNvCxnSpPr/>
          <p:nvPr/>
        </p:nvCxnSpPr>
        <p:spPr>
          <a:xfrm rot="10800000" flipH="1">
            <a:off x="456480" y="303480"/>
            <a:ext cx="360" cy="6553440"/>
          </a:xfrm>
          <a:prstGeom prst="straightConnector1">
            <a:avLst/>
          </a:prstGeom>
          <a:noFill/>
          <a:ln w="763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28"/>
          <p:cNvCxnSpPr/>
          <p:nvPr/>
        </p:nvCxnSpPr>
        <p:spPr>
          <a:xfrm>
            <a:off x="456480" y="6703920"/>
            <a:ext cx="8686800" cy="360"/>
          </a:xfrm>
          <a:prstGeom prst="straightConnector1">
            <a:avLst/>
          </a:prstGeom>
          <a:noFill/>
          <a:ln w="572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3" name="Google Shape;193;p28"/>
          <p:cNvCxnSpPr/>
          <p:nvPr/>
        </p:nvCxnSpPr>
        <p:spPr>
          <a:xfrm rot="10800000" flipH="1">
            <a:off x="8762040" y="1080"/>
            <a:ext cx="360" cy="6705360"/>
          </a:xfrm>
          <a:prstGeom prst="straightConnector1">
            <a:avLst/>
          </a:prstGeom>
          <a:noFill/>
          <a:ln w="572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4" name="Google Shape;194;p28"/>
          <p:cNvCxnSpPr/>
          <p:nvPr/>
        </p:nvCxnSpPr>
        <p:spPr>
          <a:xfrm>
            <a:off x="720" y="303120"/>
            <a:ext cx="9144000" cy="360"/>
          </a:xfrm>
          <a:prstGeom prst="straightConnector1">
            <a:avLst/>
          </a:prstGeom>
          <a:noFill/>
          <a:ln w="3815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28"/>
          <p:cNvCxnSpPr/>
          <p:nvPr/>
        </p:nvCxnSpPr>
        <p:spPr>
          <a:xfrm flipH="1">
            <a:off x="5713920" y="455760"/>
            <a:ext cx="3429000" cy="36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" name="Google Shape;196;p28"/>
          <p:cNvCxnSpPr/>
          <p:nvPr/>
        </p:nvCxnSpPr>
        <p:spPr>
          <a:xfrm rot="10800000" flipH="1">
            <a:off x="5713920" y="1080"/>
            <a:ext cx="360" cy="45720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28"/>
          <p:cNvCxnSpPr/>
          <p:nvPr/>
        </p:nvCxnSpPr>
        <p:spPr>
          <a:xfrm>
            <a:off x="8762040" y="1980000"/>
            <a:ext cx="381240" cy="360"/>
          </a:xfrm>
          <a:prstGeom prst="straightConnector1">
            <a:avLst/>
          </a:prstGeom>
          <a:noFill/>
          <a:ln w="284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" name="Google Shape;198;p28"/>
          <p:cNvCxnSpPr/>
          <p:nvPr/>
        </p:nvCxnSpPr>
        <p:spPr>
          <a:xfrm>
            <a:off x="989640" y="1080"/>
            <a:ext cx="360" cy="106668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28"/>
          <p:cNvCxnSpPr/>
          <p:nvPr/>
        </p:nvCxnSpPr>
        <p:spPr>
          <a:xfrm flipH="1">
            <a:off x="1440" y="1065600"/>
            <a:ext cx="990360" cy="360"/>
          </a:xfrm>
          <a:prstGeom prst="straightConnector1">
            <a:avLst/>
          </a:pr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28"/>
          <p:cNvCxnSpPr/>
          <p:nvPr/>
        </p:nvCxnSpPr>
        <p:spPr>
          <a:xfrm rot="10800000" flipH="1">
            <a:off x="2665800" y="6247080"/>
            <a:ext cx="360" cy="60984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28"/>
          <p:cNvCxnSpPr/>
          <p:nvPr/>
        </p:nvCxnSpPr>
        <p:spPr>
          <a:xfrm>
            <a:off x="2665800" y="6247080"/>
            <a:ext cx="6477120" cy="360"/>
          </a:xfrm>
          <a:prstGeom prst="straightConnector1">
            <a:avLst/>
          </a:prstGeom>
          <a:noFill/>
          <a:ln w="1907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28"/>
          <p:cNvCxnSpPr/>
          <p:nvPr/>
        </p:nvCxnSpPr>
        <p:spPr>
          <a:xfrm flipH="1">
            <a:off x="1440" y="5257080"/>
            <a:ext cx="457200" cy="360"/>
          </a:xfrm>
          <a:prstGeom prst="straightConnector1">
            <a:avLst/>
          </a:pr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28"/>
          <p:cNvCxnSpPr/>
          <p:nvPr/>
        </p:nvCxnSpPr>
        <p:spPr>
          <a:xfrm flipH="1">
            <a:off x="1440" y="5409000"/>
            <a:ext cx="457200" cy="360"/>
          </a:xfrm>
          <a:prstGeom prst="straightConnector1">
            <a:avLst/>
          </a:pr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"/>
          <p:cNvSpPr/>
          <p:nvPr/>
        </p:nvSpPr>
        <p:spPr>
          <a:xfrm>
            <a:off x="683275" y="2046600"/>
            <a:ext cx="80589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ОСНОВНЫЕ ПРОЦЕССЫ ДИСТАНЦИОННОЙ ПОДГОТОВКИ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К ОГЭ ПО ИНФОРМАТИКЕ СРЕДСТВАМИ ИКТ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"/>
          <p:cNvSpPr/>
          <p:nvPr/>
        </p:nvSpPr>
        <p:spPr>
          <a:xfrm>
            <a:off x="1152360" y="4285440"/>
            <a:ext cx="2947320" cy="96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"/>
          <p:cNvSpPr/>
          <p:nvPr/>
        </p:nvSpPr>
        <p:spPr>
          <a:xfrm>
            <a:off x="3915243" y="4553870"/>
            <a:ext cx="48270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Подготовили</a:t>
            </a:r>
            <a:r>
              <a:rPr lang="ru-RU" sz="1800" b="1"/>
              <a:t> </a:t>
            </a: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учителя</a:t>
            </a:r>
            <a:r>
              <a:rPr lang="ru-RU" sz="1800" b="1"/>
              <a:t> </a:t>
            </a: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информатики: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ГБОУ СОШ № 443 Фрунзенского района:</a:t>
            </a:r>
            <a:r>
              <a:rPr lang="ru-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Садовникова Н.Е</a:t>
            </a:r>
            <a:endParaRPr sz="2000" b="1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</a:rPr>
              <a:t>ГБОУ СОШ № 43 Приморского района:</a:t>
            </a:r>
            <a:r>
              <a:rPr lang="ru-RU" sz="2000" b="1">
                <a:solidFill>
                  <a:srgbClr val="800000"/>
                </a:solidFill>
              </a:rPr>
              <a:t>Потемина Н.А.</a:t>
            </a:r>
            <a:endParaRPr sz="2000" b="1">
              <a:solidFill>
                <a:srgbClr val="800000"/>
              </a:solidFill>
            </a:endParaRPr>
          </a:p>
        </p:txBody>
      </p:sp>
      <p:sp>
        <p:nvSpPr>
          <p:cNvPr id="262" name="Google Shape;262;p1"/>
          <p:cNvSpPr/>
          <p:nvPr/>
        </p:nvSpPr>
        <p:spPr>
          <a:xfrm>
            <a:off x="4364640" y="6285600"/>
            <a:ext cx="1137240" cy="3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ru-RU" sz="1800" b="1"/>
              <a:t>23</a:t>
            </a: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год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640" y="934920"/>
            <a:ext cx="1977120" cy="15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"/>
          <p:cNvSpPr/>
          <p:nvPr/>
        </p:nvSpPr>
        <p:spPr>
          <a:xfrm>
            <a:off x="286560" y="221400"/>
            <a:ext cx="8419680" cy="44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ru-RU" sz="2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ru-RU" sz="2800" b="1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Процесс 3.</a:t>
            </a:r>
            <a:endParaRPr sz="2800" b="0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Выполнение организационных моментов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    в рамках спроектированной учебной ИОС:</a:t>
            </a: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</a:t>
            </a:r>
            <a:r>
              <a:rPr lang="ru-RU" sz="16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1600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составляется список учащихся, сдающих ОГЭ по информатике;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происходит регистрация всех участников процесса дистанционного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обучения (администратора; учителей, обучающихся);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объявляется действующий адрес электронной почты для отсылки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и получения информации (объявлений, заданий, ссылок на ЭОР..);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делается рассылка обучающимся учебно-тематического плана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курса дистанционного обучения на адрес их электронной почты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(не исключается непосредственная выдача на руки);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0"/>
          <p:cNvSpPr/>
          <p:nvPr/>
        </p:nvSpPr>
        <p:spPr>
          <a:xfrm>
            <a:off x="575640" y="1576081"/>
            <a:ext cx="7923240" cy="123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0"/>
          <p:cNvSpPr/>
          <p:nvPr/>
        </p:nvSpPr>
        <p:spPr>
          <a:xfrm>
            <a:off x="645120" y="572356"/>
            <a:ext cx="8708040" cy="524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0"/>
          <p:cNvSpPr/>
          <p:nvPr/>
        </p:nvSpPr>
        <p:spPr>
          <a:xfrm>
            <a:off x="214920" y="2734920"/>
            <a:ext cx="8924040" cy="41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0"/>
          <p:cNvSpPr/>
          <p:nvPr/>
        </p:nvSpPr>
        <p:spPr>
          <a:xfrm>
            <a:off x="7376396" y="4170618"/>
            <a:ext cx="1548003" cy="255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6" name="Google Shape;356;p10"/>
          <p:cNvGraphicFramePr/>
          <p:nvPr/>
        </p:nvGraphicFramePr>
        <p:xfrm>
          <a:off x="487074" y="4301865"/>
          <a:ext cx="8249050" cy="6294140"/>
        </p:xfrm>
        <a:graphic>
          <a:graphicData uri="http://schemas.openxmlformats.org/drawingml/2006/table">
            <a:tbl>
              <a:tblPr firstRow="1" bandRow="1">
                <a:noFill/>
                <a:tableStyleId>{D14A1977-1ABF-40C8-A8C0-F92D091B9CD5}</a:tableStyleId>
              </a:tblPr>
              <a:tblGrid>
                <a:gridCol w="370875"/>
                <a:gridCol w="1689350"/>
                <a:gridCol w="745075"/>
                <a:gridCol w="602300"/>
                <a:gridCol w="3010150"/>
                <a:gridCol w="1831300"/>
              </a:tblGrid>
              <a:tr h="2901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№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/>
                        <a:t>п/п</a:t>
                      </a:r>
                      <a:endParaRPr/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Тема</a:t>
                      </a:r>
                      <a:endParaRPr/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Общее кол-во часов</a:t>
                      </a:r>
                      <a:endParaRPr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                         Занятия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Дата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62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час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        Тип занятия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1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2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…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6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Количественные параметры информационных объектов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Значение логического выражения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…………………….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Алгоритм для конкретного исполнителя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  2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  2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……..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  2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0,5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1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1,5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0,5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1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1,5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…….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1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0.5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1.5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просмотр дома обучающего видеоролика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консультация по теме в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онлайн-режиме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итоговая проверка по теме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просмотр дома обучающего видеоролика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консультация по теме в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онлайн-режиме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итоговая проверка по теме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………………………………………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просмотр дома обучающего видеоролика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консультация по теме в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онлайн-режиме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итоговая проверка по теме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до 06.09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06.09 </a:t>
                      </a:r>
                      <a:r>
                        <a:rPr lang="ru-RU" sz="1200"/>
                        <a:t>(18.30-19.30)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/>
                        <a:t>09.09 </a:t>
                      </a:r>
                      <a:r>
                        <a:rPr lang="ru-RU" sz="1200"/>
                        <a:t>(15.30-17.00)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до 13.09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13.09 </a:t>
                      </a:r>
                      <a:r>
                        <a:rPr lang="ru-RU" sz="1200"/>
                        <a:t>(18.30-19.30)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/>
                        <a:t>15.09 </a:t>
                      </a:r>
                      <a:r>
                        <a:rPr lang="ru-RU" sz="1200"/>
                        <a:t>(15.30-17.00)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/>
                        <a:t>……………………………………….</a:t>
                      </a: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до 13.09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13.09 </a:t>
                      </a:r>
                      <a:r>
                        <a:rPr lang="ru-RU" sz="1200"/>
                        <a:t>(18.30-19.30)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/>
                        <a:t>15.09 </a:t>
                      </a:r>
                      <a:r>
                        <a:rPr lang="ru-RU" sz="1200"/>
                        <a:t>(15.30-17.00)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"/>
          <p:cNvSpPr/>
          <p:nvPr/>
        </p:nvSpPr>
        <p:spPr>
          <a:xfrm>
            <a:off x="286560" y="221400"/>
            <a:ext cx="8419680" cy="44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ru-RU" sz="2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ru-RU" sz="2800" b="1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Процесс 3.</a:t>
            </a:r>
            <a:endParaRPr sz="2800" b="0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Выполнение организационных моментов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    в рамках спроектированной учебной ИОС:</a:t>
            </a: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</a:t>
            </a:r>
            <a:r>
              <a:rPr lang="ru-RU" sz="16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1600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- делается рассылка обучающимся учебно-тематического плана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курса дистанционного обучения на адрес их электронной почты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(не исключается непосредственная выдача на руки);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575640" y="1576081"/>
            <a:ext cx="7923240" cy="123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645120" y="572356"/>
            <a:ext cx="8708040" cy="524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14920" y="2734920"/>
            <a:ext cx="8924040" cy="41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7376396" y="4170618"/>
            <a:ext cx="1548003" cy="255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6" name="Google Shape;366;p11"/>
          <p:cNvGraphicFramePr/>
          <p:nvPr/>
        </p:nvGraphicFramePr>
        <p:xfrm>
          <a:off x="395111" y="2580646"/>
          <a:ext cx="8371025" cy="7072500"/>
        </p:xfrm>
        <a:graphic>
          <a:graphicData uri="http://schemas.openxmlformats.org/drawingml/2006/table">
            <a:tbl>
              <a:tblPr firstRow="1" bandRow="1">
                <a:noFill/>
                <a:tableStyleId>{D14A1977-1ABF-40C8-A8C0-F92D091B9CD5}</a:tableStyleId>
              </a:tblPr>
              <a:tblGrid>
                <a:gridCol w="492850"/>
                <a:gridCol w="1689350"/>
                <a:gridCol w="745075"/>
                <a:gridCol w="602300"/>
                <a:gridCol w="3010150"/>
                <a:gridCol w="1831300"/>
              </a:tblGrid>
              <a:tr h="3108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/>
                        <a:t>№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/>
                        <a:t>п/п</a:t>
                      </a:r>
                      <a:endParaRPr/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Тема</a:t>
                      </a:r>
                      <a:endParaRPr/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Общее кол-во часов</a:t>
                      </a:r>
                      <a:endParaRPr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                         Занятия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Дата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8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час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        Тип занятия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3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/>
                        <a:t>    3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highlight>
                            <a:srgbClr val="FFFF00"/>
                          </a:highlight>
                        </a:rPr>
                        <a:t>0,5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1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1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 1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highlight>
                            <a:srgbClr val="FFFF00"/>
                          </a:highlight>
                        </a:rPr>
                        <a:t>просмотр дома обучающего видеоролика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консультация по теме в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онлайн-режиме: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ru-RU" sz="1400" i="1"/>
                        <a:t>введение нового материала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ru-RU" sz="1400" i="0"/>
                        <a:t>ответы на вопросы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ru-RU" sz="1400" i="1"/>
                        <a:t>формирование и развитие компетенций</a:t>
                      </a:r>
                      <a:endParaRPr sz="1400" i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ru-RU" sz="1400" i="1"/>
                        <a:t>отработка умений и навыков</a:t>
                      </a:r>
                      <a:endParaRPr/>
                    </a:p>
                    <a:p>
                      <a:pPr marL="285750" marR="0" lvl="0" indent="-196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i="1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i="1">
                          <a:highlight>
                            <a:srgbClr val="FFFF00"/>
                          </a:highlight>
                        </a:rPr>
                        <a:t>отработка умений и навыков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i="1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i="0"/>
                        <a:t>очная консультация (практикум, тренинг)</a:t>
                      </a:r>
                      <a:endParaRPr/>
                    </a:p>
                    <a:p>
                      <a:pPr marL="285750" marR="0" lvl="0" indent="-196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i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итоговая проверка по теме (</a:t>
                      </a:r>
                      <a:r>
                        <a:rPr lang="ru-RU" sz="1400" i="1"/>
                        <a:t>педагогический контроль, педагогическая диагностика</a:t>
                      </a:r>
                      <a:r>
                        <a:rPr lang="ru-RU" sz="1400"/>
                        <a:t>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highlight>
                            <a:srgbClr val="FFFF00"/>
                          </a:highlight>
                        </a:rPr>
                        <a:t>до 12.09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12.09 </a:t>
                      </a:r>
                      <a:r>
                        <a:rPr lang="ru-RU" sz="1200"/>
                        <a:t>(18.30-19.30)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highlight>
                            <a:srgbClr val="FFFF00"/>
                          </a:highlight>
                        </a:rPr>
                        <a:t>до 16.09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/>
                        <a:t>16.09 </a:t>
                      </a:r>
                      <a:r>
                        <a:rPr lang="ru-RU" sz="1200"/>
                        <a:t>(15.30-16.30)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/>
                        <a:t>23.09 </a:t>
                      </a:r>
                      <a:r>
                        <a:rPr lang="ru-RU" sz="1200"/>
                        <a:t>(15.30-16.30)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2"/>
          <p:cNvSpPr/>
          <p:nvPr/>
        </p:nvSpPr>
        <p:spPr>
          <a:xfrm>
            <a:off x="1038578" y="664877"/>
            <a:ext cx="8421510" cy="64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подготавливается журнал выполнения заданий, в котором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делаются записи следующего вида, например,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2"/>
          <p:cNvSpPr/>
          <p:nvPr/>
        </p:nvSpPr>
        <p:spPr>
          <a:xfrm>
            <a:off x="575640" y="1576081"/>
            <a:ext cx="7923240" cy="123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2"/>
          <p:cNvSpPr/>
          <p:nvPr/>
        </p:nvSpPr>
        <p:spPr>
          <a:xfrm>
            <a:off x="645120" y="572356"/>
            <a:ext cx="8708040" cy="524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2"/>
          <p:cNvSpPr/>
          <p:nvPr/>
        </p:nvSpPr>
        <p:spPr>
          <a:xfrm>
            <a:off x="214920" y="2734920"/>
            <a:ext cx="8924040" cy="41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7376396" y="4170618"/>
            <a:ext cx="1548003" cy="255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6" name="Google Shape;376;p12"/>
          <p:cNvGraphicFramePr/>
          <p:nvPr/>
        </p:nvGraphicFramePr>
        <p:xfrm>
          <a:off x="462845" y="1481179"/>
          <a:ext cx="8299850" cy="3535700"/>
        </p:xfrm>
        <a:graphic>
          <a:graphicData uri="http://schemas.openxmlformats.org/drawingml/2006/table">
            <a:tbl>
              <a:tblPr firstRow="1" bandRow="1">
                <a:noFill/>
                <a:tableStyleId>{D14A1977-1ABF-40C8-A8C0-F92D091B9CD5}</a:tableStyleId>
              </a:tblPr>
              <a:tblGrid>
                <a:gridCol w="383475"/>
                <a:gridCol w="1444150"/>
                <a:gridCol w="2603925"/>
                <a:gridCol w="1468300"/>
                <a:gridCol w="1307700"/>
                <a:gridCol w="1092300"/>
              </a:tblGrid>
              <a:tr h="48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/>
                        <a:t>№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/>
                        <a:t>п/п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Задание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Вид задания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Вид проверяемого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Результат выполнения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Примеч.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237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Алгоритм для конкретного исполнителя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7 задач: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ru-RU" sz="1400"/>
                        <a:t>исполнитель Чертёжник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/>
                        <a:t>     (4 задачи)-7.1; 7,2; 7,3; 7,4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ru-RU" sz="1400"/>
                        <a:t>исполнитель Муравей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/>
                        <a:t>     (2 задачи)–7,5; 7,6;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ru-RU" sz="1400"/>
                        <a:t>исполнитель Черепашка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/>
                        <a:t>     (2 задачи)–7.7; 7,8.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Выбранный ответ из предложенных вариантов ответа по каждой задаче 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 </a:t>
                      </a:r>
                      <a:r>
                        <a:rPr lang="ru-RU" sz="1400"/>
                        <a:t>7.1 - 100%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7.2 -   90%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7.3 -   70%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7.4 – 100%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7.5 – 100%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7.6 – 100%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7.7  - 100%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 7.8 – 100%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Задачи 7.2; 7,3 повторить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методику решения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/>
          <p:nvPr/>
        </p:nvSpPr>
        <p:spPr>
          <a:xfrm>
            <a:off x="485422" y="103680"/>
            <a:ext cx="9460088" cy="6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r>
              <a:rPr lang="ru-RU"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Процесс 4.</a:t>
            </a:r>
            <a:endParaRPr sz="24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Совместная учебная деятельность: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</a:t>
            </a: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ru-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Делается рассылка на электронную почту учащихся видеороликов.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Каждый видеоролик, представляет решение задач (методику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решения задач), относящихся к конкретному заданию ОГЭ.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Видеоролики созданы Роговым Андреем Юрьвичем,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учителем из города Челябинска.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Font typeface="Noto Sans Symbols"/>
              <a:buChar char="●"/>
            </a:pPr>
            <a:r>
              <a:rPr lang="ru-RU" sz="16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3"/>
          <p:cNvSpPr/>
          <p:nvPr/>
        </p:nvSpPr>
        <p:spPr>
          <a:xfrm>
            <a:off x="3299040" y="6186600"/>
            <a:ext cx="5158080" cy="9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3"/>
          <p:cNvSpPr/>
          <p:nvPr/>
        </p:nvSpPr>
        <p:spPr>
          <a:xfrm>
            <a:off x="-1050480" y="2592000"/>
            <a:ext cx="10118880" cy="256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2621520" y="6375240"/>
            <a:ext cx="6161040" cy="34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3134" y="1933310"/>
            <a:ext cx="5272724" cy="299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9822" y="3412554"/>
            <a:ext cx="1909465" cy="2864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"/>
          <p:cNvSpPr/>
          <p:nvPr/>
        </p:nvSpPr>
        <p:spPr>
          <a:xfrm>
            <a:off x="474133" y="103680"/>
            <a:ext cx="8308427" cy="6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Все видеоролики выполнены в одинаковом дизайне, их число равно числу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заданий ОГЭ.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ru-RU" sz="1600" b="0" strike="noStrike">
                <a:solidFill>
                  <a:srgbClr val="6B00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Font typeface="Noto Sans Symbols"/>
              <a:buChar char="●"/>
            </a:pPr>
            <a:r>
              <a:rPr lang="ru-RU" sz="16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3299040" y="6186600"/>
            <a:ext cx="5158080" cy="9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4"/>
          <p:cNvSpPr/>
          <p:nvPr/>
        </p:nvSpPr>
        <p:spPr>
          <a:xfrm>
            <a:off x="-1050480" y="2592000"/>
            <a:ext cx="10118880" cy="256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4"/>
          <p:cNvSpPr/>
          <p:nvPr/>
        </p:nvSpPr>
        <p:spPr>
          <a:xfrm>
            <a:off x="2621520" y="6375240"/>
            <a:ext cx="6161040" cy="34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880" y="3566098"/>
            <a:ext cx="3860800" cy="290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6306" y="3459892"/>
            <a:ext cx="3983534" cy="300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1520" y="710498"/>
            <a:ext cx="4273759" cy="3006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5"/>
          <p:cNvSpPr/>
          <p:nvPr/>
        </p:nvSpPr>
        <p:spPr>
          <a:xfrm>
            <a:off x="474133" y="103680"/>
            <a:ext cx="8308427" cy="6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Так, например, в видеоролике Задание 6 ОГЭ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«Алгоритм для конкретного исполнителя»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автор представляет: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решения четырёх видов задач, относящихся к исполнителю Чертёжник: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1)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ru-RU" sz="1600" b="0" strike="noStrike">
                <a:solidFill>
                  <a:srgbClr val="6B00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2)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3)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3)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Font typeface="Noto Sans Symbols"/>
              <a:buChar char="●"/>
            </a:pPr>
            <a:r>
              <a:rPr lang="ru-RU" sz="16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5"/>
          <p:cNvSpPr/>
          <p:nvPr/>
        </p:nvSpPr>
        <p:spPr>
          <a:xfrm>
            <a:off x="3299040" y="6186600"/>
            <a:ext cx="5158080" cy="9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-1050480" y="2592000"/>
            <a:ext cx="10118880" cy="256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5"/>
          <p:cNvSpPr/>
          <p:nvPr/>
        </p:nvSpPr>
        <p:spPr>
          <a:xfrm>
            <a:off x="2621520" y="6375240"/>
            <a:ext cx="6161040" cy="34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848" y="1586615"/>
            <a:ext cx="6824227" cy="163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9031" y="3218004"/>
            <a:ext cx="6048346" cy="14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5224" y="4686264"/>
            <a:ext cx="5971088" cy="18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6"/>
          <p:cNvSpPr/>
          <p:nvPr/>
        </p:nvSpPr>
        <p:spPr>
          <a:xfrm>
            <a:off x="474133" y="103680"/>
            <a:ext cx="8308427" cy="6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ru-RU" sz="1600" b="0" strike="noStrike">
                <a:solidFill>
                  <a:srgbClr val="6B00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2)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решение двух видов задач, относящихся к исполнителю Муравей:                 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6"/>
          <p:cNvSpPr/>
          <p:nvPr/>
        </p:nvSpPr>
        <p:spPr>
          <a:xfrm>
            <a:off x="3299040" y="6186600"/>
            <a:ext cx="5158080" cy="9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6"/>
          <p:cNvSpPr/>
          <p:nvPr/>
        </p:nvSpPr>
        <p:spPr>
          <a:xfrm>
            <a:off x="-1050480" y="2592000"/>
            <a:ext cx="10118880" cy="256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6"/>
          <p:cNvSpPr/>
          <p:nvPr/>
        </p:nvSpPr>
        <p:spPr>
          <a:xfrm>
            <a:off x="2621520" y="6375240"/>
            <a:ext cx="6161040" cy="34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625" y="453283"/>
            <a:ext cx="7353810" cy="212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8675" y="3023317"/>
            <a:ext cx="3267075" cy="358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4212" y="2969638"/>
            <a:ext cx="3526904" cy="3640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7"/>
          <p:cNvSpPr/>
          <p:nvPr/>
        </p:nvSpPr>
        <p:spPr>
          <a:xfrm>
            <a:off x="474133" y="103680"/>
            <a:ext cx="8308427" cy="6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- решение двух видов задач, относящихся к исполнителю Черепашка: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ru-RU" sz="1600" b="0" strike="noStrike">
                <a:solidFill>
                  <a:srgbClr val="6B00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 как не у каждого школьника есть аккаунт в Youtube, то пользуемся электронной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рассылкой.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Адрес этих видеороликов в Youtube: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ru-RU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https://www.youtube.com/playlist?list=PLzwOM2zfl-YAgS8lUeC0ViCh6_aGVFeYb</a:t>
            </a:r>
            <a:endParaRPr sz="1600" b="0" strike="noStrik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7"/>
          <p:cNvSpPr/>
          <p:nvPr/>
        </p:nvSpPr>
        <p:spPr>
          <a:xfrm>
            <a:off x="3299040" y="6186600"/>
            <a:ext cx="5158080" cy="9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7"/>
          <p:cNvSpPr/>
          <p:nvPr/>
        </p:nvSpPr>
        <p:spPr>
          <a:xfrm>
            <a:off x="-1050480" y="2592000"/>
            <a:ext cx="10118880" cy="256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7"/>
          <p:cNvSpPr/>
          <p:nvPr/>
        </p:nvSpPr>
        <p:spPr>
          <a:xfrm>
            <a:off x="2621520" y="6375240"/>
            <a:ext cx="6161040" cy="34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005" y="842268"/>
            <a:ext cx="49339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747" y="2743200"/>
            <a:ext cx="5719935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8"/>
          <p:cNvSpPr/>
          <p:nvPr/>
        </p:nvSpPr>
        <p:spPr>
          <a:xfrm>
            <a:off x="474133" y="103680"/>
            <a:ext cx="8308427" cy="6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2. Отрабатываются умения и навыки: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- </a:t>
            </a: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 использование различных дидактических приемов с применением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интерактивных заданий, например с помощью интернет-сервиса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Ссылка на сайт: </a:t>
            </a: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https://learningapps.org/</a:t>
            </a:r>
            <a:endParaRPr sz="1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ru-RU" sz="1600" b="0" strike="noStrike">
                <a:solidFill>
                  <a:srgbClr val="6B00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8"/>
          <p:cNvSpPr/>
          <p:nvPr/>
        </p:nvSpPr>
        <p:spPr>
          <a:xfrm>
            <a:off x="3299040" y="6186600"/>
            <a:ext cx="5158080" cy="9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-1050480" y="2592000"/>
            <a:ext cx="10118880" cy="256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2621520" y="6375240"/>
            <a:ext cx="6161040" cy="34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9350" y="2734788"/>
            <a:ext cx="2838450" cy="346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505" y="1549498"/>
            <a:ext cx="7982987" cy="115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9"/>
          <p:cNvSpPr/>
          <p:nvPr/>
        </p:nvSpPr>
        <p:spPr>
          <a:xfrm>
            <a:off x="985543" y="103680"/>
            <a:ext cx="7797017" cy="6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- с помощью заданий на сайтах: 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Ссылка на сайт: </a:t>
            </a:r>
            <a:r>
              <a:rPr lang="ru-RU" sz="12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https://inf-oge.sdamgia.ru/</a:t>
            </a:r>
            <a:endParaRPr sz="12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Ссылка на сайт: </a:t>
            </a: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http://www.fipi.ru/content/otkrytyy-bank-zadaniy-oge</a:t>
            </a:r>
            <a:endParaRPr sz="1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Ссылка  на сайт:   http://lbz.ru/metodist/authors/informatika/3/      </a:t>
            </a:r>
            <a:endParaRPr sz="1200" b="0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ru-RU" sz="1600" b="0" strike="noStrike">
                <a:solidFill>
                  <a:srgbClr val="6B00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9"/>
          <p:cNvSpPr/>
          <p:nvPr/>
        </p:nvSpPr>
        <p:spPr>
          <a:xfrm>
            <a:off x="3299040" y="6186600"/>
            <a:ext cx="5158080" cy="9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9"/>
          <p:cNvSpPr/>
          <p:nvPr/>
        </p:nvSpPr>
        <p:spPr>
          <a:xfrm>
            <a:off x="-1050480" y="2592000"/>
            <a:ext cx="10118880" cy="256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9"/>
          <p:cNvSpPr/>
          <p:nvPr/>
        </p:nvSpPr>
        <p:spPr>
          <a:xfrm>
            <a:off x="2621520" y="6375240"/>
            <a:ext cx="6161040" cy="34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50" y="821418"/>
            <a:ext cx="7797017" cy="133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492" y="2517893"/>
            <a:ext cx="7562850" cy="152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7724" y="4361877"/>
            <a:ext cx="6882617" cy="2171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"/>
          <p:cNvSpPr/>
          <p:nvPr/>
        </p:nvSpPr>
        <p:spPr>
          <a:xfrm>
            <a:off x="570960" y="2774372"/>
            <a:ext cx="7882560" cy="376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6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▪"/>
            </a:pPr>
            <a:r>
              <a:rPr lang="ru-R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Дистанционное обучение; 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▪"/>
            </a:pPr>
            <a:r>
              <a:rPr lang="ru-R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Электронное обучение;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▪"/>
            </a:pPr>
            <a:r>
              <a:rPr lang="ru-R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Взаимодействие с виртуальным пространством;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▪"/>
            </a:pPr>
            <a:r>
              <a:rPr lang="ru-R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Взаимодействие в Интернете;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▪"/>
            </a:pPr>
            <a:r>
              <a:rPr lang="ru-R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Телекоммуникационное взаимодействие;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▪"/>
            </a:pPr>
            <a:r>
              <a:rPr lang="ru-R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Взаимодействие в информационно-образовательном пространстве.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003E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"/>
          <p:cNvSpPr/>
          <p:nvPr/>
        </p:nvSpPr>
        <p:spPr>
          <a:xfrm>
            <a:off x="934920" y="322919"/>
            <a:ext cx="7555680" cy="190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Синонимические термины режима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дистанционной подготовки как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педагогического взаимодействия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 использованием ИКТ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"/>
          <p:cNvSpPr/>
          <p:nvPr/>
        </p:nvSpPr>
        <p:spPr>
          <a:xfrm>
            <a:off x="570960" y="3999240"/>
            <a:ext cx="835236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" descr="Картинки по запросу картинки взаимодействие в дистанционном режим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3765" y="2386416"/>
            <a:ext cx="2521048" cy="2528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0"/>
          <p:cNvSpPr/>
          <p:nvPr/>
        </p:nvSpPr>
        <p:spPr>
          <a:xfrm>
            <a:off x="474133" y="103680"/>
            <a:ext cx="8308427" cy="6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- каталоги дидактических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ru-RU" sz="1600" b="0" strike="noStrike">
                <a:solidFill>
                  <a:srgbClr val="6B00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0"/>
          <p:cNvSpPr/>
          <p:nvPr/>
        </p:nvSpPr>
        <p:spPr>
          <a:xfrm>
            <a:off x="3299040" y="6186600"/>
            <a:ext cx="5158080" cy="9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0"/>
          <p:cNvSpPr/>
          <p:nvPr/>
        </p:nvSpPr>
        <p:spPr>
          <a:xfrm>
            <a:off x="-1050480" y="2592000"/>
            <a:ext cx="10118880" cy="256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0"/>
          <p:cNvSpPr/>
          <p:nvPr/>
        </p:nvSpPr>
        <p:spPr>
          <a:xfrm>
            <a:off x="2621520" y="6375240"/>
            <a:ext cx="6161040" cy="34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585" y="494640"/>
            <a:ext cx="7525815" cy="5772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1"/>
          <p:cNvSpPr/>
          <p:nvPr/>
        </p:nvSpPr>
        <p:spPr>
          <a:xfrm>
            <a:off x="474133" y="-327378"/>
            <a:ext cx="8308427" cy="669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r>
              <a:rPr lang="ru-RU" sz="1600" b="0" strike="noStrike">
                <a:solidFill>
                  <a:srgbClr val="6B00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- с помощью печатных тренировочных тестов. 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1"/>
          <p:cNvSpPr/>
          <p:nvPr/>
        </p:nvSpPr>
        <p:spPr>
          <a:xfrm>
            <a:off x="3299040" y="6186600"/>
            <a:ext cx="5158080" cy="9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1"/>
          <p:cNvSpPr/>
          <p:nvPr/>
        </p:nvSpPr>
        <p:spPr>
          <a:xfrm>
            <a:off x="-974880" y="2886550"/>
            <a:ext cx="10119000" cy="25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1"/>
          <p:cNvSpPr/>
          <p:nvPr/>
        </p:nvSpPr>
        <p:spPr>
          <a:xfrm>
            <a:off x="2621520" y="6375240"/>
            <a:ext cx="6161040" cy="34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0475" y="2156179"/>
            <a:ext cx="2563350" cy="4030422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1"/>
          <p:cNvSpPr/>
          <p:nvPr/>
        </p:nvSpPr>
        <p:spPr>
          <a:xfrm>
            <a:off x="822550" y="865200"/>
            <a:ext cx="4755000" cy="4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1"/>
          <p:cNvSpPr/>
          <p:nvPr/>
        </p:nvSpPr>
        <p:spPr>
          <a:xfrm>
            <a:off x="-670080" y="3191350"/>
            <a:ext cx="10119000" cy="25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050" y="1030750"/>
            <a:ext cx="4755001" cy="514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2"/>
          <p:cNvSpPr/>
          <p:nvPr/>
        </p:nvSpPr>
        <p:spPr>
          <a:xfrm>
            <a:off x="474133" y="103680"/>
            <a:ext cx="8308427" cy="6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ru-RU" sz="1600" b="0" strike="noStrike">
                <a:solidFill>
                  <a:srgbClr val="6B00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«Сейчас нами прорабатывается модель сдачи информатики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(а в будущем и других предметов ЕГЭ) на компьютерах.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Площадкой для апробации новых технологий у нас обычно становится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государственная итоговая аттестация в 9-х классах.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Так, в этом году экзамен по информатике в Москве в 9 классах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пройдет полностью в компьютерной форме.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В будущем я не исключаю полный отказ от бумажной формы сдачи экзаменов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по всем предметам», - сказал Кравцов. 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3299040" y="6186600"/>
            <a:ext cx="5158080" cy="9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2"/>
          <p:cNvSpPr/>
          <p:nvPr/>
        </p:nvSpPr>
        <p:spPr>
          <a:xfrm>
            <a:off x="-1050480" y="2592000"/>
            <a:ext cx="10118880" cy="256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2"/>
          <p:cNvSpPr/>
          <p:nvPr/>
        </p:nvSpPr>
        <p:spPr>
          <a:xfrm>
            <a:off x="2621520" y="6375240"/>
            <a:ext cx="6161040" cy="34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6425" y="494640"/>
            <a:ext cx="5051135" cy="322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3"/>
          <p:cNvSpPr/>
          <p:nvPr/>
        </p:nvSpPr>
        <p:spPr>
          <a:xfrm>
            <a:off x="1400760" y="3571200"/>
            <a:ext cx="6829560" cy="6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strike="noStrike">
                <a:solidFill>
                  <a:srgbClr val="D25252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4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23" descr="http://3.bp.blogspot.com/-KpxUoYGqPNo/VqsA1FuZI3I/AAAAAAAABNY/qyN8DRXmBHE/s1600/vfntvfnbr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1600" y="519519"/>
            <a:ext cx="2867639" cy="3051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"/>
          <p:cNvSpPr/>
          <p:nvPr/>
        </p:nvSpPr>
        <p:spPr>
          <a:xfrm>
            <a:off x="338515" y="384464"/>
            <a:ext cx="8419680" cy="105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Для реализации режима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дистанционной подготовки необходимы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strike="noStrik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strike="noStrik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"/>
          <p:cNvSpPr/>
          <p:nvPr/>
        </p:nvSpPr>
        <p:spPr>
          <a:xfrm>
            <a:off x="575640" y="1576080"/>
            <a:ext cx="7923240" cy="25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"/>
          <p:cNvSpPr/>
          <p:nvPr/>
        </p:nvSpPr>
        <p:spPr>
          <a:xfrm>
            <a:off x="0" y="1018309"/>
            <a:ext cx="9350165" cy="554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strike="noStrik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strike="noStrik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strike="noStrik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Информационно-образовательная среда (ИОС),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т.е. среда созданная средствами ИКТ;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24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ru-RU" sz="24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Инструментальные средства, т.е. электронные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образовательные ресурсы, используемые в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сфере образования для реализации процесса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обучения с помощью ИКТ</a:t>
            </a:r>
            <a:r>
              <a:rPr lang="ru-RU" sz="26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2600" b="1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(ГОСТ Р 53620-2009, введён в действие в 2011 году)</a:t>
            </a:r>
            <a:endParaRPr/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"/>
          <p:cNvSpPr/>
          <p:nvPr/>
        </p:nvSpPr>
        <p:spPr>
          <a:xfrm>
            <a:off x="214920" y="2375280"/>
            <a:ext cx="8924040" cy="453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3" descr="Похожее 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468" y="1440937"/>
            <a:ext cx="530382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/>
          <p:nvPr/>
        </p:nvSpPr>
        <p:spPr>
          <a:xfrm>
            <a:off x="286560" y="333360"/>
            <a:ext cx="8419680" cy="95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3200" b="1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2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ru-RU" sz="2800" b="1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Основные процессы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ru-RU" sz="2800" b="1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дистанционной подготовки к ОГЭ</a:t>
            </a:r>
            <a:endParaRPr sz="2800" b="0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Процесс</a:t>
            </a:r>
            <a:r>
              <a:rPr lang="ru-RU" sz="2800" b="1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200" b="1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ru-RU" sz="2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200" b="1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Проектирование структуры учебной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ru-RU" sz="2200" b="1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информационно-образовательной среды (ИОС).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Процесс</a:t>
            </a: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Знакомство учащихся 9-х классов с ОГЭ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 по информатике с целью самоопределения ими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    ОГЭ по информатике как экзамена по выбору.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Процесс 3. </a:t>
            </a: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Выполнение организационных моментов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          в рамках спроектированной учебной ИОС.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Процесс 4. </a:t>
            </a: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Совместная учебная деятельность.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575640" y="1576081"/>
            <a:ext cx="7923240" cy="123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645120" y="572356"/>
            <a:ext cx="8708040" cy="524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214920" y="2734920"/>
            <a:ext cx="8924040" cy="41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7376396" y="4170618"/>
            <a:ext cx="1548003" cy="255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075708" y="5944467"/>
            <a:ext cx="59020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С.В. Гайсина Подготовка к ЕГЭ о информатике в дистанционном режиме.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Учебно-методическое пособие. ГБОУ ДПО ЦПКССПб  «РЦОКОиИТ» СПб)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"/>
          <p:cNvSpPr/>
          <p:nvPr/>
        </p:nvSpPr>
        <p:spPr>
          <a:xfrm>
            <a:off x="286560" y="333360"/>
            <a:ext cx="8419680" cy="95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3200" b="1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2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ru-RU" sz="2800" b="1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Процесс 1.</a:t>
            </a:r>
            <a:endParaRPr sz="2800" b="0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ru-RU" sz="2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200" b="1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Проектирование структуры учебной ИОС: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1.1 определяются структурные компоненты учебной ИОС из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представленных на рис. 1: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</a:t>
            </a:r>
            <a:r>
              <a:rPr lang="ru-RU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организационные материалы;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- дидактические материалы и инструментарий.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_--    </a:t>
            </a:r>
            <a:endParaRPr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"/>
          <p:cNvSpPr/>
          <p:nvPr/>
        </p:nvSpPr>
        <p:spPr>
          <a:xfrm>
            <a:off x="575640" y="1576081"/>
            <a:ext cx="7923240" cy="123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"/>
          <p:cNvSpPr/>
          <p:nvPr/>
        </p:nvSpPr>
        <p:spPr>
          <a:xfrm>
            <a:off x="645120" y="572356"/>
            <a:ext cx="8708040" cy="524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"/>
          <p:cNvSpPr/>
          <p:nvPr/>
        </p:nvSpPr>
        <p:spPr>
          <a:xfrm>
            <a:off x="214920" y="2734920"/>
            <a:ext cx="8924040" cy="41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"/>
          <p:cNvSpPr/>
          <p:nvPr/>
        </p:nvSpPr>
        <p:spPr>
          <a:xfrm>
            <a:off x="7376396" y="4170618"/>
            <a:ext cx="1548003" cy="255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9804" y="2712342"/>
            <a:ext cx="5904614" cy="336775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"/>
          <p:cNvSpPr/>
          <p:nvPr/>
        </p:nvSpPr>
        <p:spPr>
          <a:xfrm>
            <a:off x="3075708" y="5944467"/>
            <a:ext cx="59020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С.В. Гайсина Подготовка к ЕГЭ о информатике в дистанционном режиме.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Учебно-методическое пособие. ГБОУ ДПО ЦПКССПб  «РЦОКОиИТ» СПб)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"/>
          <p:cNvSpPr/>
          <p:nvPr/>
        </p:nvSpPr>
        <p:spPr>
          <a:xfrm>
            <a:off x="286560" y="282222"/>
            <a:ext cx="8419680" cy="91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1.2 определяются функции учебной среды:</a:t>
            </a:r>
            <a:r>
              <a:rPr lang="ru-RU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- информирование;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- групповое общение;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- общение в парах и мини-группах.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ru-RU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определяются виды педагогического воздействия:</a:t>
            </a:r>
            <a:r>
              <a:rPr lang="ru-RU" sz="2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- доведение до сведения всех обучающихся информации различного характера;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- обсуждение, исследование, анализ;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- консультирование, инструктирование, мотивация, одобрение, переписка.</a:t>
            </a:r>
            <a:r>
              <a:rPr lang="ru-RU" sz="16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</a:t>
            </a:r>
            <a:endParaRPr sz="1600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6"/>
          <p:cNvSpPr/>
          <p:nvPr/>
        </p:nvSpPr>
        <p:spPr>
          <a:xfrm>
            <a:off x="575640" y="1576081"/>
            <a:ext cx="7923240" cy="123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6"/>
          <p:cNvSpPr/>
          <p:nvPr/>
        </p:nvSpPr>
        <p:spPr>
          <a:xfrm>
            <a:off x="645120" y="572356"/>
            <a:ext cx="8708040" cy="524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"/>
          <p:cNvSpPr/>
          <p:nvPr/>
        </p:nvSpPr>
        <p:spPr>
          <a:xfrm>
            <a:off x="214920" y="2734920"/>
            <a:ext cx="8924040" cy="41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"/>
          <p:cNvSpPr/>
          <p:nvPr/>
        </p:nvSpPr>
        <p:spPr>
          <a:xfrm>
            <a:off x="7376396" y="4170618"/>
            <a:ext cx="1548003" cy="255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263" y="3217688"/>
            <a:ext cx="6338711" cy="296735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6"/>
          <p:cNvSpPr/>
          <p:nvPr/>
        </p:nvSpPr>
        <p:spPr>
          <a:xfrm>
            <a:off x="2556933" y="5979653"/>
            <a:ext cx="63387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С.В. Гайсина Подготовка к ЕГЭ о информатике в дистанционном режиме.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Учебно-методическое пособие. ГБОУ ДПО ЦПКССПб  «РЦОКОиИТ» СПб)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"/>
          <p:cNvSpPr/>
          <p:nvPr/>
        </p:nvSpPr>
        <p:spPr>
          <a:xfrm>
            <a:off x="304800" y="582776"/>
            <a:ext cx="8593353" cy="7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1.4 определяется, цель создания учебной ИОС: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- дистанционный курс.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1.5 Выбирается дидактический инструментарий для организации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учебной ИОС: </a:t>
            </a: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575640" y="1576081"/>
            <a:ext cx="7923240" cy="123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645120" y="572356"/>
            <a:ext cx="8708040" cy="524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214920" y="2734920"/>
            <a:ext cx="8924040" cy="41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7376396" y="4170618"/>
            <a:ext cx="1548003" cy="255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7"/>
          <p:cNvSpPr/>
          <p:nvPr/>
        </p:nvSpPr>
        <p:spPr>
          <a:xfrm>
            <a:off x="3075708" y="5944467"/>
            <a:ext cx="59020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С.В. Гайсина Подготовка к ЕГЭ о информатике в дистанционном режиме.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Учебно-методическое пособие. ГБОУ ДПО ЦПКССПб  «РЦОКОиИТ» СПб)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9589" y="2734920"/>
            <a:ext cx="6460716" cy="31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"/>
          <p:cNvSpPr/>
          <p:nvPr/>
        </p:nvSpPr>
        <p:spPr>
          <a:xfrm>
            <a:off x="124178" y="390525"/>
            <a:ext cx="8615929" cy="128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1.6 создается подборка ресурсов теоретического и практического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характера для организации подготовки к ОГЭ: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подборка ресурсов из коллекций федерального портала «Российское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образование» и других ЭОР;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- подборка интернет-ресурсов, которые могут выступать в качестве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дидактического инструментария (см. дальше).</a:t>
            </a:r>
            <a:r>
              <a:rPr lang="ru-RU" sz="2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Наше обучение в дистанционном режиме организовано в сочетании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с очными формами занятий (консультации, практикумы, тренинги). </a:t>
            </a:r>
            <a:endParaRPr sz="1800" b="1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"/>
          <p:cNvSpPr/>
          <p:nvPr/>
        </p:nvSpPr>
        <p:spPr>
          <a:xfrm>
            <a:off x="575640" y="1576081"/>
            <a:ext cx="7923240" cy="123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8"/>
          <p:cNvSpPr/>
          <p:nvPr/>
        </p:nvSpPr>
        <p:spPr>
          <a:xfrm>
            <a:off x="645120" y="214459"/>
            <a:ext cx="8708040" cy="212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8"/>
          <p:cNvSpPr/>
          <p:nvPr/>
        </p:nvSpPr>
        <p:spPr>
          <a:xfrm>
            <a:off x="214920" y="2734920"/>
            <a:ext cx="8924040" cy="41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8"/>
          <p:cNvSpPr/>
          <p:nvPr/>
        </p:nvSpPr>
        <p:spPr>
          <a:xfrm>
            <a:off x="7376396" y="4170618"/>
            <a:ext cx="1548003" cy="255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8"/>
          <p:cNvSpPr/>
          <p:nvPr/>
        </p:nvSpPr>
        <p:spPr>
          <a:xfrm>
            <a:off x="3075708" y="5944467"/>
            <a:ext cx="59020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2279" y="3265391"/>
            <a:ext cx="5858062" cy="337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"/>
          <p:cNvSpPr/>
          <p:nvPr/>
        </p:nvSpPr>
        <p:spPr>
          <a:xfrm>
            <a:off x="286560" y="233372"/>
            <a:ext cx="8419680" cy="68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Процесс 2.</a:t>
            </a:r>
            <a:endParaRPr sz="24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Знакомство учащихся 9-х классов с ОГЭ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по информатике с целью самоопределения ими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ОГЭ по информатике как экзамена по выбору: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- представление ключевых положений, заданий ОГЭ и правил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подготовки к ОГЭ с помощью презентации Л.Л. Босовой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- рассылка по желанию учеников на адрес их электронной почты: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ru-RU" sz="18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* этой презентации;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ru-RU" sz="18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* ссылки на вебинар Л.Л. Босовой «Подготовка к ОГЭ по информатике»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ru-RU" sz="1600" u="sng">
                <a:solidFill>
                  <a:srgbClr val="160054"/>
                </a:solidFill>
                <a:latin typeface="Arial"/>
                <a:ea typeface="Arial"/>
                <a:cs typeface="Arial"/>
                <a:sym typeface="Arial"/>
              </a:rPr>
              <a:t>https://www.youtube.com/watch?v=RisJpjKtcWE&amp;feature=youtu.be</a:t>
            </a:r>
            <a:endParaRPr sz="1600" u="sng">
              <a:solidFill>
                <a:srgbClr val="1600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58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9"/>
          <p:cNvSpPr/>
          <p:nvPr/>
        </p:nvSpPr>
        <p:spPr>
          <a:xfrm>
            <a:off x="575640" y="1576081"/>
            <a:ext cx="7923240" cy="123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645120" y="572356"/>
            <a:ext cx="8708040" cy="524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214920" y="2734920"/>
            <a:ext cx="8924040" cy="41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7429744" y="4158646"/>
            <a:ext cx="1548003" cy="255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2912534" y="6339582"/>
            <a:ext cx="60652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Рабочие учебные программы с 7 по 9 классы по УМК Л.Л. Босовой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9713" y="2488556"/>
            <a:ext cx="4295636" cy="2384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1589</Words>
  <Application>Microsoft Office PowerPoint</Application>
  <PresentationFormat>Экран (4:3)</PresentationFormat>
  <Paragraphs>1142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 Пронская</cp:lastModifiedBy>
  <cp:revision>1</cp:revision>
  <dcterms:modified xsi:type="dcterms:W3CDTF">2023-05-22T09:35:31Z</dcterms:modified>
</cp:coreProperties>
</file>