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8" r:id="rId5"/>
    <p:sldId id="259" r:id="rId6"/>
    <p:sldId id="267" r:id="rId7"/>
    <p:sldId id="265" r:id="rId8"/>
    <p:sldId id="263" r:id="rId9"/>
    <p:sldId id="264" r:id="rId10"/>
    <p:sldId id="261" r:id="rId11"/>
    <p:sldId id="262" r:id="rId12"/>
    <p:sldId id="266" r:id="rId13"/>
    <p:sldId id="269" r:id="rId14"/>
    <p:sldId id="268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37E-D46E-4B4A-A683-7477DA557DEC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C178503-F9FD-4E2C-B531-3640BAD3F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13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37E-D46E-4B4A-A683-7477DA557DEC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C178503-F9FD-4E2C-B531-3640BAD3F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790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37E-D46E-4B4A-A683-7477DA557DEC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C178503-F9FD-4E2C-B531-3640BAD3FA3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0059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37E-D46E-4B4A-A683-7477DA557DEC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C178503-F9FD-4E2C-B531-3640BAD3F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567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37E-D46E-4B4A-A683-7477DA557DEC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C178503-F9FD-4E2C-B531-3640BAD3FA3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3327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37E-D46E-4B4A-A683-7477DA557DEC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C178503-F9FD-4E2C-B531-3640BAD3F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039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37E-D46E-4B4A-A683-7477DA557DEC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8503-F9FD-4E2C-B531-3640BAD3F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661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37E-D46E-4B4A-A683-7477DA557DEC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8503-F9FD-4E2C-B531-3640BAD3F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300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37E-D46E-4B4A-A683-7477DA557DEC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8503-F9FD-4E2C-B531-3640BAD3F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336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37E-D46E-4B4A-A683-7477DA557DEC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C178503-F9FD-4E2C-B531-3640BAD3F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396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37E-D46E-4B4A-A683-7477DA557DEC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C178503-F9FD-4E2C-B531-3640BAD3F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653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37E-D46E-4B4A-A683-7477DA557DEC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C178503-F9FD-4E2C-B531-3640BAD3F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120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37E-D46E-4B4A-A683-7477DA557DEC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8503-F9FD-4E2C-B531-3640BAD3F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713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37E-D46E-4B4A-A683-7477DA557DEC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8503-F9FD-4E2C-B531-3640BAD3F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748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37E-D46E-4B4A-A683-7477DA557DEC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8503-F9FD-4E2C-B531-3640BAD3F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996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37E-D46E-4B4A-A683-7477DA557DEC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C178503-F9FD-4E2C-B531-3640BAD3F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53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3C37E-D46E-4B4A-A683-7477DA557DEC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C178503-F9FD-4E2C-B531-3640BAD3F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275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6C9F3F-3CB9-1327-9C29-70A5D0D0F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438540"/>
            <a:ext cx="8915399" cy="2183362"/>
          </a:xfrm>
        </p:spPr>
        <p:txBody>
          <a:bodyPr/>
          <a:lstStyle/>
          <a:p>
            <a:r>
              <a:rPr lang="ru-RU" dirty="0"/>
              <a:t>Род имён существительных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326D2A2-06A4-3846-284A-6AE444008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50294" y="3657600"/>
            <a:ext cx="5654318" cy="2481943"/>
          </a:xfrm>
        </p:spPr>
        <p:txBody>
          <a:bodyPr>
            <a:normAutofit/>
          </a:bodyPr>
          <a:lstStyle/>
          <a:p>
            <a:r>
              <a:rPr lang="ru-RU" sz="2400" dirty="0"/>
              <a:t>20 января 2022г.</a:t>
            </a:r>
          </a:p>
          <a:p>
            <a:r>
              <a:rPr lang="ru-RU" sz="2400" dirty="0"/>
              <a:t>3 «В» класс</a:t>
            </a:r>
          </a:p>
          <a:p>
            <a:r>
              <a:rPr lang="ru-RU" sz="2400" dirty="0"/>
              <a:t>школа-гимназия №6 имени </a:t>
            </a:r>
            <a:r>
              <a:rPr lang="ru-RU" sz="2400" dirty="0" err="1"/>
              <a:t>А.Кунанбаева</a:t>
            </a:r>
            <a:endParaRPr lang="ru-RU" sz="2400" dirty="0"/>
          </a:p>
          <a:p>
            <a:r>
              <a:rPr lang="ru-RU" sz="2400" dirty="0" err="1"/>
              <a:t>Желева</a:t>
            </a:r>
            <a:r>
              <a:rPr lang="ru-RU" sz="2400" dirty="0"/>
              <a:t> Наталья Алексеевна</a:t>
            </a:r>
          </a:p>
        </p:txBody>
      </p:sp>
    </p:spTree>
    <p:extLst>
      <p:ext uri="{BB962C8B-B14F-4D97-AF65-F5344CB8AC3E}">
        <p14:creationId xmlns:p14="http://schemas.microsoft.com/office/powerpoint/2010/main" val="3778590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462189-13A3-36DE-F8D2-1C41BE243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923" y="205273"/>
            <a:ext cx="10095690" cy="587829"/>
          </a:xfrm>
        </p:spPr>
        <p:txBody>
          <a:bodyPr>
            <a:normAutofit/>
          </a:bodyPr>
          <a:lstStyle/>
          <a:p>
            <a:r>
              <a:rPr lang="ru-RU" sz="2400" dirty="0"/>
              <a:t>Для чего важно знать род имён существительных?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ADFAC4-739A-BA5C-685C-ADB028E68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2189" y="793101"/>
            <a:ext cx="9862424" cy="5859625"/>
          </a:xfrm>
        </p:spPr>
        <p:txBody>
          <a:bodyPr>
            <a:normAutofit lnSpcReduction="10000"/>
          </a:bodyPr>
          <a:lstStyle/>
          <a:p>
            <a:r>
              <a:rPr lang="ru-RU" sz="2000" dirty="0"/>
              <a:t>Широк</a:t>
            </a:r>
            <a:r>
              <a:rPr lang="ru-RU" sz="2000" b="1" dirty="0"/>
              <a:t>ий</a:t>
            </a:r>
            <a:r>
              <a:rPr lang="ru-RU" sz="2000" dirty="0"/>
              <a:t> шарф- </a:t>
            </a:r>
            <a:r>
              <a:rPr lang="ru-RU" sz="2000" dirty="0" err="1"/>
              <a:t>м.р</a:t>
            </a:r>
            <a:r>
              <a:rPr lang="ru-RU" sz="2000" dirty="0"/>
              <a:t>.</a:t>
            </a:r>
          </a:p>
          <a:p>
            <a:r>
              <a:rPr lang="ru-RU" sz="2000" dirty="0"/>
              <a:t>Широк</a:t>
            </a:r>
            <a:r>
              <a:rPr lang="ru-RU" sz="2000" b="1" dirty="0"/>
              <a:t>ая</a:t>
            </a:r>
            <a:r>
              <a:rPr lang="ru-RU" sz="2000" dirty="0"/>
              <a:t> дорога- </a:t>
            </a:r>
            <a:r>
              <a:rPr lang="ru-RU" sz="2000" dirty="0" err="1"/>
              <a:t>ж.р</a:t>
            </a:r>
            <a:r>
              <a:rPr lang="ru-RU" sz="2000" dirty="0"/>
              <a:t>.</a:t>
            </a:r>
          </a:p>
          <a:p>
            <a:r>
              <a:rPr lang="ru-RU" sz="2000" dirty="0"/>
              <a:t>Широк</a:t>
            </a:r>
            <a:r>
              <a:rPr lang="ru-RU" sz="2000" b="1" dirty="0"/>
              <a:t>ое</a:t>
            </a:r>
            <a:r>
              <a:rPr lang="ru-RU" sz="2000" dirty="0"/>
              <a:t> поле- </a:t>
            </a:r>
            <a:r>
              <a:rPr lang="ru-RU" sz="2000" dirty="0" err="1"/>
              <a:t>ср.р</a:t>
            </a:r>
            <a:r>
              <a:rPr lang="ru-RU" sz="2000" dirty="0"/>
              <a:t>.</a:t>
            </a:r>
          </a:p>
          <a:p>
            <a:r>
              <a:rPr lang="ru-RU" sz="2000" dirty="0"/>
              <a:t>Перв</a:t>
            </a:r>
            <a:r>
              <a:rPr lang="ru-RU" sz="2000" b="1" dirty="0"/>
              <a:t>ый</a:t>
            </a:r>
            <a:r>
              <a:rPr lang="ru-RU" sz="2000" dirty="0"/>
              <a:t> голос- </a:t>
            </a:r>
            <a:r>
              <a:rPr lang="ru-RU" sz="2000" dirty="0" err="1"/>
              <a:t>м.р</a:t>
            </a:r>
            <a:r>
              <a:rPr lang="ru-RU" sz="2000" dirty="0"/>
              <a:t>.</a:t>
            </a:r>
          </a:p>
          <a:p>
            <a:r>
              <a:rPr lang="ru-RU" sz="2000" dirty="0"/>
              <a:t>Перв</a:t>
            </a:r>
            <a:r>
              <a:rPr lang="ru-RU" sz="2000" b="1" dirty="0"/>
              <a:t>ая</a:t>
            </a:r>
            <a:r>
              <a:rPr lang="ru-RU" sz="2000" dirty="0"/>
              <a:t> скрипка- </a:t>
            </a:r>
            <a:r>
              <a:rPr lang="ru-RU" sz="2000" dirty="0" err="1"/>
              <a:t>ж.р</a:t>
            </a:r>
            <a:r>
              <a:rPr lang="ru-RU" sz="2000" dirty="0"/>
              <a:t>.</a:t>
            </a:r>
          </a:p>
          <a:p>
            <a:r>
              <a:rPr lang="ru-RU" sz="2000" dirty="0"/>
              <a:t>Перв</a:t>
            </a:r>
            <a:r>
              <a:rPr lang="ru-RU" sz="2000" b="1" dirty="0"/>
              <a:t>ое</a:t>
            </a:r>
            <a:r>
              <a:rPr lang="ru-RU" sz="2000" dirty="0"/>
              <a:t> выступление- </a:t>
            </a:r>
            <a:r>
              <a:rPr lang="ru-RU" sz="2000" dirty="0" err="1"/>
              <a:t>ср.р</a:t>
            </a:r>
            <a:r>
              <a:rPr lang="ru-RU" sz="2000" dirty="0"/>
              <a:t>.</a:t>
            </a:r>
          </a:p>
          <a:p>
            <a:r>
              <a:rPr lang="ru-RU" sz="2000" b="1" dirty="0"/>
              <a:t>Пел</a:t>
            </a:r>
            <a:r>
              <a:rPr lang="ru-RU" sz="2000" dirty="0"/>
              <a:t> Ваня- </a:t>
            </a:r>
            <a:r>
              <a:rPr lang="ru-RU" sz="2000" dirty="0" err="1"/>
              <a:t>м.р</a:t>
            </a:r>
            <a:r>
              <a:rPr lang="ru-RU" sz="2000" dirty="0"/>
              <a:t>.</a:t>
            </a:r>
          </a:p>
          <a:p>
            <a:r>
              <a:rPr lang="ru-RU" sz="2000" b="1" dirty="0"/>
              <a:t>Пела</a:t>
            </a:r>
            <a:r>
              <a:rPr lang="ru-RU" sz="2000" dirty="0"/>
              <a:t> Таня- </a:t>
            </a:r>
            <a:r>
              <a:rPr lang="ru-RU" sz="2000" dirty="0" err="1"/>
              <a:t>ж.р</a:t>
            </a:r>
            <a:r>
              <a:rPr lang="ru-RU" sz="2000" dirty="0"/>
              <a:t>.</a:t>
            </a:r>
          </a:p>
          <a:p>
            <a:r>
              <a:rPr lang="ru-RU" sz="2000" dirty="0"/>
              <a:t>Наступил</a:t>
            </a:r>
            <a:r>
              <a:rPr lang="ru-RU" sz="2000" b="1" dirty="0"/>
              <a:t>а</a:t>
            </a:r>
            <a:r>
              <a:rPr lang="ru-RU" sz="2000" dirty="0"/>
              <a:t> зима- </a:t>
            </a:r>
            <a:r>
              <a:rPr lang="ru-RU" sz="2000" dirty="0" err="1"/>
              <a:t>ж.р</a:t>
            </a:r>
            <a:r>
              <a:rPr lang="ru-RU" sz="2000" dirty="0"/>
              <a:t>.</a:t>
            </a:r>
          </a:p>
          <a:p>
            <a:r>
              <a:rPr lang="ru-RU" sz="2000" dirty="0"/>
              <a:t>Наступил</a:t>
            </a:r>
            <a:r>
              <a:rPr lang="ru-RU" sz="2000" b="1" dirty="0"/>
              <a:t>о</a:t>
            </a:r>
            <a:r>
              <a:rPr lang="ru-RU" sz="2000" dirty="0"/>
              <a:t> лето- </a:t>
            </a:r>
            <a:r>
              <a:rPr lang="ru-RU" sz="2000" dirty="0" err="1"/>
              <a:t>ср.р</a:t>
            </a:r>
            <a:r>
              <a:rPr lang="ru-RU" sz="2000" dirty="0"/>
              <a:t>.</a:t>
            </a:r>
          </a:p>
          <a:p>
            <a:r>
              <a:rPr lang="ru-RU" sz="2000" dirty="0"/>
              <a:t>Наступил вечер-</a:t>
            </a:r>
            <a:r>
              <a:rPr lang="ru-RU" sz="2000" dirty="0" err="1"/>
              <a:t>м.р</a:t>
            </a:r>
            <a:r>
              <a:rPr lang="ru-RU" sz="2000" dirty="0"/>
              <a:t>.</a:t>
            </a:r>
          </a:p>
          <a:p>
            <a:r>
              <a:rPr lang="ru-RU" sz="2000" b="1" dirty="0"/>
              <a:t>Этот </a:t>
            </a:r>
            <a:r>
              <a:rPr lang="ru-RU" sz="2000" dirty="0"/>
              <a:t>композитор – </a:t>
            </a:r>
            <a:r>
              <a:rPr lang="ru-RU" sz="2000" dirty="0" err="1"/>
              <a:t>м.р</a:t>
            </a:r>
            <a:r>
              <a:rPr lang="ru-RU" sz="2000" dirty="0"/>
              <a:t>.</a:t>
            </a:r>
          </a:p>
          <a:p>
            <a:r>
              <a:rPr lang="ru-RU" sz="2000" b="1" dirty="0"/>
              <a:t>Эта</a:t>
            </a:r>
            <a:r>
              <a:rPr lang="ru-RU" sz="2000" dirty="0"/>
              <a:t> мелодия- </a:t>
            </a:r>
            <a:r>
              <a:rPr lang="ru-RU" sz="2000" dirty="0" err="1"/>
              <a:t>ж.р</a:t>
            </a:r>
            <a:r>
              <a:rPr lang="ru-RU" sz="2000" dirty="0"/>
              <a:t>.</a:t>
            </a:r>
          </a:p>
          <a:p>
            <a:r>
              <a:rPr lang="ru-RU" sz="2000" b="1" dirty="0"/>
              <a:t>Это</a:t>
            </a:r>
            <a:r>
              <a:rPr lang="ru-RU" sz="2000" dirty="0"/>
              <a:t> вдохновение- </a:t>
            </a:r>
            <a:r>
              <a:rPr lang="ru-RU" sz="2000" dirty="0" err="1"/>
              <a:t>ср.р</a:t>
            </a:r>
            <a:r>
              <a:rPr lang="ru-RU" sz="2000" dirty="0"/>
              <a:t>.</a:t>
            </a:r>
          </a:p>
          <a:p>
            <a:endParaRPr lang="ru-RU" sz="2000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5D93E46-CFD2-90DD-E971-3FFE1F51E6A4}"/>
              </a:ext>
            </a:extLst>
          </p:cNvPr>
          <p:cNvSpPr/>
          <p:nvPr/>
        </p:nvSpPr>
        <p:spPr>
          <a:xfrm>
            <a:off x="4338735" y="793102"/>
            <a:ext cx="615820" cy="35456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0A46FEB-61F5-B4B4-70C7-3AA1395711A4}"/>
              </a:ext>
            </a:extLst>
          </p:cNvPr>
          <p:cNvSpPr/>
          <p:nvPr/>
        </p:nvSpPr>
        <p:spPr>
          <a:xfrm>
            <a:off x="4416491" y="1236304"/>
            <a:ext cx="615820" cy="35456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1F547EB-DF64-B876-F9F7-11A7037F6A78}"/>
              </a:ext>
            </a:extLst>
          </p:cNvPr>
          <p:cNvSpPr/>
          <p:nvPr/>
        </p:nvSpPr>
        <p:spPr>
          <a:xfrm>
            <a:off x="4108581" y="1628967"/>
            <a:ext cx="724676" cy="35456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2EE9E99-DB5E-213C-0752-A98FD75381C0}"/>
              </a:ext>
            </a:extLst>
          </p:cNvPr>
          <p:cNvSpPr/>
          <p:nvPr/>
        </p:nvSpPr>
        <p:spPr>
          <a:xfrm>
            <a:off x="4030825" y="2021631"/>
            <a:ext cx="615820" cy="35456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B112F9F-9FB1-747C-670D-2ADAEC50F6D8}"/>
              </a:ext>
            </a:extLst>
          </p:cNvPr>
          <p:cNvSpPr/>
          <p:nvPr/>
        </p:nvSpPr>
        <p:spPr>
          <a:xfrm>
            <a:off x="4284307" y="2399523"/>
            <a:ext cx="724676" cy="35456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1E134A5-51A4-AF12-A080-CA02ACC6A587}"/>
              </a:ext>
            </a:extLst>
          </p:cNvPr>
          <p:cNvSpPr/>
          <p:nvPr/>
        </p:nvSpPr>
        <p:spPr>
          <a:xfrm>
            <a:off x="4879910" y="2782856"/>
            <a:ext cx="615820" cy="35456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C8B6016-2232-9337-EED5-C1AA29787FFB}"/>
              </a:ext>
            </a:extLst>
          </p:cNvPr>
          <p:cNvSpPr/>
          <p:nvPr/>
        </p:nvSpPr>
        <p:spPr>
          <a:xfrm>
            <a:off x="3296816" y="3191069"/>
            <a:ext cx="615820" cy="35456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16D5B83-A2CB-8FA2-D793-98C4033F2356}"/>
              </a:ext>
            </a:extLst>
          </p:cNvPr>
          <p:cNvSpPr/>
          <p:nvPr/>
        </p:nvSpPr>
        <p:spPr>
          <a:xfrm>
            <a:off x="3502091" y="3632715"/>
            <a:ext cx="615820" cy="35456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8D1856B-A4A6-4C3A-FFCE-A2C4BB5D0CA9}"/>
              </a:ext>
            </a:extLst>
          </p:cNvPr>
          <p:cNvSpPr/>
          <p:nvPr/>
        </p:nvSpPr>
        <p:spPr>
          <a:xfrm>
            <a:off x="4329404" y="4056871"/>
            <a:ext cx="615820" cy="35456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B374779-55DF-6E6F-63EF-FC0F40BA017A}"/>
              </a:ext>
            </a:extLst>
          </p:cNvPr>
          <p:cNvSpPr/>
          <p:nvPr/>
        </p:nvSpPr>
        <p:spPr>
          <a:xfrm>
            <a:off x="4236098" y="4481807"/>
            <a:ext cx="615820" cy="35456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4958BA6-C2C5-B9C7-6424-3EEC302B83E6}"/>
              </a:ext>
            </a:extLst>
          </p:cNvPr>
          <p:cNvSpPr/>
          <p:nvPr/>
        </p:nvSpPr>
        <p:spPr>
          <a:xfrm>
            <a:off x="4163009" y="4878360"/>
            <a:ext cx="615820" cy="35456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8887D1D-6C25-BFCB-6B92-703DDE6C3303}"/>
              </a:ext>
            </a:extLst>
          </p:cNvPr>
          <p:cNvSpPr/>
          <p:nvPr/>
        </p:nvSpPr>
        <p:spPr>
          <a:xfrm>
            <a:off x="4556450" y="5274913"/>
            <a:ext cx="615820" cy="35456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2CD4AD2-4CF0-911B-7A1B-AD73DFB4941C}"/>
              </a:ext>
            </a:extLst>
          </p:cNvPr>
          <p:cNvSpPr/>
          <p:nvPr/>
        </p:nvSpPr>
        <p:spPr>
          <a:xfrm>
            <a:off x="3940630" y="5667192"/>
            <a:ext cx="615820" cy="35456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4076D54-9CF5-1619-A4A4-51B6077CF342}"/>
              </a:ext>
            </a:extLst>
          </p:cNvPr>
          <p:cNvSpPr/>
          <p:nvPr/>
        </p:nvSpPr>
        <p:spPr>
          <a:xfrm>
            <a:off x="4470919" y="6097187"/>
            <a:ext cx="615820" cy="35456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06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EF1FAF0-5769-BD5B-6B6C-9DE1425B8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082351"/>
            <a:ext cx="8915400" cy="4828871"/>
          </a:xfrm>
        </p:spPr>
        <p:txBody>
          <a:bodyPr>
            <a:normAutofit/>
          </a:bodyPr>
          <a:lstStyle/>
          <a:p>
            <a:r>
              <a:rPr lang="ru-RU" sz="3600" dirty="0"/>
              <a:t>От рода имён существительных зависит род других частей речи 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D18826-9E94-13B6-1CCA-3B4547BE8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456" y="2605865"/>
            <a:ext cx="8565088" cy="3011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16722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504D5-6DE4-4F9C-B590-FFA728C75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127576"/>
            <a:ext cx="7334845" cy="432261"/>
          </a:xfrm>
        </p:spPr>
        <p:txBody>
          <a:bodyPr>
            <a:normAutofit fontScale="90000"/>
          </a:bodyPr>
          <a:lstStyle/>
          <a:p>
            <a:r>
              <a:rPr lang="ru-RU" dirty="0"/>
              <a:t>ФИЗМИНУТКА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1F6409-8048-2D2B-694D-DCCAAF5C2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4865" y="559837"/>
            <a:ext cx="9899747" cy="629816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Приведите примеры.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474455-66DC-C3CB-2EC7-232AEABDD1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65"/>
          <a:stretch/>
        </p:blipFill>
        <p:spPr>
          <a:xfrm>
            <a:off x="1747545" y="619349"/>
            <a:ext cx="7816333" cy="47162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1B9D8A-829C-22E8-8070-BC8500D0B1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853"/>
          <a:stretch/>
        </p:blipFill>
        <p:spPr>
          <a:xfrm>
            <a:off x="1748129" y="5499976"/>
            <a:ext cx="7815749" cy="53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8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4C4FBA-E7A1-FD23-F94C-9B58E12D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167951"/>
            <a:ext cx="8911687" cy="662473"/>
          </a:xfrm>
        </p:spPr>
        <p:txBody>
          <a:bodyPr>
            <a:normAutofit/>
          </a:bodyPr>
          <a:lstStyle/>
          <a:p>
            <a:r>
              <a:rPr lang="ru-RU" dirty="0"/>
              <a:t>Существительные </a:t>
            </a:r>
            <a:r>
              <a:rPr lang="ru-RU" b="1" dirty="0"/>
              <a:t>общего</a:t>
            </a:r>
            <a:r>
              <a:rPr lang="ru-RU" dirty="0"/>
              <a:t> рода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E0D9CC-74E1-0FF5-048B-6B6897564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510" y="830424"/>
            <a:ext cx="9825102" cy="5952931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>
                <a:highlight>
                  <a:srgbClr val="FFFF00"/>
                </a:highlight>
              </a:rPr>
              <a:t>В русском языке есть слова </a:t>
            </a:r>
            <a:r>
              <a:rPr lang="ru-RU" sz="2800" b="1" dirty="0">
                <a:solidFill>
                  <a:srgbClr val="C00000"/>
                </a:solidFill>
                <a:highlight>
                  <a:srgbClr val="FFFF00"/>
                </a:highlight>
              </a:rPr>
              <a:t>общего рода </a:t>
            </a:r>
            <a:r>
              <a:rPr lang="ru-RU" sz="2800" dirty="0">
                <a:highlight>
                  <a:srgbClr val="FFFF00"/>
                </a:highlight>
              </a:rPr>
              <a:t>(называют лиц как мужского, так и женского пола) </a:t>
            </a:r>
          </a:p>
          <a:p>
            <a:r>
              <a:rPr lang="ru-RU" dirty="0"/>
              <a:t>Умный человек- </a:t>
            </a:r>
            <a:r>
              <a:rPr lang="ru-RU" b="1" i="1" dirty="0">
                <a:solidFill>
                  <a:srgbClr val="C00000"/>
                </a:solidFill>
              </a:rPr>
              <a:t>умница.</a:t>
            </a:r>
          </a:p>
          <a:p>
            <a:r>
              <a:rPr lang="ru-RU" dirty="0"/>
              <a:t>Любитель чистоты- </a:t>
            </a:r>
            <a:r>
              <a:rPr lang="ru-RU" b="1" i="1" dirty="0">
                <a:solidFill>
                  <a:srgbClr val="C00000"/>
                </a:solidFill>
              </a:rPr>
              <a:t>чистюля.</a:t>
            </a:r>
          </a:p>
          <a:p>
            <a:r>
              <a:rPr lang="ru-RU" dirty="0"/>
              <a:t>Любитель сладкого- </a:t>
            </a:r>
            <a:r>
              <a:rPr lang="ru-RU" b="1" i="1" dirty="0">
                <a:solidFill>
                  <a:srgbClr val="C00000"/>
                </a:solidFill>
              </a:rPr>
              <a:t>сладкоежка.</a:t>
            </a:r>
          </a:p>
          <a:p>
            <a:r>
              <a:rPr lang="ru-RU" dirty="0">
                <a:solidFill>
                  <a:schemeClr val="tx1"/>
                </a:solidFill>
              </a:rPr>
              <a:t>Тот, кто часто злится- </a:t>
            </a:r>
            <a:r>
              <a:rPr lang="ru-RU" b="1" i="1" dirty="0">
                <a:solidFill>
                  <a:srgbClr val="C00000"/>
                </a:solidFill>
              </a:rPr>
              <a:t>злюка.</a:t>
            </a:r>
          </a:p>
          <a:p>
            <a:r>
              <a:rPr lang="ru-RU" dirty="0">
                <a:solidFill>
                  <a:schemeClr val="tx1"/>
                </a:solidFill>
              </a:rPr>
              <a:t>Неряшливый человек- </a:t>
            </a:r>
            <a:r>
              <a:rPr lang="ru-RU" b="1" i="1" dirty="0">
                <a:solidFill>
                  <a:srgbClr val="C00000"/>
                </a:solidFill>
              </a:rPr>
              <a:t>неряха.</a:t>
            </a:r>
          </a:p>
          <a:p>
            <a:r>
              <a:rPr lang="ru-RU" dirty="0">
                <a:solidFill>
                  <a:schemeClr val="tx1"/>
                </a:solidFill>
              </a:rPr>
              <a:t>Тот, кто доносит, клевещет- </a:t>
            </a:r>
            <a:r>
              <a:rPr lang="ru-RU" b="1" i="1" dirty="0">
                <a:solidFill>
                  <a:srgbClr val="C00000"/>
                </a:solidFill>
              </a:rPr>
              <a:t>ябеда.</a:t>
            </a:r>
          </a:p>
          <a:p>
            <a:r>
              <a:rPr lang="ru-RU" dirty="0">
                <a:solidFill>
                  <a:schemeClr val="tx1"/>
                </a:solidFill>
              </a:rPr>
              <a:t>Солист, начинающий пение- </a:t>
            </a:r>
            <a:r>
              <a:rPr lang="ru-RU" b="1" i="1" dirty="0">
                <a:solidFill>
                  <a:srgbClr val="C00000"/>
                </a:solidFill>
              </a:rPr>
              <a:t>запевала.</a:t>
            </a:r>
          </a:p>
          <a:p>
            <a:r>
              <a:rPr lang="ru-RU" dirty="0">
                <a:solidFill>
                  <a:schemeClr val="tx1"/>
                </a:solidFill>
              </a:rPr>
              <a:t>Тот, кто начинает, организует что-либо- </a:t>
            </a:r>
            <a:r>
              <a:rPr lang="ru-RU" b="1" i="1" dirty="0">
                <a:solidFill>
                  <a:srgbClr val="C00000"/>
                </a:solidFill>
              </a:rPr>
              <a:t>заводила.</a:t>
            </a:r>
          </a:p>
          <a:p>
            <a:r>
              <a:rPr lang="ru-RU" b="1" i="1" dirty="0">
                <a:solidFill>
                  <a:schemeClr val="tx1"/>
                </a:solidFill>
              </a:rPr>
              <a:t>Тот, кто любит долго поспать-?</a:t>
            </a:r>
          </a:p>
          <a:p>
            <a:pPr marL="0" indent="0">
              <a:buNone/>
            </a:pPr>
            <a:endParaRPr lang="ru-RU" b="1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b="1" i="1" dirty="0">
                <a:solidFill>
                  <a:schemeClr val="tx1"/>
                </a:solidFill>
              </a:rPr>
              <a:t>Чтобы определить род таких слов, надо прочитать предложение.</a:t>
            </a:r>
          </a:p>
          <a:p>
            <a:r>
              <a:rPr lang="ru-RU" b="1" i="1" dirty="0">
                <a:solidFill>
                  <a:srgbClr val="7030A0"/>
                </a:solidFill>
              </a:rPr>
              <a:t>Леночка, какая же ты</a:t>
            </a:r>
            <a:r>
              <a:rPr lang="ru-RU" b="1" i="1" dirty="0">
                <a:solidFill>
                  <a:srgbClr val="C00000"/>
                </a:solidFill>
              </a:rPr>
              <a:t> </a:t>
            </a:r>
            <a:r>
              <a:rPr lang="ru-RU" b="1" i="1" u="sng" dirty="0">
                <a:solidFill>
                  <a:srgbClr val="C00000"/>
                </a:solidFill>
              </a:rPr>
              <a:t>молодчина</a:t>
            </a:r>
            <a:r>
              <a:rPr lang="ru-RU" b="1" i="1" dirty="0">
                <a:solidFill>
                  <a:srgbClr val="7030A0"/>
                </a:solidFill>
              </a:rPr>
              <a:t>, что приехала к нам! (</a:t>
            </a:r>
            <a:r>
              <a:rPr lang="ru-RU" b="1" i="1" dirty="0" err="1">
                <a:solidFill>
                  <a:srgbClr val="7030A0"/>
                </a:solidFill>
              </a:rPr>
              <a:t>ж.р</a:t>
            </a:r>
            <a:r>
              <a:rPr lang="ru-RU" b="1" i="1" dirty="0">
                <a:solidFill>
                  <a:srgbClr val="7030A0"/>
                </a:solidFill>
              </a:rPr>
              <a:t>.)</a:t>
            </a:r>
          </a:p>
          <a:p>
            <a:r>
              <a:rPr lang="ru-RU" b="1" i="1" dirty="0">
                <a:solidFill>
                  <a:srgbClr val="7030A0"/>
                </a:solidFill>
              </a:rPr>
              <a:t>Миша, ты </a:t>
            </a:r>
            <a:r>
              <a:rPr lang="ru-RU" b="1" i="1" u="sng" dirty="0">
                <a:solidFill>
                  <a:srgbClr val="C00000"/>
                </a:solidFill>
              </a:rPr>
              <a:t>молодчина</a:t>
            </a:r>
            <a:r>
              <a:rPr lang="ru-RU" b="1" i="1" dirty="0">
                <a:solidFill>
                  <a:srgbClr val="7030A0"/>
                </a:solidFill>
              </a:rPr>
              <a:t>, справился со сложной задачей! (</a:t>
            </a:r>
            <a:r>
              <a:rPr lang="ru-RU" b="1" i="1" dirty="0" err="1">
                <a:solidFill>
                  <a:srgbClr val="7030A0"/>
                </a:solidFill>
              </a:rPr>
              <a:t>м.р</a:t>
            </a:r>
            <a:r>
              <a:rPr lang="ru-RU" b="1" i="1" dirty="0">
                <a:solidFill>
                  <a:srgbClr val="7030A0"/>
                </a:solidFill>
              </a:rPr>
              <a:t>.)</a:t>
            </a:r>
          </a:p>
          <a:p>
            <a:r>
              <a:rPr lang="ru-RU" b="1" i="1" dirty="0">
                <a:solidFill>
                  <a:schemeClr val="tx1"/>
                </a:solidFill>
              </a:rPr>
              <a:t>Списать. Привести свои примеры(мальчики и девочки)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FB4F421-2D1B-7FD9-D205-6216E681767A}"/>
              </a:ext>
            </a:extLst>
          </p:cNvPr>
          <p:cNvSpPr/>
          <p:nvPr/>
        </p:nvSpPr>
        <p:spPr>
          <a:xfrm>
            <a:off x="8246704" y="5565711"/>
            <a:ext cx="662473" cy="373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EA901DE-8154-A7F2-0E5B-E2F2DB6B9DC5}"/>
              </a:ext>
            </a:extLst>
          </p:cNvPr>
          <p:cNvSpPr/>
          <p:nvPr/>
        </p:nvSpPr>
        <p:spPr>
          <a:xfrm>
            <a:off x="8246705" y="6055568"/>
            <a:ext cx="662473" cy="373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20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AF105-485D-C6AA-8300-6E490DD68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777" y="317241"/>
            <a:ext cx="9591836" cy="1467963"/>
          </a:xfrm>
        </p:spPr>
        <p:txBody>
          <a:bodyPr>
            <a:normAutofit fontScale="90000"/>
          </a:bodyPr>
          <a:lstStyle/>
          <a:p>
            <a:r>
              <a:rPr lang="ru-RU" dirty="0"/>
              <a:t>Есть существительные, род которых необходимо определять по словарю </a:t>
            </a:r>
            <a:br>
              <a:rPr lang="ru-RU" dirty="0"/>
            </a:br>
            <a:r>
              <a:rPr lang="ru-RU" sz="2200" i="1" dirty="0"/>
              <a:t>(работа в группах)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34FE28-0B01-2AFC-7AE9-4D342EA55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85204"/>
            <a:ext cx="8915400" cy="4970159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/>
              <a:t>Кенгуру, кофе, миндаль?</a:t>
            </a:r>
          </a:p>
          <a:p>
            <a:r>
              <a:rPr lang="ru-RU" sz="2800" dirty="0"/>
              <a:t>Вермишель, мозоль, фасоль?</a:t>
            </a:r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endParaRPr lang="ru-RU" sz="2800" dirty="0"/>
          </a:p>
          <a:p>
            <a:r>
              <a:rPr lang="ru-RU" sz="2600" dirty="0"/>
              <a:t>Составь словосочетания с этими словами </a:t>
            </a:r>
            <a:r>
              <a:rPr lang="ru-RU" sz="2600" dirty="0" err="1"/>
              <a:t>прил</a:t>
            </a:r>
            <a:r>
              <a:rPr lang="ru-RU" sz="2600" dirty="0"/>
              <a:t>.+сущ.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D0EACF-3FA4-0017-DB7F-8298983B0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650" y="3149419"/>
            <a:ext cx="2992600" cy="22417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054D7A-6D42-E058-F88B-3317E54013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30"/>
          <a:stretch/>
        </p:blipFill>
        <p:spPr>
          <a:xfrm>
            <a:off x="6721439" y="2655841"/>
            <a:ext cx="2223492" cy="286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93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CB71C78-9811-6544-F744-41F53CF78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457200"/>
            <a:ext cx="9675812" cy="6092890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Подведем итог урока (10Б. ВЗАИМОПРОВЕРКА):</a:t>
            </a:r>
          </a:p>
          <a:p>
            <a:r>
              <a:rPr lang="ru-RU" dirty="0"/>
              <a:t>1)</a:t>
            </a:r>
            <a:r>
              <a:rPr lang="ru-RU" sz="2000" dirty="0"/>
              <a:t>Имена существительные относятся к одному из трёх родов. </a:t>
            </a:r>
            <a:r>
              <a:rPr lang="ru-RU" sz="2000" b="1" dirty="0">
                <a:solidFill>
                  <a:srgbClr val="C00000"/>
                </a:solidFill>
              </a:rPr>
              <a:t>(да)</a:t>
            </a:r>
          </a:p>
          <a:p>
            <a:r>
              <a:rPr lang="ru-RU" sz="2000" dirty="0"/>
              <a:t>2)Существительное можно изменить по родам. </a:t>
            </a:r>
            <a:r>
              <a:rPr lang="ru-RU" sz="2000" b="1" dirty="0">
                <a:solidFill>
                  <a:srgbClr val="C00000"/>
                </a:solidFill>
              </a:rPr>
              <a:t>(нет)</a:t>
            </a:r>
          </a:p>
          <a:p>
            <a:r>
              <a:rPr lang="ru-RU" sz="2000" dirty="0"/>
              <a:t>3)Все существительные, которые называют лиц и живых существ женского пола, относятся к мужскому роду</a:t>
            </a:r>
            <a:r>
              <a:rPr lang="ru-RU" sz="2000" b="1" dirty="0">
                <a:solidFill>
                  <a:schemeClr val="tx1"/>
                </a:solidFill>
              </a:rPr>
              <a:t>.</a:t>
            </a:r>
            <a:r>
              <a:rPr lang="ru-RU" sz="2000" b="1" dirty="0">
                <a:solidFill>
                  <a:srgbClr val="C00000"/>
                </a:solidFill>
              </a:rPr>
              <a:t> (нет)</a:t>
            </a:r>
          </a:p>
          <a:p>
            <a:r>
              <a:rPr lang="ru-RU" sz="2000" dirty="0"/>
              <a:t>4)Веселье- существительное </a:t>
            </a:r>
            <a:r>
              <a:rPr lang="ru-RU" sz="2000" dirty="0" err="1"/>
              <a:t>м.р</a:t>
            </a:r>
            <a:r>
              <a:rPr lang="ru-RU" sz="2000" dirty="0"/>
              <a:t>. </a:t>
            </a:r>
            <a:r>
              <a:rPr lang="ru-RU" sz="2000" b="1" dirty="0">
                <a:solidFill>
                  <a:srgbClr val="C00000"/>
                </a:solidFill>
              </a:rPr>
              <a:t>(нет)</a:t>
            </a:r>
          </a:p>
          <a:p>
            <a:r>
              <a:rPr lang="ru-RU" sz="2000" dirty="0"/>
              <a:t>5)Пальма-существительное </a:t>
            </a:r>
            <a:r>
              <a:rPr lang="ru-RU" sz="2000" dirty="0" err="1"/>
              <a:t>ж.р</a:t>
            </a:r>
            <a:r>
              <a:rPr lang="ru-RU" sz="2000" dirty="0"/>
              <a:t>. </a:t>
            </a:r>
            <a:r>
              <a:rPr lang="ru-RU" sz="2000" b="1" dirty="0">
                <a:solidFill>
                  <a:srgbClr val="C00000"/>
                </a:solidFill>
              </a:rPr>
              <a:t>(да)</a:t>
            </a:r>
          </a:p>
          <a:p>
            <a:r>
              <a:rPr lang="ru-RU" sz="2000" dirty="0"/>
              <a:t>6)Имена существительные среднего рода имеют в начальной форме окончания –о, -е. </a:t>
            </a:r>
            <a:r>
              <a:rPr lang="ru-RU" sz="2000" b="1" dirty="0">
                <a:solidFill>
                  <a:srgbClr val="C00000"/>
                </a:solidFill>
              </a:rPr>
              <a:t>(да)</a:t>
            </a:r>
          </a:p>
          <a:p>
            <a:r>
              <a:rPr lang="ru-RU" sz="2000" dirty="0"/>
              <a:t>7)В русском языке есть существительные, род которых необходимо узнавать в словаре. </a:t>
            </a:r>
            <a:r>
              <a:rPr lang="ru-RU" sz="2000" b="1" dirty="0">
                <a:solidFill>
                  <a:srgbClr val="C00000"/>
                </a:solidFill>
              </a:rPr>
              <a:t>(да)</a:t>
            </a:r>
          </a:p>
          <a:p>
            <a:r>
              <a:rPr lang="ru-RU" sz="2000" dirty="0"/>
              <a:t>8)В русском языке есть существительные общего рода. </a:t>
            </a:r>
            <a:r>
              <a:rPr lang="ru-RU" sz="2000" b="1" dirty="0">
                <a:solidFill>
                  <a:srgbClr val="C00000"/>
                </a:solidFill>
              </a:rPr>
              <a:t>(да)</a:t>
            </a:r>
          </a:p>
          <a:p>
            <a:r>
              <a:rPr lang="ru-RU" sz="2000" dirty="0"/>
              <a:t>9) От рода имён существительных зависит род других частей речи. </a:t>
            </a:r>
            <a:r>
              <a:rPr lang="ru-RU" sz="2000" b="1" dirty="0">
                <a:solidFill>
                  <a:srgbClr val="C00000"/>
                </a:solidFill>
              </a:rPr>
              <a:t>(да)</a:t>
            </a:r>
          </a:p>
          <a:p>
            <a:r>
              <a:rPr lang="ru-RU" sz="2000" dirty="0"/>
              <a:t>10) Папа, юноша, друг, кот, конь, май- все эти существительные </a:t>
            </a:r>
            <a:r>
              <a:rPr lang="ru-RU" sz="2000" dirty="0" err="1"/>
              <a:t>м.р</a:t>
            </a:r>
            <a:r>
              <a:rPr lang="ru-RU" sz="2000" dirty="0"/>
              <a:t>. </a:t>
            </a:r>
            <a:r>
              <a:rPr lang="ru-RU" sz="2000" b="1" dirty="0">
                <a:solidFill>
                  <a:srgbClr val="C00000"/>
                </a:solidFill>
              </a:rPr>
              <a:t>(да)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sz="1800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3161B0B-C983-7494-8F0A-F1505DB62234}"/>
              </a:ext>
            </a:extLst>
          </p:cNvPr>
          <p:cNvSpPr/>
          <p:nvPr/>
        </p:nvSpPr>
        <p:spPr>
          <a:xfrm>
            <a:off x="10238791" y="903514"/>
            <a:ext cx="559837" cy="32657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CB66C29-1942-5A96-47C7-135FF0E20A13}"/>
              </a:ext>
            </a:extLst>
          </p:cNvPr>
          <p:cNvSpPr/>
          <p:nvPr/>
        </p:nvSpPr>
        <p:spPr>
          <a:xfrm>
            <a:off x="8503297" y="1230085"/>
            <a:ext cx="640703" cy="32657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AD3E684-230E-D1F3-711B-2CBED9E0F0CD}"/>
              </a:ext>
            </a:extLst>
          </p:cNvPr>
          <p:cNvSpPr/>
          <p:nvPr/>
        </p:nvSpPr>
        <p:spPr>
          <a:xfrm>
            <a:off x="8042985" y="1965644"/>
            <a:ext cx="640703" cy="32657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F5C0BEA-4696-63E4-99FC-11D94601F447}"/>
              </a:ext>
            </a:extLst>
          </p:cNvPr>
          <p:cNvSpPr/>
          <p:nvPr/>
        </p:nvSpPr>
        <p:spPr>
          <a:xfrm>
            <a:off x="6666706" y="2290658"/>
            <a:ext cx="626723" cy="32657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1B86EAB-51C7-8CC0-8CA8-36A24CF56C46}"/>
              </a:ext>
            </a:extLst>
          </p:cNvPr>
          <p:cNvSpPr/>
          <p:nvPr/>
        </p:nvSpPr>
        <p:spPr>
          <a:xfrm>
            <a:off x="6469223" y="2755630"/>
            <a:ext cx="626723" cy="32657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BB87690-7EB5-A6D9-422F-A5F8B195B2D5}"/>
              </a:ext>
            </a:extLst>
          </p:cNvPr>
          <p:cNvSpPr/>
          <p:nvPr/>
        </p:nvSpPr>
        <p:spPr>
          <a:xfrm>
            <a:off x="4416491" y="3429000"/>
            <a:ext cx="687354" cy="32657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00B296C-8B73-6660-8444-BAB61C8501FD}"/>
              </a:ext>
            </a:extLst>
          </p:cNvPr>
          <p:cNvSpPr/>
          <p:nvPr/>
        </p:nvSpPr>
        <p:spPr>
          <a:xfrm>
            <a:off x="4839477" y="4065032"/>
            <a:ext cx="528735" cy="32657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CE7B2F1-ED3C-79B5-75E7-1E5B639FD0CB}"/>
              </a:ext>
            </a:extLst>
          </p:cNvPr>
          <p:cNvSpPr/>
          <p:nvPr/>
        </p:nvSpPr>
        <p:spPr>
          <a:xfrm>
            <a:off x="9557655" y="4453801"/>
            <a:ext cx="528735" cy="32657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C26EE9C-33E5-8D34-A72E-FA3D0EE4189F}"/>
              </a:ext>
            </a:extLst>
          </p:cNvPr>
          <p:cNvSpPr/>
          <p:nvPr/>
        </p:nvSpPr>
        <p:spPr>
          <a:xfrm>
            <a:off x="2270446" y="5217349"/>
            <a:ext cx="528735" cy="32657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D9507EA-330A-4489-0915-80D8F761213D}"/>
              </a:ext>
            </a:extLst>
          </p:cNvPr>
          <p:cNvSpPr/>
          <p:nvPr/>
        </p:nvSpPr>
        <p:spPr>
          <a:xfrm>
            <a:off x="2270446" y="5861163"/>
            <a:ext cx="528735" cy="32657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18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5FB7E5-3341-051D-65B6-8D7250CBF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214604"/>
            <a:ext cx="8911687" cy="653144"/>
          </a:xfrm>
        </p:spPr>
        <p:txBody>
          <a:bodyPr/>
          <a:lstStyle/>
          <a:p>
            <a:r>
              <a:rPr lang="ru-RU" sz="3600" dirty="0">
                <a:effectLst/>
              </a:rPr>
              <a:t> «Незаконченное  предложение». </a:t>
            </a: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EEBDD1D-B7AB-9755-62A5-4B2589174A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0568917"/>
              </p:ext>
            </p:extLst>
          </p:nvPr>
        </p:nvGraphicFramePr>
        <p:xfrm>
          <a:off x="2192694" y="1212980"/>
          <a:ext cx="9311919" cy="5346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11919">
                  <a:extLst>
                    <a:ext uri="{9D8B030D-6E8A-4147-A177-3AD203B41FA5}">
                      <a16:colId xmlns:a16="http://schemas.microsoft.com/office/drawing/2014/main" val="2926537386"/>
                    </a:ext>
                  </a:extLst>
                </a:gridCol>
              </a:tblGrid>
              <a:tr h="5346440">
                <a:tc>
                  <a:txBody>
                    <a:bodyPr/>
                    <a:lstStyle/>
                    <a:p>
                      <a:pPr marL="12700" marR="12700" algn="l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3200" b="1" dirty="0">
                          <a:effectLst/>
                        </a:rPr>
                        <a:t>Сегодня  я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узнал…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было интересно…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было трудно…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я понял, что…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теперь я могу…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я научился… 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у  меня  получилось  … 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я  смог… 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я  попробую… 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меня удивило…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урок дал мне для жизни… </a:t>
                      </a: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3063849323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7350CF-7324-D8B9-0917-CCCCA401D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82620"/>
            <a:ext cx="5731398" cy="3353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07468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B54AC943-C278-4E70-534D-F928897D24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3978" y="483313"/>
            <a:ext cx="7597333" cy="569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09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0BEC5-ED64-D278-B05B-C4629E00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75482"/>
          </a:xfrm>
        </p:spPr>
        <p:txBody>
          <a:bodyPr/>
          <a:lstStyle/>
          <a:p>
            <a:r>
              <a:rPr lang="ru-RU" dirty="0"/>
              <a:t>Вы вспомните: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E86E3795-B0EC-459B-B1C2-37401790D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800" dirty="0"/>
              <a:t>о роде  имён существительных</a:t>
            </a:r>
          </a:p>
        </p:txBody>
      </p:sp>
    </p:spTree>
    <p:extLst>
      <p:ext uri="{BB962C8B-B14F-4D97-AF65-F5344CB8AC3E}">
        <p14:creationId xmlns:p14="http://schemas.microsoft.com/office/powerpoint/2010/main" val="202625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Урок по теме &quot;Род имен существительных&quot;">
            <a:extLst>
              <a:ext uri="{FF2B5EF4-FFF2-40B4-BE49-F238E27FC236}">
                <a16:creationId xmlns:a16="http://schemas.microsoft.com/office/drawing/2014/main" id="{5C4F685B-D910-E6BA-C947-30BD1C006A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0"/>
          <a:stretch/>
        </p:blipFill>
        <p:spPr bwMode="auto">
          <a:xfrm>
            <a:off x="1852337" y="3097762"/>
            <a:ext cx="9456627" cy="260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B259FF-6E90-71F1-B2A8-4368ED2FDD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063"/>
          <a:stretch/>
        </p:blipFill>
        <p:spPr>
          <a:xfrm>
            <a:off x="1852336" y="520027"/>
            <a:ext cx="9499673" cy="131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3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A4CFE-FF25-D8B7-715C-B5681EE41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Изменяются ли имена существительные по родам?</a:t>
            </a:r>
          </a:p>
        </p:txBody>
      </p:sp>
      <p:pic>
        <p:nvPicPr>
          <p:cNvPr id="1026" name="Picture 2" descr="Красный карандаш: векторные изображения и иллюстрации ...">
            <a:extLst>
              <a:ext uri="{FF2B5EF4-FFF2-40B4-BE49-F238E27FC236}">
                <a16:creationId xmlns:a16="http://schemas.microsoft.com/office/drawing/2014/main" id="{6459B16F-8579-7B0B-2F58-369EDF07C2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75" y="1834841"/>
            <a:ext cx="1693394" cy="169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андаш Желтый Карандаш, А Карандаша, карандаш, цветной ...">
            <a:extLst>
              <a:ext uri="{FF2B5EF4-FFF2-40B4-BE49-F238E27FC236}">
                <a16:creationId xmlns:a16="http://schemas.microsoft.com/office/drawing/2014/main" id="{EFD4CAAD-DD5A-E31E-A820-5A2AD73A1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883" y="1842795"/>
            <a:ext cx="2306774" cy="201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805AF8-047D-5101-82E8-18DE3B81F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810" y="2669429"/>
            <a:ext cx="2170825" cy="21708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6D71D4-6284-7A49-D6D5-C0D89E5FE3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77" t="6234" r="6318" b="6785"/>
          <a:stretch/>
        </p:blipFill>
        <p:spPr>
          <a:xfrm>
            <a:off x="8994236" y="2043405"/>
            <a:ext cx="3026630" cy="27058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CE4DA6-84E6-076B-B824-088EC133B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3587" y="3759223"/>
            <a:ext cx="2033233" cy="16933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978600-8063-181D-70CD-C9E6852FF3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6820" y="4506685"/>
            <a:ext cx="3193389" cy="217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73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00F9B12-5A1E-6A16-AB5D-4FA3FFCF1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807396"/>
            <a:ext cx="8915400" cy="5103826"/>
          </a:xfrm>
        </p:spPr>
        <p:txBody>
          <a:bodyPr/>
          <a:lstStyle/>
          <a:p>
            <a:r>
              <a:rPr lang="ru-RU" sz="3600" b="1" dirty="0"/>
              <a:t>РОД</a:t>
            </a:r>
            <a:r>
              <a:rPr lang="ru-RU" sz="3600" dirty="0"/>
              <a:t>-</a:t>
            </a:r>
            <a:r>
              <a:rPr lang="ru-RU" sz="3600" dirty="0">
                <a:solidFill>
                  <a:srgbClr val="FF0000"/>
                </a:solidFill>
              </a:rPr>
              <a:t>ПОСТОЯННЫЙ</a:t>
            </a:r>
            <a:r>
              <a:rPr lang="ru-RU" sz="3600" dirty="0"/>
              <a:t> МОРФОЛОГИЧЕСКИЙ ПРИЗНАК ИМЕНИ СУЩЕСТВИТЕЛЬНОГО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0DF00C-03D5-E62E-8E4C-392672322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484" y="2642632"/>
            <a:ext cx="3777623" cy="37776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75795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4926B75-0F72-15B7-DE50-887D2471D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079" y="6146974"/>
            <a:ext cx="339823" cy="36579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DE34059-5A35-70C5-1593-D9568F2D7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055" y="6146974"/>
            <a:ext cx="396274" cy="365792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5F79450-F123-356E-CDCE-01F25C859B28}"/>
              </a:ext>
            </a:extLst>
          </p:cNvPr>
          <p:cNvSpPr/>
          <p:nvPr/>
        </p:nvSpPr>
        <p:spPr>
          <a:xfrm>
            <a:off x="1919112" y="2460175"/>
            <a:ext cx="377887" cy="34834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D964802-C74F-1135-1747-5CA4B07D8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942" y="4310304"/>
            <a:ext cx="396274" cy="36579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FF21294-19D2-0131-D5F7-4DE600F63FAB}"/>
              </a:ext>
            </a:extLst>
          </p:cNvPr>
          <p:cNvSpPr/>
          <p:nvPr/>
        </p:nvSpPr>
        <p:spPr>
          <a:xfrm>
            <a:off x="2255261" y="4305440"/>
            <a:ext cx="377889" cy="34834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9DDCD81-24DE-E1E8-E380-142487804F3C}"/>
              </a:ext>
            </a:extLst>
          </p:cNvPr>
          <p:cNvSpPr/>
          <p:nvPr/>
        </p:nvSpPr>
        <p:spPr>
          <a:xfrm>
            <a:off x="3174874" y="2451172"/>
            <a:ext cx="377889" cy="34834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EA38197-3804-E549-5D11-5CC7DB1638A4}"/>
              </a:ext>
            </a:extLst>
          </p:cNvPr>
          <p:cNvSpPr/>
          <p:nvPr/>
        </p:nvSpPr>
        <p:spPr>
          <a:xfrm>
            <a:off x="1940767" y="2513048"/>
            <a:ext cx="251926" cy="24259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84D6CA-BFE0-50C0-AE96-3CD774954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4" y="223935"/>
            <a:ext cx="10067699" cy="1240971"/>
          </a:xfrm>
        </p:spPr>
        <p:txBody>
          <a:bodyPr>
            <a:noAutofit/>
          </a:bodyPr>
          <a:lstStyle/>
          <a:p>
            <a:r>
              <a:rPr lang="ru-RU" sz="2800" dirty="0"/>
              <a:t>Имена существительные разных родов имеют в начальной форме  разные окончания (уч.стр.21 правило)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5A3504-9505-6AB4-8509-A545AD7A0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690" y="1688841"/>
            <a:ext cx="10786187" cy="4823925"/>
          </a:xfrm>
        </p:spPr>
        <p:txBody>
          <a:bodyPr>
            <a:noAutofit/>
          </a:bodyPr>
          <a:lstStyle/>
          <a:p>
            <a:r>
              <a:rPr lang="ru-RU" sz="3200" b="1" dirty="0">
                <a:highlight>
                  <a:srgbClr val="FFFF00"/>
                </a:highlight>
              </a:rPr>
              <a:t>Мужской род:</a:t>
            </a:r>
            <a:r>
              <a:rPr lang="ru-RU" sz="3200" b="1" dirty="0"/>
              <a:t> </a:t>
            </a:r>
          </a:p>
          <a:p>
            <a:pPr marL="0" indent="0">
              <a:buNone/>
            </a:pPr>
            <a:r>
              <a:rPr lang="ru-RU" sz="3200" dirty="0"/>
              <a:t>пап</a:t>
            </a:r>
            <a:r>
              <a:rPr lang="ru-RU" sz="3200" b="1" dirty="0"/>
              <a:t>а , </a:t>
            </a:r>
            <a:r>
              <a:rPr lang="ru-RU" sz="3200" dirty="0"/>
              <a:t>дяд</a:t>
            </a:r>
            <a:r>
              <a:rPr lang="ru-RU" sz="3200" b="1" dirty="0"/>
              <a:t>я  , </a:t>
            </a:r>
            <a:r>
              <a:rPr lang="ru-RU" sz="3200" dirty="0"/>
              <a:t>сын</a:t>
            </a:r>
            <a:r>
              <a:rPr lang="ru-RU" sz="3200" b="1" dirty="0"/>
              <a:t>     , </a:t>
            </a:r>
            <a:r>
              <a:rPr lang="ru-RU" sz="3200" dirty="0"/>
              <a:t>ден</a:t>
            </a:r>
            <a:r>
              <a:rPr lang="ru-RU" sz="3200" b="1" dirty="0"/>
              <a:t>ь</a:t>
            </a:r>
            <a:r>
              <a:rPr lang="ru-RU" sz="3200" dirty="0"/>
              <a:t>      , ча</a:t>
            </a:r>
            <a:r>
              <a:rPr lang="ru-RU" sz="3200" b="1" dirty="0"/>
              <a:t>й</a:t>
            </a:r>
            <a:r>
              <a:rPr lang="ru-RU" sz="3200" dirty="0"/>
              <a:t> </a:t>
            </a:r>
          </a:p>
          <a:p>
            <a:pPr marL="0" indent="0">
              <a:buNone/>
            </a:pPr>
            <a:endParaRPr lang="ru-RU" sz="3200" b="1" dirty="0"/>
          </a:p>
          <a:p>
            <a:pPr marL="0" indent="0">
              <a:buNone/>
            </a:pPr>
            <a:r>
              <a:rPr lang="ru-RU" sz="3200" b="1" dirty="0">
                <a:highlight>
                  <a:srgbClr val="00FF00"/>
                </a:highlight>
              </a:rPr>
              <a:t>Женский род: </a:t>
            </a:r>
          </a:p>
          <a:p>
            <a:pPr marL="0" indent="0">
              <a:buNone/>
            </a:pPr>
            <a:r>
              <a:rPr lang="ru-RU" sz="3200" dirty="0"/>
              <a:t> мам</a:t>
            </a:r>
            <a:r>
              <a:rPr lang="ru-RU" sz="3200" b="1" dirty="0"/>
              <a:t>а </a:t>
            </a:r>
            <a:r>
              <a:rPr lang="ru-RU" sz="3200" dirty="0"/>
              <a:t>, земл</a:t>
            </a:r>
            <a:r>
              <a:rPr lang="ru-RU" sz="3200" b="1" dirty="0"/>
              <a:t>я  , </a:t>
            </a:r>
            <a:r>
              <a:rPr lang="ru-RU" sz="3200" dirty="0"/>
              <a:t>жизн</a:t>
            </a:r>
            <a:r>
              <a:rPr lang="ru-RU" sz="3200" b="1" dirty="0"/>
              <a:t>ь     , </a:t>
            </a:r>
            <a:r>
              <a:rPr lang="ru-RU" sz="3200" dirty="0"/>
              <a:t>мы</a:t>
            </a:r>
            <a:r>
              <a:rPr lang="ru-RU" sz="3200" b="1" dirty="0"/>
              <a:t>шь</a:t>
            </a:r>
          </a:p>
          <a:p>
            <a:pPr marL="0" indent="0">
              <a:buNone/>
            </a:pPr>
            <a:endParaRPr lang="ru-RU" sz="3200" b="1" dirty="0"/>
          </a:p>
          <a:p>
            <a:pPr marL="0" indent="0">
              <a:buNone/>
            </a:pPr>
            <a:r>
              <a:rPr lang="ru-RU" sz="3200" b="1" dirty="0">
                <a:highlight>
                  <a:srgbClr val="00FFFF"/>
                </a:highlight>
              </a:rPr>
              <a:t>Средний род: </a:t>
            </a:r>
          </a:p>
          <a:p>
            <a:pPr marL="0" indent="0">
              <a:buNone/>
            </a:pPr>
            <a:r>
              <a:rPr lang="ru-RU" sz="3200" dirty="0"/>
              <a:t>Ведр</a:t>
            </a:r>
            <a:r>
              <a:rPr lang="ru-RU" sz="3200" b="1" dirty="0"/>
              <a:t>о , </a:t>
            </a:r>
            <a:r>
              <a:rPr lang="ru-RU" sz="3200" dirty="0"/>
              <a:t>солнц</a:t>
            </a:r>
            <a:r>
              <a:rPr lang="ru-RU" sz="3200" b="1" dirty="0"/>
              <a:t>е  + </a:t>
            </a:r>
            <a:r>
              <a:rPr lang="ru-RU" sz="3200" dirty="0" err="1"/>
              <a:t>сущ.на</a:t>
            </a:r>
            <a:r>
              <a:rPr lang="ru-RU" sz="3200" dirty="0"/>
              <a:t> </a:t>
            </a:r>
            <a:r>
              <a:rPr lang="ru-RU" sz="3200" b="1" dirty="0"/>
              <a:t>–</a:t>
            </a:r>
            <a:r>
              <a:rPr lang="ru-RU" sz="3200" b="1" dirty="0" err="1"/>
              <a:t>мя</a:t>
            </a:r>
            <a:r>
              <a:rPr lang="ru-RU" sz="3200" b="1" dirty="0"/>
              <a:t> (имя, племя… + дитя)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ADC4823-B377-4D4D-A41E-A80DCE1BACFC}"/>
              </a:ext>
            </a:extLst>
          </p:cNvPr>
          <p:cNvSpPr/>
          <p:nvPr/>
        </p:nvSpPr>
        <p:spPr>
          <a:xfrm>
            <a:off x="4689773" y="2460175"/>
            <a:ext cx="377889" cy="34834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30F9B7F-A548-06EE-A77B-AE3F4CD80CD9}"/>
              </a:ext>
            </a:extLst>
          </p:cNvPr>
          <p:cNvSpPr/>
          <p:nvPr/>
        </p:nvSpPr>
        <p:spPr>
          <a:xfrm>
            <a:off x="6512368" y="2414849"/>
            <a:ext cx="377888" cy="34834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229BADD-B6E5-5B67-5F27-88336A48BE02}"/>
              </a:ext>
            </a:extLst>
          </p:cNvPr>
          <p:cNvSpPr/>
          <p:nvPr/>
        </p:nvSpPr>
        <p:spPr>
          <a:xfrm>
            <a:off x="5822729" y="4295438"/>
            <a:ext cx="377888" cy="34834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5A0774F-78E3-0C22-BE13-815978A02E4E}"/>
              </a:ext>
            </a:extLst>
          </p:cNvPr>
          <p:cNvSpPr/>
          <p:nvPr/>
        </p:nvSpPr>
        <p:spPr>
          <a:xfrm>
            <a:off x="8146018" y="2414849"/>
            <a:ext cx="377888" cy="34834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D1A4887-B22D-05AF-C571-D273CF039C99}"/>
              </a:ext>
            </a:extLst>
          </p:cNvPr>
          <p:cNvSpPr/>
          <p:nvPr/>
        </p:nvSpPr>
        <p:spPr>
          <a:xfrm>
            <a:off x="7804773" y="4289636"/>
            <a:ext cx="341245" cy="34834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DE2E4FC-87E1-A977-B4D7-60BE641DBF78}"/>
              </a:ext>
            </a:extLst>
          </p:cNvPr>
          <p:cNvSpPr/>
          <p:nvPr/>
        </p:nvSpPr>
        <p:spPr>
          <a:xfrm>
            <a:off x="5822728" y="4289636"/>
            <a:ext cx="377888" cy="34834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F450B33-2857-77D9-BFB8-C956684EE550}"/>
              </a:ext>
            </a:extLst>
          </p:cNvPr>
          <p:cNvSpPr/>
          <p:nvPr/>
        </p:nvSpPr>
        <p:spPr>
          <a:xfrm>
            <a:off x="1919112" y="2451172"/>
            <a:ext cx="377887" cy="357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7484B80-F134-E7F9-AE84-F3234F1C6288}"/>
              </a:ext>
            </a:extLst>
          </p:cNvPr>
          <p:cNvSpPr/>
          <p:nvPr/>
        </p:nvSpPr>
        <p:spPr>
          <a:xfrm>
            <a:off x="3177480" y="2460506"/>
            <a:ext cx="377887" cy="357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FF67B59-B323-78DD-F8D0-439B19989673}"/>
              </a:ext>
            </a:extLst>
          </p:cNvPr>
          <p:cNvSpPr/>
          <p:nvPr/>
        </p:nvSpPr>
        <p:spPr>
          <a:xfrm>
            <a:off x="4714053" y="2455673"/>
            <a:ext cx="377887" cy="357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C8A4DDC-FA9A-D73E-8C66-D40A64532FAB}"/>
              </a:ext>
            </a:extLst>
          </p:cNvPr>
          <p:cNvSpPr/>
          <p:nvPr/>
        </p:nvSpPr>
        <p:spPr>
          <a:xfrm>
            <a:off x="6509764" y="2414849"/>
            <a:ext cx="377887" cy="357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1B519EB-FFCA-7D85-D2CC-C210DFB7E19E}"/>
              </a:ext>
            </a:extLst>
          </p:cNvPr>
          <p:cNvSpPr/>
          <p:nvPr/>
        </p:nvSpPr>
        <p:spPr>
          <a:xfrm>
            <a:off x="8159479" y="2414852"/>
            <a:ext cx="377887" cy="357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D37C0DE-3113-ABD4-E636-15573A4DE995}"/>
              </a:ext>
            </a:extLst>
          </p:cNvPr>
          <p:cNvSpPr/>
          <p:nvPr/>
        </p:nvSpPr>
        <p:spPr>
          <a:xfrm>
            <a:off x="2236877" y="4289636"/>
            <a:ext cx="396274" cy="357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248D639-33A3-BBF4-163B-13208902F1F9}"/>
              </a:ext>
            </a:extLst>
          </p:cNvPr>
          <p:cNvSpPr/>
          <p:nvPr/>
        </p:nvSpPr>
        <p:spPr>
          <a:xfrm>
            <a:off x="3858942" y="4314527"/>
            <a:ext cx="396274" cy="357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25F95E8-FF34-F69F-FACB-00A0D7B44FCF}"/>
              </a:ext>
            </a:extLst>
          </p:cNvPr>
          <p:cNvSpPr/>
          <p:nvPr/>
        </p:nvSpPr>
        <p:spPr>
          <a:xfrm>
            <a:off x="5841051" y="4285134"/>
            <a:ext cx="377887" cy="357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83BBB6E-FEA2-6E79-7DB0-2D88AED48709}"/>
              </a:ext>
            </a:extLst>
          </p:cNvPr>
          <p:cNvSpPr/>
          <p:nvPr/>
        </p:nvSpPr>
        <p:spPr>
          <a:xfrm>
            <a:off x="7811356" y="4293255"/>
            <a:ext cx="377887" cy="357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36743B4-0496-3FF5-1431-70686C007A7C}"/>
              </a:ext>
            </a:extLst>
          </p:cNvPr>
          <p:cNvSpPr/>
          <p:nvPr/>
        </p:nvSpPr>
        <p:spPr>
          <a:xfrm>
            <a:off x="2142751" y="6148620"/>
            <a:ext cx="377887" cy="357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30E357A-CC5F-D9E8-E45B-43444ED99312}"/>
              </a:ext>
            </a:extLst>
          </p:cNvPr>
          <p:cNvSpPr/>
          <p:nvPr/>
        </p:nvSpPr>
        <p:spPr>
          <a:xfrm>
            <a:off x="4066409" y="6158820"/>
            <a:ext cx="377887" cy="357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17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6C013D-ADFE-E49E-93AA-1D510BFEB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785" y="326572"/>
            <a:ext cx="9619828" cy="115699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Род существительных можно определить по согласованию.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CDB4252C-C798-08F1-167C-A83A49E6B5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7050255"/>
              </p:ext>
            </p:extLst>
          </p:nvPr>
        </p:nvGraphicFramePr>
        <p:xfrm>
          <a:off x="2248678" y="1726163"/>
          <a:ext cx="9255935" cy="46932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55935">
                  <a:extLst>
                    <a:ext uri="{9D8B030D-6E8A-4147-A177-3AD203B41FA5}">
                      <a16:colId xmlns:a16="http://schemas.microsoft.com/office/drawing/2014/main" val="2128928157"/>
                    </a:ext>
                  </a:extLst>
                </a:gridCol>
              </a:tblGrid>
              <a:tr h="4693298">
                <a:tc>
                  <a:txBody>
                    <a:bodyPr/>
                    <a:lstStyle/>
                    <a:p>
                      <a:pPr marR="25400" algn="l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3600" dirty="0">
                          <a:effectLst/>
                        </a:rPr>
                        <a:t>Женский род запомню я</a:t>
                      </a:r>
                    </a:p>
                    <a:p>
                      <a:pPr marR="25400" algn="l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3600" dirty="0">
                          <a:effectLst/>
                        </a:rPr>
                        <a:t> </a:t>
                      </a:r>
                    </a:p>
                    <a:p>
                      <a:pPr marR="25400" algn="l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3600" dirty="0">
                          <a:effectLst/>
                        </a:rPr>
                        <a:t>И скажу: «Она- моя».</a:t>
                      </a:r>
                    </a:p>
                    <a:p>
                      <a:pPr marR="25400" algn="l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endParaRPr lang="ru-RU" sz="3600" dirty="0">
                        <a:effectLst/>
                      </a:endParaRPr>
                    </a:p>
                    <a:p>
                      <a:pPr marR="25400" algn="l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3600" dirty="0">
                          <a:effectLst/>
                        </a:rPr>
                        <a:t>И запомню род мужской</a:t>
                      </a:r>
                    </a:p>
                    <a:p>
                      <a:pPr marR="25400" algn="l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endParaRPr lang="ru-RU" sz="3600" dirty="0">
                        <a:effectLst/>
                      </a:endParaRPr>
                    </a:p>
                    <a:p>
                      <a:pPr marR="25400" algn="l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3600" dirty="0">
                          <a:effectLst/>
                        </a:rPr>
                        <a:t>И опять скажу: «Он-мой».</a:t>
                      </a:r>
                    </a:p>
                    <a:p>
                      <a:pPr marR="25400" algn="l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endParaRPr lang="ru-RU" sz="3600" dirty="0">
                        <a:effectLst/>
                      </a:endParaRPr>
                    </a:p>
                    <a:p>
                      <a:pPr marR="25400" algn="l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3600" dirty="0">
                          <a:effectLst/>
                        </a:rPr>
                        <a:t>Средний род-оно моё!</a:t>
                      </a:r>
                    </a:p>
                    <a:p>
                      <a:pPr marR="25400" algn="l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endParaRPr lang="ru-RU" sz="3600" dirty="0">
                        <a:effectLst/>
                      </a:endParaRPr>
                    </a:p>
                    <a:p>
                      <a:pPr marR="25400" algn="l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3600" dirty="0">
                          <a:effectLst/>
                        </a:rPr>
                        <a:t>Это правило твоё.</a:t>
                      </a:r>
                    </a:p>
                    <a:p>
                      <a:pPr marR="25400" algn="l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endParaRPr lang="ru-RU" sz="3600" dirty="0">
                        <a:effectLst/>
                        <a:highlight>
                          <a:srgbClr val="00FFFF"/>
                        </a:highlight>
                      </a:endParaRPr>
                    </a:p>
                    <a:p>
                      <a:pPr marR="25400" algn="l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endParaRPr lang="ru-RU" sz="3600" dirty="0">
                        <a:effectLst/>
                        <a:highlight>
                          <a:srgbClr val="00FFFF"/>
                        </a:highlight>
                      </a:endParaRPr>
                    </a:p>
                    <a:p>
                      <a:pPr marR="25400" algn="l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3600" dirty="0">
                          <a:effectLst/>
                          <a:highlight>
                            <a:srgbClr val="00FFFF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Уч.стр.21 упр.3</a:t>
                      </a:r>
                    </a:p>
                    <a:p>
                      <a:pPr marR="25400" algn="l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endParaRPr lang="ru-RU" sz="36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25400" algn="l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3600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Начальная форма </a:t>
                      </a:r>
                      <a:r>
                        <a:rPr lang="ru-RU" sz="3600" dirty="0" err="1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им.сущ</a:t>
                      </a:r>
                      <a:r>
                        <a:rPr lang="ru-RU" sz="3600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.- Кто? Что? </a:t>
                      </a:r>
                      <a:r>
                        <a:rPr lang="ru-RU" sz="3600" dirty="0" err="1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Ед.ч</a:t>
                      </a:r>
                      <a:r>
                        <a:rPr lang="ru-RU" sz="3600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920067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8125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E33821-2A7B-2176-D1FD-165EAAAA1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865" y="624110"/>
            <a:ext cx="9899747" cy="1036739"/>
          </a:xfrm>
        </p:spPr>
        <p:txBody>
          <a:bodyPr>
            <a:normAutofit/>
          </a:bodyPr>
          <a:lstStyle/>
          <a:p>
            <a:r>
              <a:rPr lang="ru-RU" sz="2400" dirty="0"/>
              <a:t>Каким образом ещё можно определить род имён существительных?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336C84-52A1-6E3A-2F8D-57A95B018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1478" y="1539551"/>
            <a:ext cx="9713134" cy="4371671"/>
          </a:xfrm>
        </p:spPr>
        <p:txBody>
          <a:bodyPr/>
          <a:lstStyle/>
          <a:p>
            <a:r>
              <a:rPr lang="ru-RU" sz="2400" b="1" dirty="0"/>
              <a:t>Род можно определить по смыслу.</a:t>
            </a:r>
          </a:p>
          <a:p>
            <a:pPr marL="0" indent="0">
              <a:buNone/>
            </a:pPr>
            <a:r>
              <a:rPr lang="ru-RU" sz="2400" dirty="0"/>
              <a:t>Все существительные, которые называют лиц и живых существ мужского пола, относятся к …. роду.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9F6FD2-5DD1-A41D-FEDD-04E975E0C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927" y="3028452"/>
            <a:ext cx="2882770" cy="28827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BF9EB7-B3A4-72CD-94D0-7C2E27598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286" y="3706725"/>
            <a:ext cx="2418474" cy="2781245"/>
          </a:xfrm>
          <a:prstGeom prst="rect">
            <a:avLst/>
          </a:prstGeom>
        </p:spPr>
      </p:pic>
      <p:sp>
        <p:nvSpPr>
          <p:cNvPr id="7" name="AutoShape 2" descr="Волк — Википедия">
            <a:extLst>
              <a:ext uri="{FF2B5EF4-FFF2-40B4-BE49-F238E27FC236}">
                <a16:creationId xmlns:a16="http://schemas.microsoft.com/office/drawing/2014/main" id="{5FEE5CCF-E407-3C23-4C15-D9D68B022D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17B4C0-0E82-2CA6-03CD-54567B0CE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1" y="2903210"/>
            <a:ext cx="2998292" cy="23219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4D1AB1-731D-F952-86CD-966C195165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77" r="6595" b="44762"/>
          <a:stretch/>
        </p:blipFill>
        <p:spPr>
          <a:xfrm>
            <a:off x="9358605" y="4035490"/>
            <a:ext cx="2664800" cy="256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38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9B19A8E-E7EE-F785-B9F3-F15BF7118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531845"/>
            <a:ext cx="8915400" cy="5379377"/>
          </a:xfrm>
        </p:spPr>
        <p:txBody>
          <a:bodyPr/>
          <a:lstStyle/>
          <a:p>
            <a:r>
              <a:rPr lang="ru-RU" sz="2400" dirty="0"/>
              <a:t>Все существительные, которые называют лиц и живых существ женского пола, относятся к …. роду.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AC1219-435A-BA42-0FF4-5D397CAB2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580" y="1408922"/>
            <a:ext cx="3051111" cy="30511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F994A3-B0BC-3F45-EE4F-66CE63B73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493" y="4637313"/>
            <a:ext cx="3009912" cy="20933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AF9027-3C0A-0E7E-5244-FB5A50015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427" y="1562598"/>
            <a:ext cx="3913790" cy="498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36415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340</TotalTime>
  <Words>690</Words>
  <Application>Microsoft Office PowerPoint</Application>
  <PresentationFormat>Широкоэкранный</PresentationFormat>
  <Paragraphs>128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Century Gothic</vt:lpstr>
      <vt:lpstr>Wingdings 3</vt:lpstr>
      <vt:lpstr>Легкий дым</vt:lpstr>
      <vt:lpstr>Род имён существительных</vt:lpstr>
      <vt:lpstr>Вы вспомните:</vt:lpstr>
      <vt:lpstr>Презентация PowerPoint</vt:lpstr>
      <vt:lpstr>Изменяются ли имена существительные по родам?</vt:lpstr>
      <vt:lpstr>Презентация PowerPoint</vt:lpstr>
      <vt:lpstr>Имена существительные разных родов имеют в начальной форме  разные окончания (уч.стр.21 правило) </vt:lpstr>
      <vt:lpstr>Род существительных можно определить по согласованию.</vt:lpstr>
      <vt:lpstr>Каким образом ещё можно определить род имён существительных?</vt:lpstr>
      <vt:lpstr>Презентация PowerPoint</vt:lpstr>
      <vt:lpstr>Для чего важно знать род имён существительных?</vt:lpstr>
      <vt:lpstr>Презентация PowerPoint</vt:lpstr>
      <vt:lpstr>ФИЗМИНУТКА</vt:lpstr>
      <vt:lpstr>Существительные общего рода</vt:lpstr>
      <vt:lpstr>Есть существительные, род которых необходимо определять по словарю  (работа в группах)</vt:lpstr>
      <vt:lpstr>Презентация PowerPoint</vt:lpstr>
      <vt:lpstr> «Незаконченное  предложение».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Род имён существительных</dc:title>
  <dc:creator>Гриша Желев</dc:creator>
  <cp:lastModifiedBy>Гриша Желев</cp:lastModifiedBy>
  <cp:revision>10</cp:revision>
  <dcterms:created xsi:type="dcterms:W3CDTF">2023-01-15T11:01:33Z</dcterms:created>
  <dcterms:modified xsi:type="dcterms:W3CDTF">2023-01-19T15:56:16Z</dcterms:modified>
</cp:coreProperties>
</file>