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1pPr>
    <a:lvl2pPr marL="457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2pPr>
    <a:lvl3pPr marL="914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3pPr>
    <a:lvl4pPr marL="1371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4pPr>
    <a:lvl5pPr marL="18288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5pPr>
    <a:lvl6pPr marL="22860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6pPr>
    <a:lvl7pPr marL="2743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7pPr>
    <a:lvl8pPr marL="3200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8pPr>
    <a:lvl9pPr marL="3657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  <p:ext uri="smNativeData">
      <pr:smAppRevision xmlns:pr="smNativeData" xmlns:p14="http://schemas.microsoft.com/office/powerpoint/2010/main" xmlns="" dt="1633209772" val="982" revOS="4"/>
      <pr:smFileRevision xmlns:pr="smNativeData" xmlns:p14="http://schemas.microsoft.com/office/powerpoint/2010/main" xmlns="" dt="1633209772" val="101"/>
      <pr:guideOptions xmlns:pr="smNativeData" xmlns:p14="http://schemas.microsoft.com/office/powerpoint/2010/main" xmlns="" dt="1633209772" snapToBorders="1" snapToGuide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-84" y="-4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" d="100"/>
        <a:sy n="15" d="100"/>
      </p:scale>
      <p:origin x="0" y="0"/>
    </p:cViewPr>
  </p:sorterViewPr>
  <p:notesViewPr>
    <p:cSldViewPr snapToGrid="0" showGuides="1">
      <p:cViewPr>
        <p:scale>
          <a:sx n="81" d="100"/>
          <a:sy n="81" d="100"/>
        </p:scale>
        <p:origin x="786" y="2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rM1YYRMAAAAlAAAAZAAAAA0AAAAAkAAAAEgAAACQAAAASAAAAAAAAAAC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gCQAA6AYAAKBBAACYFQAAEAAAACYAAAAIAAAAgYAAAAAAAAA="/>
              </a:ext>
            </a:extLst>
          </p:cNvSpPr>
          <p:nvPr>
            <p:ph type="ctrTitle"/>
          </p:nvPr>
        </p:nvSpPr>
        <p:spPr>
          <a:xfrm>
            <a:off x="1524000" y="1122680"/>
            <a:ext cx="9144000" cy="238760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ctr">
              <a:defRPr lang="ru-RU" sz="6000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Подзаголовок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rM1YYR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gCQAAKRYAAKBBAABYIAAAEAAAACYAAAAIAAAAAYAAAAAAAAA="/>
              </a:ext>
            </a:extLst>
          </p:cNvSpPr>
          <p:nvPr>
            <p:ph type="subTitle" idx="1"/>
          </p:nvPr>
        </p:nvSpPr>
        <p:spPr>
          <a:xfrm>
            <a:off x="1524000" y="3602355"/>
            <a:ext cx="9144000" cy="1655445"/>
          </a:xfrm>
        </p:spPr>
        <p:txBody>
          <a:bodyPr/>
          <a:lstStyle>
            <a:lvl1pPr marL="0" indent="0" algn="ctr">
              <a:buNone/>
              <a:defRPr lang="ru-RU" sz="2400"/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>
              <a:defRPr lang="ru-RU"/>
            </a:pPr>
            <a:r>
              <a:t>Образец подзаголовка</a:t>
            </a:r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rM1YYR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GicAAAgWAABZKQ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F1E2937-79D2-4BDF-9CA6-8F8A67E86ADA}" type="datetime1">
              <a:rPr/>
              <a:pPr>
                <a:defRPr lang="ru-RU"/>
              </a:pPr>
              <a:t>25.04.2023</a:t>
            </a:fld>
            <a:endParaRPr/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rM1YYR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YGAAAGicAACgy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rM1YYR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4NAAAGicAANhF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F1E4CDE-90D2-4BBA-9CA6-66EF02E86A33}" type="slidenum">
              <a:rPr/>
              <a:pPr>
                <a:defRPr lang="ru-RU"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rM1YYR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N3///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PwIAANhFAABnCg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rM1YYRMAAAAlAAAAZAAAAA0AAAAAkAAAAEgAAACQAAAASAAAAAAAAAAAAAAAAQ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n///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OwsAANhFAAAAJgAAEAAAACYAAAAIAAAAAgAAAAAAAAA="/>
              </a:ext>
            </a:extLst>
          </p:cNvSpPr>
          <p:nvPr>
            <p:ph idx="1"/>
          </p:nvPr>
        </p:nvSpPr>
        <p:spPr/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rM1YYR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GicAAAgWAABZKQ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F1E2489-C7D2-4BD2-9CA6-31876AE86A64}" type="datetime1">
              <a:rPr/>
              <a:pPr>
                <a:defRPr lang="ru-RU"/>
              </a:pPr>
              <a:t>25.04.2023</a:t>
            </a:fld>
            <a:endParaRPr/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rM1YYR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YGAAAGicAACgy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rM1YYR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4NAAAGicAANhF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F1E25C3-8DD2-4BD3-9CA6-7B866BE86A2E}" type="slidenum">
              <a:rPr/>
              <a:pPr>
                <a:defRPr lang="ru-RU"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rM1YYRMAAAAlAAAAZAAAAA0AAAAAkAAAAEgAAACQAAAASAAAAAAAAAABAAAAAQ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sNQAAPwIAANhFAAAAJgAAEAAAACYAAAAIAAAAAwAAAAAAAAA="/>
              </a:ext>
            </a:extLst>
          </p:cNvSpPr>
          <p:nvPr>
            <p:ph type="title"/>
          </p:nvPr>
        </p:nvSpPr>
        <p:spPr>
          <a:xfrm>
            <a:off x="8724900" y="365125"/>
            <a:ext cx="2628900" cy="5812155"/>
          </a:xfrm>
        </p:spPr>
        <p:txBody>
          <a:bodyPr vert="vert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rM1YYRMAAAAlAAAAZAAAAA0AAAAAkAAAAEgAAACQAAAASAAAAAAAAAAAAAAAAQ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PwIAALw0AAAAJgAAEAAAACYAAAAIAAAAAwAAAAAAAAA="/>
              </a:ext>
            </a:extLst>
          </p:cNvSpPr>
          <p:nvPr>
            <p:ph idx="1"/>
          </p:nvPr>
        </p:nvSpPr>
        <p:spPr>
          <a:xfrm>
            <a:off x="838200" y="365125"/>
            <a:ext cx="7734300" cy="5812155"/>
          </a:xfrm>
        </p:spPr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rM1YYR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GicAAAgWAABZKQ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F1E32A3-EDD2-4BC4-9CA6-1B917CE86A4E}" type="datetime1">
              <a:rPr/>
              <a:pPr>
                <a:defRPr lang="ru-RU"/>
              </a:pPr>
              <a:t>25.04.2023</a:t>
            </a:fld>
            <a:endParaRPr/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rM1YYR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YGAAAGicAACgy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rM1YYR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4NAAAGicAANhF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F1E440B-45D2-4BB2-9CA6-B3E70AE86AE6}" type="slidenum">
              <a:rPr/>
              <a:pPr>
                <a:defRPr lang="ru-RU"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rM1YYR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PwIAANhFAABnCg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Объект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rM1YYR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OwsAANhFAAAAJgAAEAAAACYAAAAIAAAAAAAAAAAAAAA="/>
              </a:ext>
            </a:extLst>
          </p:cNvSpPr>
          <p:nvPr>
            <p:ph idx="1"/>
          </p:nvPr>
        </p:nvSpPr>
        <p:spPr/>
        <p:txBody>
          <a:bodyPr/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rM1YYR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GicAAAgWAABZKQ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F1E5671-3FD2-4BA0-9CA6-C9F518E86A9C}" type="datetime1">
              <a:rPr/>
              <a:pPr>
                <a:defRPr lang="ru-RU"/>
              </a:pPr>
              <a:t>25.04.2023</a:t>
            </a:fld>
            <a:endParaRPr/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rM1YYR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YGAAAGicAACgy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rM1YYR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4NAAAGicAANhF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F1E77A4-EAD2-4B81-9CA6-1CD439E86A49}" type="slidenum">
              <a:rPr/>
              <a:pPr>
                <a:defRPr lang="ru-RU"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rM1YYRMAAAAlAAAAZAAAAA0AAAAAkAAAAEgAAACQAAAASAAAAAAAAAAC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eBQAAhQoAAM5FAAARHAAAEAAAACYAAAAIAAAAgYAAAAAAAAA="/>
              </a:ext>
            </a:extLst>
          </p:cNvSpPr>
          <p:nvPr>
            <p:ph type="title"/>
          </p:nvPr>
        </p:nvSpPr>
        <p:spPr>
          <a:xfrm>
            <a:off x="831850" y="1710055"/>
            <a:ext cx="10515600" cy="285242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>
              <a:defRPr lang="ru-RU" sz="6000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Текст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rM1YYR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eBQAAPBwAAM5FAAB2JQAAEAAAACYAAAAIAAAAAYAAAAAAAAA="/>
              </a:ext>
            </a:extLst>
          </p:cNvSpPr>
          <p:nvPr>
            <p:ph idx="1"/>
          </p:nvPr>
        </p:nvSpPr>
        <p:spPr>
          <a:xfrm>
            <a:off x="831850" y="4589780"/>
            <a:ext cx="10515600" cy="1499870"/>
          </a:xfrm>
        </p:spPr>
        <p:txBody>
          <a:bodyPr/>
          <a:lstStyle>
            <a:lvl1pPr marL="0" indent="0">
              <a:buNone/>
              <a:defRPr lang="ru-RU" sz="2400">
                <a:solidFill>
                  <a:srgbClr val="8C8C8C"/>
                </a:solidFill>
              </a:defRPr>
            </a:lvl1pPr>
            <a:lvl2pPr marL="457200" indent="0">
              <a:buNone/>
              <a:defRPr lang="ru-RU" sz="2000">
                <a:solidFill>
                  <a:srgbClr val="8C8C8C"/>
                </a:solidFill>
              </a:defRPr>
            </a:lvl2pPr>
            <a:lvl3pPr marL="914400" indent="0">
              <a:buNone/>
              <a:defRPr lang="ru-RU" sz="1800">
                <a:solidFill>
                  <a:srgbClr val="8C8C8C"/>
                </a:solidFill>
              </a:defRPr>
            </a:lvl3pPr>
            <a:lvl4pPr marL="1371600" indent="0">
              <a:buNone/>
              <a:defRPr lang="ru-RU" sz="1600">
                <a:solidFill>
                  <a:srgbClr val="8C8C8C"/>
                </a:solidFill>
              </a:defRPr>
            </a:lvl4pPr>
            <a:lvl5pPr marL="1828800" indent="0">
              <a:buNone/>
              <a:defRPr lang="ru-RU" sz="1600">
                <a:solidFill>
                  <a:srgbClr val="8C8C8C"/>
                </a:solidFill>
              </a:defRPr>
            </a:lvl5pPr>
            <a:lvl6pPr marL="2286000" indent="0">
              <a:buNone/>
              <a:defRPr lang="ru-RU" sz="1600">
                <a:solidFill>
                  <a:srgbClr val="8C8C8C"/>
                </a:solidFill>
              </a:defRPr>
            </a:lvl6pPr>
            <a:lvl7pPr marL="2743200" indent="0">
              <a:buNone/>
              <a:defRPr lang="ru-RU" sz="1600">
                <a:solidFill>
                  <a:srgbClr val="8C8C8C"/>
                </a:solidFill>
              </a:defRPr>
            </a:lvl7pPr>
            <a:lvl8pPr marL="3200400" indent="0">
              <a:buNone/>
              <a:defRPr lang="ru-RU" sz="1600">
                <a:solidFill>
                  <a:srgbClr val="8C8C8C"/>
                </a:solidFill>
              </a:defRPr>
            </a:lvl8pPr>
            <a:lvl9pPr marL="3657600" indent="0">
              <a:buNone/>
              <a:defRPr lang="ru-RU" sz="1600">
                <a:solidFill>
                  <a:srgbClr val="8C8C8C"/>
                </a:solidFill>
              </a:defRPr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rM1YYR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GicAAAgWAABZKQ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F1E4BDB-95D2-4BBD-9CA6-63E805E86A36}" type="datetime1">
              <a:rPr/>
              <a:pPr>
                <a:defRPr lang="ru-RU"/>
              </a:pPr>
              <a:t>25.04.2023</a:t>
            </a:fld>
            <a:endParaRPr/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rM1YYR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YGAAAGicAACgy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rM1YYR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j///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4NAAAGicAANhF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F1E7385-CBD2-4B85-9CA6-3DD03DE86A68}" type="slidenum">
              <a:rPr/>
              <a:pPr>
                <a:defRPr lang="ru-RU"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rM1YYR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X///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PwIAANhFAABnCg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Объект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rM1YYR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7///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OwsAAAglAAAAJgAAEAAAACYAAAAIAAAAAQAAAAAAAAA="/>
              </a:ext>
            </a:extLst>
          </p:cNvSpPr>
          <p:nvPr>
            <p:ph idx="1"/>
          </p:nvPr>
        </p:nvSpPr>
        <p:spPr>
          <a:xfrm>
            <a:off x="838200" y="1825625"/>
            <a:ext cx="5181600" cy="4351655"/>
          </a:xfrm>
        </p:spPr>
        <p:txBody>
          <a:bodyPr/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Объект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rM1YYR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7///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4JQAAOwsAANhFAAAAJgAAEAAAACYAAAAIAAAAAQAAAAAAAAA="/>
              </a:ext>
            </a:extLst>
          </p:cNvSpPr>
          <p:nvPr>
            <p:ph idx="2"/>
          </p:nvPr>
        </p:nvSpPr>
        <p:spPr>
          <a:xfrm>
            <a:off x="6172200" y="1825625"/>
            <a:ext cx="5181600" cy="4351655"/>
          </a:xfrm>
        </p:spPr>
        <p:txBody>
          <a:bodyPr/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5" name="Дата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rM1YYR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z///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GicAAAgWAABZKQ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F1E7665-2BD2-4B80-9CA6-DDD538E86A88}" type="datetime1">
              <a:rPr/>
              <a:pPr>
                <a:defRPr lang="ru-RU"/>
              </a:pPr>
              <a:t>25.04.2023</a:t>
            </a:fld>
            <a:endParaRPr/>
          </a:p>
        </p:txBody>
      </p:sp>
      <p:sp>
        <p:nvSpPr>
          <p:cNvPr id="6" name="Нижний колонтитул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rM1YYR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o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YGAAAGicAACgy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7" name="Номер слайда 6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rM1YYR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T///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4NAAAGicAANhF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F1E6B40-0ED2-4B9D-9CA6-F8C825E86AAD}" type="slidenum">
              <a:rPr/>
              <a:pPr>
                <a:defRPr lang="ru-RU"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rM1YYR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T///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rBQAAPwIAANtFAABnCgAAEAAAACYAAAAIAAAAAQAAAAAAAAA="/>
              </a:ext>
            </a:extLst>
          </p:cNvSpPr>
          <p:nvPr>
            <p:ph type="title"/>
          </p:nvPr>
        </p:nvSpPr>
        <p:spPr>
          <a:xfrm>
            <a:off x="840105" y="365125"/>
            <a:ext cx="10515600" cy="1325880"/>
          </a:xfrm>
        </p:spPr>
        <p:txBody>
          <a:bodyPr/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Текст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rM1YYRMAAAAlAAAAZAAAAA0AAAAAkAAAAEgAAACQAAAASAAAAAAAAAAC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f///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rBQAAWAoAAOUkAABpDwAAEAAAACYAAAAIAAAAgYAAAAAAAAA="/>
              </a:ext>
            </a:extLst>
          </p:cNvSpPr>
          <p:nvPr>
            <p:ph idx="1"/>
          </p:nvPr>
        </p:nvSpPr>
        <p:spPr>
          <a:xfrm>
            <a:off x="840105" y="1681480"/>
            <a:ext cx="5157470" cy="82359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marL="0" indent="0">
              <a:buNone/>
              <a:defRPr lang="ru-RU" sz="2400" b="1"/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4" name="Объект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rM1YYR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7///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rBQAAaQ8AAOUkAAAUJgAAEAAAACYAAAAIAAAAAQAAAAAAAAA="/>
              </a:ext>
            </a:extLst>
          </p:cNvSpPr>
          <p:nvPr>
            <p:ph idx="2"/>
          </p:nvPr>
        </p:nvSpPr>
        <p:spPr>
          <a:xfrm>
            <a:off x="840105" y="2505075"/>
            <a:ext cx="5157470" cy="3684905"/>
          </a:xfrm>
        </p:spPr>
        <p:txBody>
          <a:bodyPr/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5" name="Текст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rM1YYRMAAAAlAAAAZAAAAA0AAAAAkAAAAEgAAACQAAAASAAAAAAAAAAC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P///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4JQAAWAoAANtFAABpDwAAEAAAACYAAAAIAAAAgYAAAAAAAAA="/>
              </a:ext>
            </a:extLst>
          </p:cNvSpPr>
          <p:nvPr>
            <p:ph idx="3"/>
          </p:nvPr>
        </p:nvSpPr>
        <p:spPr>
          <a:xfrm>
            <a:off x="6172200" y="1681480"/>
            <a:ext cx="5183505" cy="82359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marL="0" indent="0">
              <a:buNone/>
              <a:defRPr lang="ru-RU" sz="2400" b="1"/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6" name="Объект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rM1YYR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z///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4JQAAaQ8AANtFAAAUJgAAEAAAACYAAAAIAAAAAQAAAAAAAAA="/>
              </a:ext>
            </a:extLst>
          </p:cNvSpPr>
          <p:nvPr>
            <p:ph idx="4"/>
          </p:nvPr>
        </p:nvSpPr>
        <p:spPr>
          <a:xfrm>
            <a:off x="6172200" y="2505075"/>
            <a:ext cx="5183505" cy="3684905"/>
          </a:xfrm>
        </p:spPr>
        <p:txBody>
          <a:bodyPr/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7" name="Дата 6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rM1YYR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j///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GicAAAgWAABZKQ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F1E0078-36D2-4BF6-9CA6-C0A34EE86A95}" type="datetime1">
              <a:rPr/>
              <a:pPr>
                <a:defRPr lang="ru-RU"/>
              </a:pPr>
              <a:t>25.04.2023</a:t>
            </a:fld>
            <a:endParaRPr/>
          </a:p>
        </p:txBody>
      </p:sp>
      <p:sp>
        <p:nvSpPr>
          <p:cNvPr id="8" name="Нижний колонтитул 7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rM1YYR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f///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YGAAAGicAACgy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9" name="Номер слайда 8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rM1YYR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z///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4NAAAGicAANhF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F1E2CBB-F5D2-4BDA-9CA6-038F62E86A56}" type="slidenum">
              <a:rPr/>
              <a:pPr>
                <a:defRPr lang="ru-RU"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rM1YYR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7///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PwIAANhFAABnCg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Дата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rM1YYR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n///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GicAAAgWAABZKQ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F1E1C05-4BD2-4BEA-9CA6-BDBF52E86AE8}" type="datetime1">
              <a:rPr/>
              <a:pPr>
                <a:defRPr lang="ru-RU"/>
              </a:pPr>
              <a:t>25.04.2023</a:t>
            </a:fld>
            <a:endParaRPr/>
          </a:p>
        </p:txBody>
      </p:sp>
      <p:sp>
        <p:nvSpPr>
          <p:cNvPr id="4" name="Нижний колонтитул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rM1YYR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r///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YGAAAGicAACgy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5" name="Номер слайда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rM1YYR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z///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4NAAAGicAANhF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F1E4E2D-63D2-4BB8-9CA6-95ED00E86AC0}" type="slidenum">
              <a:rPr/>
              <a:pPr>
                <a:defRPr lang="ru-RU"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rM1YYR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L///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GicAAAgWAABZKQ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F1E5EFC-B2D2-4BA8-9CA6-44FD10E86A11}" type="datetime1">
              <a:rPr/>
              <a:pPr>
                <a:defRPr lang="ru-RU"/>
              </a:pPr>
              <a:t>25.04.2023</a:t>
            </a:fld>
            <a:endParaRPr/>
          </a:p>
        </p:txBody>
      </p:sp>
      <p:sp>
        <p:nvSpPr>
          <p:cNvPr id="3" name="Нижний колонтитул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rM1YYR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r///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YGAAAGicAACgy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4" name="Номер слайда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rM1YYR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P///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4NAAAGicAANhF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F1E1522-6CD2-4BE3-9CA6-9AB65BE86ACF}" type="slidenum">
              <a:rPr/>
              <a:pPr>
                <a:defRPr lang="ru-RU"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rM1YYRMAAAAlAAAAZAAAAA0AAAAAkAAAAEgAAACQAAAASAAAAAAAAAAC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P///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rBQAA0AIAAFsdAACoDAAAEAAAACYAAAAIAAAAgYAAAAAAAAA="/>
              </a:ext>
            </a:extLst>
          </p:cNvSpPr>
          <p:nvPr>
            <p:ph type="title"/>
          </p:nvPr>
        </p:nvSpPr>
        <p:spPr>
          <a:xfrm>
            <a:off x="840105" y="457200"/>
            <a:ext cx="3931920" cy="160020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>
              <a:defRPr lang="ru-RU" sz="3200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Объект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rM1YYR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n///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jHwAAEwYAANtFAAAOJAAAEAAAACYAAAAIAAAAAYAAAAAAAAA="/>
              </a:ext>
            </a:extLst>
          </p:cNvSpPr>
          <p:nvPr>
            <p:ph idx="1"/>
          </p:nvPr>
        </p:nvSpPr>
        <p:spPr>
          <a:xfrm>
            <a:off x="5183505" y="987425"/>
            <a:ext cx="6172200" cy="4873625"/>
          </a:xfrm>
        </p:spPr>
        <p:txBody>
          <a:bodyPr/>
          <a:lstStyle>
            <a:lvl1pPr>
              <a:defRPr lang="ru-RU" sz="3200"/>
            </a:lvl1pPr>
            <a:lvl2pPr>
              <a:defRPr lang="ru-RU" sz="2800"/>
            </a:lvl2pPr>
            <a:lvl3pPr>
              <a:defRPr lang="ru-RU" sz="2400"/>
            </a:lvl3pPr>
            <a:lvl4pPr>
              <a:defRPr lang="ru-RU" sz="2000"/>
            </a:lvl4pPr>
            <a:lvl5pPr>
              <a:defRPr lang="ru-RU" sz="2000"/>
            </a:lvl5pPr>
            <a:lvl6pPr>
              <a:defRPr lang="ru-RU" sz="2000"/>
            </a:lvl6pPr>
            <a:lvl7pPr>
              <a:defRPr lang="ru-RU" sz="2000"/>
            </a:lvl7pPr>
            <a:lvl8pPr>
              <a:defRPr lang="ru-RU" sz="2000"/>
            </a:lvl8pPr>
            <a:lvl9pPr>
              <a:defRPr lang="ru-RU" sz="2000"/>
            </a:lvl9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Текст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rM1YYR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z///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rBQAAqAwAAFsdAAAbJAAAEAAAACYAAAAIAAAAAYAAAAAAAAA="/>
              </a:ext>
            </a:extLst>
          </p:cNvSpPr>
          <p:nvPr>
            <p:ph idx="2"/>
          </p:nvPr>
        </p:nvSpPr>
        <p:spPr>
          <a:xfrm>
            <a:off x="840105" y="2057400"/>
            <a:ext cx="3931920" cy="3811905"/>
          </a:xfrm>
        </p:spPr>
        <p:txBody>
          <a:bodyPr/>
          <a:lstStyle>
            <a:lvl1pPr marL="0" indent="0">
              <a:buNone/>
              <a:defRPr lang="ru-RU" sz="1600"/>
            </a:lvl1pPr>
            <a:lvl2pPr marL="457200" indent="0">
              <a:buNone/>
              <a:defRPr lang="ru-RU" sz="1400"/>
            </a:lvl2pPr>
            <a:lvl3pPr marL="914400" indent="0">
              <a:buNone/>
              <a:defRPr lang="ru-RU" sz="1200"/>
            </a:lvl3pPr>
            <a:lvl4pPr marL="1371600" indent="0">
              <a:buNone/>
              <a:defRPr lang="ru-RU" sz="1000"/>
            </a:lvl4pPr>
            <a:lvl5pPr marL="1828800" indent="0">
              <a:buNone/>
              <a:defRPr lang="ru-RU" sz="1000"/>
            </a:lvl5pPr>
            <a:lvl6pPr marL="2286000" indent="0">
              <a:buNone/>
              <a:defRPr lang="ru-RU" sz="1000"/>
            </a:lvl6pPr>
            <a:lvl7pPr marL="2743200" indent="0">
              <a:buNone/>
              <a:defRPr lang="ru-RU" sz="1000"/>
            </a:lvl7pPr>
            <a:lvl8pPr marL="3200400" indent="0">
              <a:buNone/>
              <a:defRPr lang="ru-RU" sz="1000"/>
            </a:lvl8pPr>
            <a:lvl9pPr marL="3657600" indent="0">
              <a:buNone/>
              <a:defRPr lang="ru-RU" sz="1000"/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5" name="Дата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rM1YYR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v///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GicAAAgWAABZKQ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F1E71DC-92D2-4B87-9CA6-64D23FE86A31}" type="datetime1">
              <a:rPr/>
              <a:pPr>
                <a:defRPr lang="ru-RU"/>
              </a:pPr>
              <a:t>25.04.2023</a:t>
            </a:fld>
            <a:endParaRPr/>
          </a:p>
        </p:txBody>
      </p:sp>
      <p:sp>
        <p:nvSpPr>
          <p:cNvPr id="6" name="Нижний колонтитул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rM1YYR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3///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YGAAAGicAACgy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7" name="Номер слайда 6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rM1YYR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z///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4NAAAGicAANhF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F1E4A66-28D2-4BBC-9CA6-DEE904E86A8B}" type="slidenum">
              <a:rPr/>
              <a:pPr>
                <a:defRPr lang="ru-RU"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rM1YYRMAAAAlAAAAZAAAAA0AAAAAkAAAAEgAAACQAAAASAAAAAAAAAAC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H///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rBQAA0AIAAFsdAACoDAAAEAAAACYAAAAIAAAAgYAAAAAAAAA="/>
              </a:ext>
            </a:extLst>
          </p:cNvSpPr>
          <p:nvPr>
            <p:ph type="title"/>
          </p:nvPr>
        </p:nvSpPr>
        <p:spPr>
          <a:xfrm>
            <a:off x="840105" y="457200"/>
            <a:ext cx="3931920" cy="160020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>
              <a:defRPr lang="ru-RU" sz="3200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Рисунок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rM1YYR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n///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jHwAAEwYAANtFAAAOJAAAEAAAACYAAAAIAAAAAYAAAAAAAAA="/>
              </a:ext>
            </a:extLst>
          </p:cNvSpPr>
          <p:nvPr>
            <p:ph type="pic" idx="1"/>
          </p:nvPr>
        </p:nvSpPr>
        <p:spPr>
          <a:xfrm>
            <a:off x="5183505" y="987425"/>
            <a:ext cx="6172200" cy="4873625"/>
          </a:xfrm>
        </p:spPr>
        <p:txBody>
          <a:bodyPr/>
          <a:lstStyle>
            <a:lvl1pPr marL="0" indent="0">
              <a:buNone/>
              <a:defRPr lang="ru-RU" sz="3200"/>
            </a:lvl1pPr>
            <a:lvl2pPr marL="457200" indent="0">
              <a:buNone/>
              <a:defRPr lang="ru-RU" sz="2800"/>
            </a:lvl2pPr>
            <a:lvl3pPr marL="914400" indent="0">
              <a:buNone/>
              <a:defRPr lang="ru-RU" sz="2400"/>
            </a:lvl3pPr>
            <a:lvl4pPr marL="1371600" indent="0">
              <a:buNone/>
              <a:defRPr lang="ru-RU" sz="2000"/>
            </a:lvl4pPr>
            <a:lvl5pPr marL="1828800" indent="0">
              <a:buNone/>
              <a:defRPr lang="ru-RU" sz="2000"/>
            </a:lvl5pPr>
            <a:lvl6pPr marL="2286000" indent="0">
              <a:buNone/>
              <a:defRPr lang="ru-RU" sz="2000"/>
            </a:lvl6pPr>
            <a:lvl7pPr marL="2743200" indent="0">
              <a:buNone/>
              <a:defRPr lang="ru-RU" sz="2000"/>
            </a:lvl7pPr>
            <a:lvl8pPr marL="3200400" indent="0">
              <a:buNone/>
              <a:defRPr lang="ru-RU" sz="2000"/>
            </a:lvl8pPr>
            <a:lvl9pPr marL="3657600" indent="0">
              <a:buNone/>
              <a:defRPr lang="ru-RU" sz="2000"/>
            </a:lvl9pPr>
          </a:lstStyle>
          <a:p>
            <a:pPr>
              <a:defRPr lang="ru-RU"/>
            </a:pPr>
            <a:endParaRPr/>
          </a:p>
        </p:txBody>
      </p:sp>
      <p:sp>
        <p:nvSpPr>
          <p:cNvPr id="4" name="Текст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rM1YYR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n///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rBQAAqAwAAFsdAAAbJAAAEAAAACYAAAAIAAAAAYAAAAAAAAA="/>
              </a:ext>
            </a:extLst>
          </p:cNvSpPr>
          <p:nvPr>
            <p:ph idx="2"/>
          </p:nvPr>
        </p:nvSpPr>
        <p:spPr>
          <a:xfrm>
            <a:off x="840105" y="2057400"/>
            <a:ext cx="3931920" cy="3811905"/>
          </a:xfrm>
        </p:spPr>
        <p:txBody>
          <a:bodyPr/>
          <a:lstStyle>
            <a:lvl1pPr marL="0" indent="0">
              <a:buNone/>
              <a:defRPr lang="ru-RU" sz="1600"/>
            </a:lvl1pPr>
            <a:lvl2pPr marL="457200" indent="0">
              <a:buNone/>
              <a:defRPr lang="ru-RU" sz="1400"/>
            </a:lvl2pPr>
            <a:lvl3pPr marL="914400" indent="0">
              <a:buNone/>
              <a:defRPr lang="ru-RU" sz="1200"/>
            </a:lvl3pPr>
            <a:lvl4pPr marL="1371600" indent="0">
              <a:buNone/>
              <a:defRPr lang="ru-RU" sz="1000"/>
            </a:lvl4pPr>
            <a:lvl5pPr marL="1828800" indent="0">
              <a:buNone/>
              <a:defRPr lang="ru-RU" sz="1000"/>
            </a:lvl5pPr>
            <a:lvl6pPr marL="2286000" indent="0">
              <a:buNone/>
              <a:defRPr lang="ru-RU" sz="1000"/>
            </a:lvl6pPr>
            <a:lvl7pPr marL="2743200" indent="0">
              <a:buNone/>
              <a:defRPr lang="ru-RU" sz="1000"/>
            </a:lvl7pPr>
            <a:lvl8pPr marL="3200400" indent="0">
              <a:buNone/>
              <a:defRPr lang="ru-RU" sz="1000"/>
            </a:lvl8pPr>
            <a:lvl9pPr marL="3657600" indent="0">
              <a:buNone/>
              <a:defRPr lang="ru-RU" sz="1000"/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5" name="Дата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rM1YYR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7///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GicAAAgWAABZKQ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F1E4E70-3ED2-4BB8-9CA6-C8ED00E86A9D}" type="datetime1">
              <a:rPr/>
              <a:pPr>
                <a:defRPr lang="ru-RU"/>
              </a:pPr>
              <a:t>25.04.2023</a:t>
            </a:fld>
            <a:endParaRPr/>
          </a:p>
        </p:txBody>
      </p:sp>
      <p:sp>
        <p:nvSpPr>
          <p:cNvPr id="6" name="Нижний колонтитул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rM1YYR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n///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YGAAAGicAACgy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7" name="Номер слайда 6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rM1YYR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z///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4NAAAGicAANhF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F1E64DA-94D2-4B92-9CA6-62C72AE86A37}" type="slidenum">
              <a:rPr/>
              <a:pPr>
                <a:defRPr lang="ru-RU"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rM1YY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PwIAANhFAABnCgAAEAAAACYAAAAIAAAAvy8AAAAAAAA="/>
              </a:ext>
            </a:extLst>
          </p:cNvSpPr>
          <p:nvPr>
            <p:ph type="title"/>
          </p:nvPr>
        </p:nvSpPr>
        <p:spPr>
          <a:xfrm>
            <a:off x="838200" y="365125"/>
            <a:ext cx="10515600" cy="1325880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Текст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rM1YYR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OwsAANhFAAAAJgAAEAAAACYAAAAIAAAAPy8AAAAAAAA="/>
              </a:ext>
            </a:extLst>
          </p:cNvSpPr>
          <p:nvPr>
            <p:ph type="body" idx="1"/>
          </p:nvPr>
        </p:nvSpPr>
        <p:spPr>
          <a:xfrm>
            <a:off x="838200" y="1825625"/>
            <a:ext cx="10515600" cy="4351655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rM1YY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EAAAACYAAAAIAAAAv48AAAAAAAA="/>
              </a:ext>
            </a:extLst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l">
              <a:defRPr lang="ru-RU" sz="1200">
                <a:solidFill>
                  <a:srgbClr val="8C8C8C"/>
                </a:solidFill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fld id="{3F1E0D5A-14D2-4BFB-9CA6-E2AE43E86AB7}" type="datetime1">
              <a:rPr/>
              <a:pPr>
                <a:defRPr lang="ru-RU"/>
              </a:pPr>
              <a:t>25.04.2023</a:t>
            </a:fld>
            <a:endParaRPr/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rM1YY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EAAAACYAAAAIAAAAv48AAAAAAAA="/>
              </a:ext>
            </a:extLst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ctr">
              <a:defRPr lang="ru-RU" sz="1200">
                <a:solidFill>
                  <a:srgbClr val="8C8C8C"/>
                </a:solidFill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endParaRPr/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rM1YY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EAAAACYAAAAIAAAAv48AAAAAAAA="/>
              </a:ext>
            </a:extLst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r">
              <a:defRPr lang="ru-RU" sz="1200">
                <a:solidFill>
                  <a:srgbClr val="8C8C8C"/>
                </a:solidFill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fld id="{3F1E3EC1-8FD2-4BC8-9CA6-799D70E86A2C}" type="slidenum">
              <a:rPr/>
              <a:pPr>
                <a:defRPr lang="ru-RU"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1"/>
          </a:solidFill>
          <a:effectLst/>
          <a:latin typeface="Calibri Light" pitchFamily="2" charset="-52"/>
          <a:ea typeface="Calibri Light" pitchFamily="2" charset="-52"/>
          <a:cs typeface="Calibri Light" pitchFamily="2" charset="-52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9pPr>
    </p:titleStyle>
    <p:bodyStyle>
      <a:lvl1pPr marL="228600" marR="0" indent="-2286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2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1pPr>
      <a:lvl2pPr marL="6858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2pPr>
      <a:lvl3pPr marL="11430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20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3pPr>
      <a:lvl4pPr marL="16002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4pPr>
      <a:lvl5pPr marL="20574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5pPr>
      <a:lvl6pPr marL="25146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6pPr>
      <a:lvl7pPr marL="29718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7pPr>
      <a:lvl8pPr marL="34290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8pPr>
      <a:lvl9pPr marL="38862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9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slide" Target="slide7.xml"/><Relationship Id="rId3" Type="http://schemas.openxmlformats.org/officeDocument/2006/relationships/slide" Target="slide5.xml"/><Relationship Id="rId7" Type="http://schemas.openxmlformats.org/officeDocument/2006/relationships/slide" Target="slide3.xml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slide" Target="slide6.xml"/><Relationship Id="rId5" Type="http://schemas.openxmlformats.org/officeDocument/2006/relationships/slide" Target="slide2.xml"/><Relationship Id="rId10" Type="http://schemas.openxmlformats.org/officeDocument/2006/relationships/image" Target="../media/image5.jpeg"/><Relationship Id="rId4" Type="http://schemas.openxmlformats.org/officeDocument/2006/relationships/image" Target="../media/image2.png"/><Relationship Id="rId9" Type="http://schemas.openxmlformats.org/officeDocument/2006/relationships/slide" Target="slide4.xml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onoteka.org/uploads/posts/2021-05/1620874482_12-phonoteka_org-p-fon-detskii-teremok-12.png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rM1YYR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Bubm7/DAAAABAAAAAAAAAAAAAAAAAAAAAAAAAAHgAAAGgAAAAAAAAAAAAAAAAAAAAAAAAAAAAAABAnAAAQJwAAAAAAAAAAAAAAAAAAAAAAAAAAAAAAAAAAAAAAAAAAAAAUAAAAAAAAAMDA/wAAAAAAZAAAADIAAAAAAAAAZAAAAAAAAAB/f38ACgAAAB8AAABUAAAAW5vVBf///wEAAAAAAAAAAAAAAAAAAAAAAAAAAAAAAAAAAAAAAAAAAAAAAAJ/f38A5+bmA8zMzADAwP8Af39/AAAAAAAAAAAAAAAAAP///wAAAAAAIQAAABgAAAAUAAAAURYAAOkFAACWMAAANyE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3627755" y="960755"/>
            <a:ext cx="4270375" cy="44386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Picture 6" descr="https://thypix.com/wp-content/uploads/2020/05/fox-42.png">
            <a:hlinkClick r:id="rId3" action="ppaction://hlinksldjump"/>
          </p:cNvPr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rM1YYR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Bubm7/DAAAABAAAAAAAAAAAAAAAAAAAAAAAAAAHgAAAGgAAAAAAAAAAAAAAAAAAAAAAAAAAAAAABAnAAAQJwAAAAAAAAAAAAAAAAAAAAAAAAAAAAAAAAAAAAAAAAAAAAAUAAAAAAAAAMDA/wAAAAAAZAAAADIAAAAAAAAAZAAAAAAAAAB/f38ACgAAAB8AAABUAAAAW5vVBf///wEAAAAAAAAAAAAAAAAAAAAAAAAAAAAAAAAAAAAAAAAAAAAAAAJ/f38A5+bmA8zMzADAwP8Af39/AAAAAAAAAAAAAAAAAP///wAAAAAAIQAAABgAAAAUAAAAcDMAAKMZAAB/PQAAuigAABAAAAAmAAAACAAAAP//////////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8325104" y="4167505"/>
            <a:ext cx="1635125" cy="245300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Picture 8" descr="https://i.pinimg.com/236x/5d/8c/c3/5d8cc35fed67ac1554414bc66f281028--mice.jpg?nii=t">
            <a:hlinkClick r:id="rId5" action="ppaction://hlinksldjump"/>
          </p:cNvPr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rM1YYR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IAAAD+574AAAAAAAAAAAAAAAAAAAAAAAAAAABkAAAAZAAAAAAAAAAjAAAABAAAAGQAAAAXAAAAFAAAAAAAAAAAAAAA/38AAP9/AAAAAAAACQAAAAQAAABubm7/DAAAABAAAAAAAAAAAAAAAAAAAAAAAAAAHgAAAGgAAAAAAAAAAAAAAAAAAAAAAAAAAAAAABAnAAAQJwAAAAAAAAAAAAAAAAAAAAAAAAAAAAAAAAAAAAAAAAAAAAAUAAAAAAAAAMDA/wAAAAAAZAAAADIAAAAAAAAAZAAAAAAAAAB/f38AAQAAAB8AAABUAAAAW5vVBf///wEAAAAAAAAAAAAAAAAAAAAAAAAAAAAAAAAAAAAAAAAAAAAAAAJ/f38A5+bmA8zMzADAwP8Af39/AAAAAAAAAAAAAAAAAP///wD+574AIQAAABgAAAAUAAAAGAIAAL8AAADsDwAAkw4AABAAAAAmAAAACAAAAP//////////"/>
              </a:ext>
            </a:extLst>
          </p:cNvPicPr>
          <p:nvPr/>
        </p:nvPicPr>
        <p:blipFill>
          <a:blip r:embed="rId6">
            <a:clrChange>
              <a:clrFrom>
                <a:srgbClr val="FEE7BE"/>
              </a:clrFrom>
              <a:clrTo>
                <a:srgbClr val="FEE7B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0360" y="121285"/>
            <a:ext cx="2247900" cy="22479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Picture 12" descr="http://xn----htbc6aclibhc6h.xn--p1ai/upload/iblock/7ed/7ede7955ecd3ad1b758c14421a3c6dce.jpg">
            <a:hlinkClick r:id="rId7" action="ppaction://hlinksldjump"/>
          </p:cNvPr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rM1YYR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Bubm7/DAAAABAAAAAAAAAAAAAAAAAAAAAAAAAAHgAAAGgAAAAAAAAAAAAAAAAAAAAAAAAAAAAAABAnAAAQJwAAAAAAAAAAAAAAAAAAAAAAAAAAAAAAAAAAAAAAAAAAAAAUAAAAAAAAAMDA/wAAAAAAZAAAADIAAAAAAAAAZAAAAAAAAAB/f38ACgAAAB8AAABUAAAAW5vVBf///wEAAAAAAAAAAAAAAAAAAAAAAAAAAAAAAAAAAAAAAAAAAAAAAAJ/f38A5+bmA8zMzADAwP8Af39/AAAAAAAAAAAAAAAAAP///wAAAAAAIQAAABgAAAAUAAAAnwEAAJsQAABKCQAAUR4AABAAAAAmAAAACAAAAP//////////"/>
              </a:ext>
            </a:extLst>
          </p:cNvPicPr>
          <p:nvPr/>
        </p:nvPicPr>
        <p:blipFill>
          <a:blip r:embed="rId8"/>
          <a:stretch>
            <a:fillRect/>
          </a:stretch>
        </p:blipFill>
        <p:spPr>
          <a:xfrm>
            <a:off x="263525" y="2699385"/>
            <a:ext cx="1246505" cy="22288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Picture 18" descr="http://sad92.virtualtaganrog.ru/files/1_TAGANROG/92/3-Groups/zhemchuzhinka/news/2020/05/rasskaz5.jpg">
            <a:hlinkClick r:id="rId9" action="ppaction://hlinksldjump"/>
          </p:cNvPr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rM1YYR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IAAAD///8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AQAAAB8AAABUAAAAW5vVBf///wEAAAAAAAAAAAAAAAAAAAAAAAAAAAAAAAAAAAAAAAAAAAAAAAJ/f38A5+bmA8zMzADAwP8Af39/AAAAAAAAAAAAAAAAAP///wD///8AIQAAABgAAAAUAAAAUAYAAI4YAAAZGwAAJSgAABAAAAAmAAAACAAAAP//////////"/>
              </a:ext>
            </a:extLst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6160" y="3991610"/>
            <a:ext cx="3378835" cy="253428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20" descr="https://fsd.kopilkaurokov.ru/uploads/user_file_53b95b9937735/razvitiie-mielkoi-motoriki-pal-tsiev-i-kistiei-ruk-u-mladshikh-shkol-nikov-s-ovz_5.png">
            <a:hlinkClick r:id="rId11" action="ppaction://hlinksldjump"/>
          </p:cNvPr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rM1YYR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Bubm7/DAAAABAAAAAAAAAAAAAAAAAAAAAAAAAAHgAAAGgAAAAAAAAAAAAAAAAAAAAAAAAAAAAAABAnAAAQJwAAAAAAAAAAAAAAAAAAAAAAAAAAAAAAAAAAAAAAAAAAAAAUAAAAAAAAAMDA/wAAAAAAZAAAADIAAAAAAAAAZAAAAAAAAAB/f38ACgAAAB8AAABUAAAAW5vVBf///wEAAAAAAAAAAAAAAAAAAAAAAAAAAAAAAAAAAAAAAAAAAAAAAAJ/f38A5+bmA8zMzADAwP8Af39/AAAAAAAAAAAAAAAAAP///wAAAAAAIQAAABgAAAAUAAAAETsAAJMOAABHSQAAVx8AABAAAAAmAAAACAAAAP//////////"/>
              </a:ext>
            </a:extLst>
          </p:cNvPicPr>
          <p:nvPr/>
        </p:nvPicPr>
        <p:blipFill>
          <a:blip r:embed="rId12"/>
          <a:stretch>
            <a:fillRect/>
          </a:stretch>
        </p:blipFill>
        <p:spPr>
          <a:xfrm>
            <a:off x="9601835" y="2369185"/>
            <a:ext cx="2310130" cy="272542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Picture 22" descr="https://s8.hostingkartinok.com/uploads/images/2019/02/d811ab499e1c53364804b642b068066b.png">
            <a:hlinkClick r:id="rId13" action="ppaction://hlinksldjump"/>
          </p:cNvPr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rM1YYR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Bubm7/DAAAABAAAAAAAAAAAAAAAAAAAAAAAAAAHgAAAGgAAAAAAAAAAAAAAAAAAAAAAAAAAAAAABAnAAAQJwAAAAAAAAAAAAAAAAAAAAAAAAAAAAAAAAAAAAAAAAAAAAAUAAAAAAAAAMDA/wAAAAAAZAAAADIAAAAAAAAAZAAAAAAAAAB/f38ACgAAAB8AAABUAAAAW5vVBf///wEAAAAAAAAAAAAAAAAAAAAAAAAAAAAAAAAAAAAAAAAAAAAAAAJ/f38A5+bmA8zMzADAwP8Af39/AAAAAAAAAAAAAAAAAP///wAAAAAAIQAAABgAAAAUAAAARjAAAGkAAAD2PQAA0hAAABAAAAAmAAAACAAAAP//////////"/>
              </a:ext>
            </a:extLst>
          </p:cNvPicPr>
          <p:nvPr/>
        </p:nvPicPr>
        <p:blipFill>
          <a:blip r:embed="rId14"/>
          <a:stretch>
            <a:fillRect/>
          </a:stretch>
        </p:blipFill>
        <p:spPr>
          <a:xfrm>
            <a:off x="7847330" y="66675"/>
            <a:ext cx="2225040" cy="266763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9" name="TextBox 13"/>
          <p:cNvSpPr>
            <a:extLst>
              <a:ext uri="smNativeData">
                <pr:smNativeData xmlns:pr="smNativeData" xmlns:p14="http://schemas.microsoft.com/office/powerpoint/2010/main" xmlns="" val="SMDATA_13_rM1YYRMAAAAlAAAAZAAAAE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bm9UF////AQAAAAAAAAAAAAAAAAAAAAAAAAAAAAAAAAAAAAAAAAAAAAAAAH9/fwDn5uYDzMzMAMDA/wB/f38AAAAAAAAAAAAAAAAAAAAAAAAAAAAhAAAAGAAAABQAAAD9GAAAKCIAAGEvAADBJQAAECAAACYAAAAIAAAA//////////8="/>
              </a:ext>
            </a:extLst>
          </p:cNvSpPr>
          <p:nvPr/>
        </p:nvSpPr>
        <p:spPr>
          <a:xfrm>
            <a:off x="4062095" y="5552440"/>
            <a:ext cx="3639820" cy="5848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ru-RU"/>
            </a:pPr>
            <a:r>
              <a:rPr lang="ru-RU" sz="3200" b="1">
                <a:solidFill>
                  <a:srgbClr val="FF0000"/>
                </a:solidFill>
                <a:latin typeface="Constantia" pitchFamily="1" charset="-52"/>
                <a:ea typeface="Calibri" pitchFamily="2" charset="-52"/>
                <a:cs typeface="Calibri" pitchFamily="2" charset="-52"/>
              </a:rPr>
              <a:t>ТЕРЕМОК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"/>
          <p:cNvSpPr>
            <a:extLst>
              <a:ext uri="smNativeData">
                <pr:smNativeData xmlns:pr="smNativeData" xmlns:p14="http://schemas.microsoft.com/office/powerpoint/2010/main" xmlns="" val="SMDATA_13_rM1YYR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n5uYDzMzMAMDA/wB/f38AAAAAAAAAAAAAAAAAAAAAAAAAAAAhAAAAGAAAABQAAAAVAQAAUgEAAGxKAABuJgAAECAAACYAAAAIAAAA//////////8="/>
              </a:ext>
            </a:extLst>
          </p:cNvSpPr>
          <p:nvPr/>
        </p:nvSpPr>
        <p:spPr>
          <a:xfrm>
            <a:off x="175895" y="214630"/>
            <a:ext cx="11922125" cy="60325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ru-RU"/>
            </a:pPr>
            <a:r>
              <a:rPr lang="ru-RU" sz="1200" dirty="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 </a:t>
            </a:r>
            <a:r>
              <a:rPr lang="ru-RU" sz="1400" b="1" dirty="0">
                <a:solidFill>
                  <a:srgbClr val="C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ХОРОВОД МЫШЕЙ </a:t>
            </a:r>
            <a:r>
              <a:rPr lang="ru-RU" sz="1200" dirty="0">
                <a:solidFill>
                  <a:srgbClr val="C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</a:t>
            </a:r>
          </a:p>
          <a:p>
            <a:pPr>
              <a:defRPr lang="ru-RU"/>
            </a:pPr>
            <a:endParaRPr lang="ru-RU" sz="1200" dirty="0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  <a:p>
            <a:pPr>
              <a:defRPr lang="ru-RU"/>
            </a:pPr>
            <a:r>
              <a:rPr lang="ru-RU" sz="1200" dirty="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➡1 куплет</a:t>
            </a:r>
          </a:p>
          <a:p>
            <a:pPr>
              <a:defRPr lang="ru-RU"/>
            </a:pPr>
            <a:r>
              <a:rPr lang="ru-RU" sz="1200" dirty="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Тише, мыши, не шумите,</a:t>
            </a:r>
          </a:p>
          <a:p>
            <a:pPr>
              <a:defRPr lang="ru-RU"/>
            </a:pPr>
            <a:r>
              <a:rPr lang="ru-RU" sz="1200" dirty="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Хоровод свой заводите. (Дети идут по кругу, взявшись за руки)</a:t>
            </a:r>
          </a:p>
          <a:p>
            <a:pPr>
              <a:defRPr lang="ru-RU"/>
            </a:pPr>
            <a:r>
              <a:rPr lang="ru-RU" sz="1200" dirty="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Хвост направо поверните,</a:t>
            </a:r>
          </a:p>
          <a:p>
            <a:pPr>
              <a:defRPr lang="ru-RU"/>
            </a:pPr>
            <a:r>
              <a:rPr lang="ru-RU" sz="1200" dirty="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А теперь им покрутите. (Дети останавливаются, кружатся вокруг себя)</a:t>
            </a:r>
          </a:p>
          <a:p>
            <a:pPr>
              <a:defRPr lang="ru-RU"/>
            </a:pPr>
            <a:endParaRPr lang="ru-RU" sz="1200" dirty="0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  <a:p>
            <a:pPr>
              <a:defRPr lang="ru-RU"/>
            </a:pPr>
            <a:r>
              <a:rPr lang="ru-RU" sz="1200" dirty="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➡Проигрыш (Легкая пружинка в ногах, одновременно, правая ручка согнута и отведена в сторону, дети имитируют, как бы взяли хвост в ручку и крутят им)</a:t>
            </a:r>
          </a:p>
          <a:p>
            <a:pPr>
              <a:defRPr lang="ru-RU"/>
            </a:pPr>
            <a:endParaRPr lang="ru-RU" sz="1200" dirty="0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  <a:p>
            <a:pPr>
              <a:defRPr lang="ru-RU"/>
            </a:pPr>
            <a:r>
              <a:rPr lang="ru-RU" sz="1200" dirty="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➡2 куплет</a:t>
            </a:r>
          </a:p>
          <a:p>
            <a:pPr>
              <a:defRPr lang="ru-RU"/>
            </a:pPr>
            <a:r>
              <a:rPr lang="ru-RU" sz="1200" dirty="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И попрыгайте немножко, (Прыгают)</a:t>
            </a:r>
          </a:p>
          <a:p>
            <a:pPr>
              <a:defRPr lang="ru-RU"/>
            </a:pPr>
            <a:r>
              <a:rPr lang="ru-RU" sz="1200" dirty="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И похлопайте в ладошки. (Хлопают в ладоши)</a:t>
            </a:r>
          </a:p>
          <a:p>
            <a:pPr>
              <a:defRPr lang="ru-RU"/>
            </a:pPr>
            <a:r>
              <a:rPr lang="ru-RU" sz="1200" dirty="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Поскребите, </a:t>
            </a:r>
            <a:r>
              <a:rPr lang="ru-RU" sz="1200" dirty="0" err="1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попищите</a:t>
            </a:r>
            <a:r>
              <a:rPr lang="ru-RU" sz="1200" dirty="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, (Приседают на корточки и имитируют, как будто роют норку)</a:t>
            </a:r>
          </a:p>
          <a:p>
            <a:pPr>
              <a:defRPr lang="ru-RU"/>
            </a:pPr>
            <a:r>
              <a:rPr lang="ru-RU" sz="1200" dirty="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Всё сначала повторите. (Хлопают в ладоши)</a:t>
            </a:r>
          </a:p>
          <a:p>
            <a:pPr>
              <a:defRPr lang="ru-RU"/>
            </a:pPr>
            <a:endParaRPr lang="ru-RU" sz="1200" dirty="0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  <a:p>
            <a:pPr>
              <a:defRPr lang="ru-RU"/>
            </a:pPr>
            <a:r>
              <a:rPr lang="ru-RU" sz="1200" dirty="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➡Проигрыш (Повторить движения второго куплета)</a:t>
            </a:r>
          </a:p>
          <a:p>
            <a:pPr>
              <a:defRPr lang="ru-RU"/>
            </a:pPr>
            <a:endParaRPr lang="ru-RU" sz="1200" dirty="0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  <a:p>
            <a:pPr>
              <a:defRPr lang="ru-RU"/>
            </a:pPr>
            <a:r>
              <a:rPr lang="ru-RU" sz="1200" dirty="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➡3 куплет</a:t>
            </a:r>
          </a:p>
          <a:p>
            <a:pPr>
              <a:defRPr lang="ru-RU"/>
            </a:pPr>
            <a:r>
              <a:rPr lang="ru-RU" sz="1200" dirty="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Тише, мыши, не шумите,</a:t>
            </a:r>
          </a:p>
          <a:p>
            <a:pPr>
              <a:defRPr lang="ru-RU"/>
            </a:pPr>
            <a:r>
              <a:rPr lang="ru-RU" sz="1200" dirty="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Хоровод свой заводите. (Дети идут по кругу в другую сторону)</a:t>
            </a:r>
          </a:p>
          <a:p>
            <a:pPr>
              <a:defRPr lang="ru-RU"/>
            </a:pPr>
            <a:r>
              <a:rPr lang="ru-RU" sz="1200" dirty="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Хвост направо поверните,</a:t>
            </a:r>
          </a:p>
          <a:p>
            <a:pPr>
              <a:defRPr lang="ru-RU"/>
            </a:pPr>
            <a:r>
              <a:rPr lang="ru-RU" sz="1200" dirty="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А теперь им покрутите. (Дети останавливаются, кружатся вокруг себя)</a:t>
            </a:r>
          </a:p>
          <a:p>
            <a:pPr>
              <a:defRPr lang="ru-RU"/>
            </a:pPr>
            <a:endParaRPr lang="ru-RU" sz="1200" dirty="0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  <a:p>
            <a:pPr>
              <a:defRPr lang="ru-RU"/>
            </a:pPr>
            <a:r>
              <a:rPr lang="ru-RU" sz="1200" dirty="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➡Проигрыш (Легкая пружинка в ногах, одновременно, правая ручка согнута и отведена в сторону, </a:t>
            </a:r>
            <a:endParaRPr lang="ru-RU" sz="1200" dirty="0" smtClean="0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  <a:p>
            <a:pPr>
              <a:defRPr lang="ru-RU"/>
            </a:pPr>
            <a:r>
              <a:rPr lang="ru-RU" sz="1200" dirty="0" smtClean="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дети </a:t>
            </a:r>
            <a:r>
              <a:rPr lang="ru-RU" sz="1200" dirty="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имитируют, как бы взяли хвост в ручку и крутят им)</a:t>
            </a:r>
          </a:p>
          <a:p>
            <a:pPr>
              <a:defRPr lang="ru-RU"/>
            </a:pPr>
            <a:endParaRPr lang="ru-RU" sz="1200" dirty="0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  <a:p>
            <a:pPr>
              <a:defRPr lang="ru-RU"/>
            </a:pPr>
            <a:r>
              <a:rPr lang="ru-RU" sz="1200" dirty="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➡4 куплет</a:t>
            </a:r>
          </a:p>
          <a:p>
            <a:pPr>
              <a:defRPr lang="ru-RU"/>
            </a:pPr>
            <a:r>
              <a:rPr lang="ru-RU" sz="1200" dirty="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И попрыгайте немножко,</a:t>
            </a:r>
          </a:p>
          <a:p>
            <a:pPr>
              <a:defRPr lang="ru-RU"/>
            </a:pPr>
            <a:r>
              <a:rPr lang="ru-RU" sz="1200" dirty="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И похлопайте в ладошки.</a:t>
            </a:r>
          </a:p>
          <a:p>
            <a:pPr>
              <a:defRPr lang="ru-RU"/>
            </a:pPr>
            <a:r>
              <a:rPr lang="ru-RU" sz="1200" dirty="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Поскребите, </a:t>
            </a:r>
            <a:r>
              <a:rPr lang="ru-RU" sz="1200" dirty="0" err="1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попищите</a:t>
            </a:r>
            <a:r>
              <a:rPr lang="ru-RU" sz="1200" dirty="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,</a:t>
            </a:r>
          </a:p>
          <a:p>
            <a:pPr>
              <a:defRPr lang="ru-RU"/>
            </a:pPr>
            <a:r>
              <a:rPr lang="ru-RU" sz="1200" dirty="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А теперь домой бегите!</a:t>
            </a:r>
          </a:p>
          <a:p>
            <a:pPr>
              <a:defRPr lang="ru-RU"/>
            </a:pPr>
            <a:r>
              <a:rPr lang="ru-RU" sz="1200" dirty="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(Повторить движения второго куплета, только в конце дети разбегаются по своим местам. </a:t>
            </a:r>
            <a:endParaRPr lang="ru-RU" sz="1200" dirty="0" smtClean="0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  <a:p>
            <a:pPr>
              <a:defRPr lang="ru-RU"/>
            </a:pPr>
            <a:r>
              <a:rPr lang="ru-RU" sz="1200" dirty="0" smtClean="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Или </a:t>
            </a:r>
            <a:r>
              <a:rPr lang="ru-RU" sz="1200" dirty="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бегают по залу, заполняя все пространство)</a:t>
            </a:r>
          </a:p>
        </p:txBody>
      </p:sp>
      <p:pic>
        <p:nvPicPr>
          <p:cNvPr id="3" name="Picture 8" descr="https://i.pinimg.com/236x/5d/8c/c3/5d8cc35fed67ac1554414bc66f281028--mice.jpg?nii=t">
            <a:hlinkClick r:id="rId2" action="ppaction://hlinksldjump"/>
          </p:cNvPr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rM1YYR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IAAAD+574AAAAAAAAAAAAAAAAAAAAAAAAAAABkAAAAZAAAAAAAAAAjAAAABAAAAGQAAAAXAAAAFAAAAAAAAAAAAAAA/38AAP9/AAAAAAAACQAAAAQAAABubm7/DAAAABAAAAAAAAAAAAAAAAAAAAAAAAAAHgAAAGgAAAAAAAAAAAAAAAAAAAAAAAAAAAAAABAnAAAQJwAAAAAAAAAAAAAAAAAAAAAAAAAAAAAAAAAAAAAAAAAAAAAUAAAAAAAAAMDA/wAAAAAAZAAAADIAAAAAAAAAZAAAAAAAAAB/f38AAQAAAB8AAABUAAAAW5vVBf///wEAAAAAAAAAAAAAAAAAAAAAAAAAAAAAAAAAAAAAAAAAAAAAAAJ/f38A5+bmA8zMzADAwP8Af39/AAAAAAAAAAAAAAAAAP///wD+574AIQAAABgAAAAUAAAA+zsAAFwcAABsSgAAMCoAABAAAAAmAAAACAAAAP//////////"/>
              </a:ext>
            </a:extLst>
          </p:cNvPicPr>
          <p:nvPr/>
        </p:nvPicPr>
        <p:blipFill>
          <a:blip r:embed="rId3">
            <a:clrChange>
              <a:clrFrom>
                <a:srgbClr val="FEE7BE"/>
              </a:clrFrom>
              <a:clrTo>
                <a:srgbClr val="FEE7B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181088" y="2149875"/>
            <a:ext cx="4916932" cy="470812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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rM1YYR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Bubm7/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9QAAAEn9//8EAQAAWP3//x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55575" y="-441325"/>
            <a:ext cx="9525" cy="952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Picture 3" descr="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rM1YYR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GgcAAEn9//8pBwAAWP3//x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154430" y="-441325"/>
            <a:ext cx="9525" cy="95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Прямоугольник 2"/>
          <p:cNvSpPr>
            <a:extLst>
              <a:ext uri="smNativeData">
                <pr:smNativeData xmlns:pr="smNativeData" xmlns:p14="http://schemas.microsoft.com/office/powerpoint/2010/main" xmlns="" val="SMDATA_13_rM1YYR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n5uYDzMzMAMDA/wB/f38AAAAAAAAAAAAAAAAAAAAAAAAAAAAhAAAAGAAAABQAAAD1AAAAAgEAAKJKAADmIgAAECAAACYAAAAIAAAA//////////8="/>
              </a:ext>
            </a:extLst>
          </p:cNvSpPr>
          <p:nvPr/>
        </p:nvSpPr>
        <p:spPr>
          <a:xfrm>
            <a:off x="155575" y="163830"/>
            <a:ext cx="11976735" cy="55092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ru-RU"/>
            </a:pPr>
            <a:r>
              <a:rPr lang="ru-RU" sz="1600" dirty="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</a:t>
            </a:r>
            <a:r>
              <a:rPr lang="ru-RU" b="1" dirty="0">
                <a:solidFill>
                  <a:srgbClr val="C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Игра "Лягушата" </a:t>
            </a:r>
            <a:r>
              <a:rPr lang="ru-RU" sz="1600" dirty="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</a:t>
            </a:r>
          </a:p>
          <a:p>
            <a:pPr>
              <a:defRPr lang="ru-RU"/>
            </a:pPr>
            <a:endParaRPr lang="ru-RU" sz="1600" dirty="0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  <a:p>
            <a:pPr>
              <a:defRPr lang="ru-RU"/>
            </a:pPr>
            <a:r>
              <a:rPr lang="ru-RU" sz="1600" dirty="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1 куплет: </a:t>
            </a:r>
          </a:p>
          <a:p>
            <a:pPr>
              <a:defRPr lang="ru-RU"/>
            </a:pPr>
            <a:r>
              <a:rPr lang="ru-RU" sz="1600" dirty="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"Лягушата прыгать любят..."-дети подпрыгивают на месте, ладошки растопырены, руки согнуты в локтях (лапки, как у лягушек) </a:t>
            </a:r>
          </a:p>
          <a:p>
            <a:pPr>
              <a:defRPr lang="ru-RU"/>
            </a:pPr>
            <a:r>
              <a:rPr lang="ru-RU" sz="1600" dirty="0" err="1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Проигрыш-дети</a:t>
            </a:r>
            <a:r>
              <a:rPr lang="ru-RU" sz="1600" dirty="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 квакают </a:t>
            </a:r>
          </a:p>
          <a:p>
            <a:pPr>
              <a:defRPr lang="ru-RU"/>
            </a:pPr>
            <a:r>
              <a:rPr lang="ru-RU" sz="1600" dirty="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"А когда они устанут..."-садятся на корточки. </a:t>
            </a:r>
          </a:p>
          <a:p>
            <a:pPr>
              <a:defRPr lang="ru-RU"/>
            </a:pPr>
            <a:r>
              <a:rPr lang="ru-RU" sz="1600" dirty="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2 куплет: </a:t>
            </a:r>
          </a:p>
          <a:p>
            <a:pPr>
              <a:defRPr lang="ru-RU"/>
            </a:pPr>
            <a:r>
              <a:rPr lang="ru-RU" sz="1600" dirty="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"Медвежата топать любят..."-стопы повёрнуты внутрь, руки чуть согнуты в локтях. </a:t>
            </a:r>
            <a:endParaRPr lang="ru-RU" sz="1600" dirty="0" smtClean="0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  <a:p>
            <a:pPr>
              <a:defRPr lang="ru-RU"/>
            </a:pPr>
            <a:r>
              <a:rPr lang="ru-RU" sz="1600" dirty="0" smtClean="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Дети </a:t>
            </a:r>
            <a:r>
              <a:rPr lang="ru-RU" sz="1600" dirty="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топают ногами. </a:t>
            </a:r>
          </a:p>
          <a:p>
            <a:pPr>
              <a:defRPr lang="ru-RU"/>
            </a:pPr>
            <a:r>
              <a:rPr lang="ru-RU" sz="1600" dirty="0" err="1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Проигрыш-дети</a:t>
            </a:r>
            <a:r>
              <a:rPr lang="ru-RU" sz="1600" dirty="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 рычат (</a:t>
            </a:r>
            <a:r>
              <a:rPr lang="ru-RU" sz="1600" dirty="0" err="1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р-р-р</a:t>
            </a:r>
            <a:r>
              <a:rPr lang="ru-RU" sz="1600" dirty="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 или э-э-э) </a:t>
            </a:r>
          </a:p>
          <a:p>
            <a:pPr>
              <a:defRPr lang="ru-RU"/>
            </a:pPr>
            <a:r>
              <a:rPr lang="ru-RU" sz="1600" dirty="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"А когда..."-садятся на корточки </a:t>
            </a:r>
          </a:p>
          <a:p>
            <a:pPr>
              <a:defRPr lang="ru-RU"/>
            </a:pPr>
            <a:r>
              <a:rPr lang="ru-RU" sz="1600" dirty="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3 куплет: </a:t>
            </a:r>
          </a:p>
          <a:p>
            <a:pPr>
              <a:defRPr lang="ru-RU"/>
            </a:pPr>
            <a:r>
              <a:rPr lang="ru-RU" sz="1600" dirty="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"Все цыплята бегать любят..."-руки отведены назад. Дети легко (на цыпочках) бегут по залу. </a:t>
            </a:r>
          </a:p>
          <a:p>
            <a:pPr>
              <a:defRPr lang="ru-RU"/>
            </a:pPr>
            <a:r>
              <a:rPr lang="ru-RU" sz="1600" dirty="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После слов "Пик-пик-пик они пищат"-начинают пищать </a:t>
            </a:r>
            <a:endParaRPr lang="ru-RU" sz="1600" dirty="0" smtClean="0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  <a:p>
            <a:pPr>
              <a:defRPr lang="ru-RU"/>
            </a:pPr>
            <a:r>
              <a:rPr lang="ru-RU" sz="1600" dirty="0" smtClean="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(</a:t>
            </a:r>
            <a:r>
              <a:rPr lang="ru-RU" sz="1600" dirty="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можно продолжать движение, а можно остановиться и махать крылышками). </a:t>
            </a:r>
          </a:p>
          <a:p>
            <a:pPr>
              <a:defRPr lang="ru-RU"/>
            </a:pPr>
            <a:r>
              <a:rPr lang="ru-RU" sz="1600" dirty="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"А когда..."-приседают на корточки </a:t>
            </a:r>
          </a:p>
          <a:p>
            <a:pPr>
              <a:defRPr lang="ru-RU"/>
            </a:pPr>
            <a:r>
              <a:rPr lang="ru-RU" sz="1600" dirty="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4 куплет: </a:t>
            </a:r>
          </a:p>
          <a:p>
            <a:pPr>
              <a:defRPr lang="ru-RU"/>
            </a:pPr>
            <a:r>
              <a:rPr lang="ru-RU" sz="1600" dirty="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"Комары кружиться любят..."-руки разведены в стороны. </a:t>
            </a:r>
            <a:endParaRPr lang="ru-RU" sz="1600" dirty="0" smtClean="0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  <a:p>
            <a:pPr>
              <a:defRPr lang="ru-RU"/>
            </a:pPr>
            <a:r>
              <a:rPr lang="ru-RU" sz="1600" dirty="0" smtClean="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Дети </a:t>
            </a:r>
            <a:r>
              <a:rPr lang="ru-RU" sz="1600" dirty="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медленно кружатся. </a:t>
            </a:r>
          </a:p>
          <a:p>
            <a:pPr>
              <a:defRPr lang="ru-RU"/>
            </a:pPr>
            <a:r>
              <a:rPr lang="ru-RU" sz="1600" dirty="0" err="1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Проигрыш-показывают</a:t>
            </a:r>
            <a:r>
              <a:rPr lang="ru-RU" sz="1600" dirty="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 хоботок, как у комарика </a:t>
            </a:r>
            <a:endParaRPr lang="ru-RU" sz="1600" dirty="0" smtClean="0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  <a:p>
            <a:pPr>
              <a:defRPr lang="ru-RU"/>
            </a:pPr>
            <a:r>
              <a:rPr lang="ru-RU" sz="1600" dirty="0" smtClean="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(</a:t>
            </a:r>
            <a:r>
              <a:rPr lang="ru-RU" sz="1600" dirty="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указательный пальчики к носу и говорят </a:t>
            </a:r>
            <a:r>
              <a:rPr lang="ru-RU" sz="1600" dirty="0" err="1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з-з-з</a:t>
            </a:r>
            <a:r>
              <a:rPr lang="ru-RU" sz="1600" dirty="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) </a:t>
            </a:r>
          </a:p>
          <a:p>
            <a:pPr>
              <a:defRPr lang="ru-RU"/>
            </a:pPr>
            <a:r>
              <a:rPr lang="ru-RU" sz="1600" dirty="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"А когда..."-приседают </a:t>
            </a:r>
          </a:p>
          <a:p>
            <a:pPr>
              <a:defRPr lang="ru-RU"/>
            </a:pPr>
            <a:r>
              <a:rPr lang="ru-RU" sz="1600" dirty="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5 куплет: </a:t>
            </a:r>
          </a:p>
          <a:p>
            <a:pPr>
              <a:defRPr lang="ru-RU"/>
            </a:pPr>
            <a:r>
              <a:rPr lang="ru-RU" sz="1600" dirty="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"Мы в ладоши хлопать любим..."-хлопают в ладоши </a:t>
            </a:r>
          </a:p>
          <a:p>
            <a:pPr>
              <a:defRPr lang="ru-RU"/>
            </a:pPr>
            <a:r>
              <a:rPr lang="ru-RU" sz="1600" dirty="0" err="1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Проигрыш-сопровождают</a:t>
            </a:r>
            <a:r>
              <a:rPr lang="ru-RU" sz="1600" dirty="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 хлопки проговариванием (хлоп-хлоп) </a:t>
            </a:r>
          </a:p>
          <a:p>
            <a:pPr>
              <a:defRPr lang="ru-RU"/>
            </a:pPr>
            <a:r>
              <a:rPr lang="ru-RU" sz="1600" dirty="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"Не прошло..."-приседают </a:t>
            </a:r>
          </a:p>
        </p:txBody>
      </p:sp>
      <p:pic>
        <p:nvPicPr>
          <p:cNvPr id="5" name="Рисунок 3">
            <a:hlinkClick r:id="rId3" action="ppaction://hlinksldjump"/>
          </p:cNvPr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rM1YYR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B9AFwADAAAABAAAAAAAAAAAAAAAAAAAAAAAAAAHgAAAGgAAAAAAAAAAAAAAAAAAAAAAAAAAAAAABAnAAAQJwAAAAAAAAAAAAAAAAAAAAAAAAAAAAAAAAAAAAAAAAAAAAAUAAAAAAAAAMDA/wAAAAAAZAAAADIAAAAAAAAAZAAAAAAAAAB/f38ACgAAAB8AAABUAAAAW5vVBf///wEAAAAAAAAAAAAAAAAAAAAAAAAAAAAAAAAAAAAAAAAAAAAAAAJ/f38A5+bmA8zMzADAwP8Af39/AAAAAAAAAAAAAAAAAP///wAAAAAAIQAAABgAAAAUAAAAOTkAADQYAADQQgAA5CUAABAAAAAmAAAACAAAAP//////////"/>
              </a:ext>
            </a:extLst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280036" y="1353312"/>
            <a:ext cx="3814428" cy="5444299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sldjump"/>
          </p:cNvPr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rM1YYR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W5vVBf///wEAAAAAAAAAAAAAAAAAAAAAAAAAAAAAAAAAAAAAAAAAAAAAAAJ/f38A5+bmA8zMzADAwP8Af39/AAAAAAAAAAAAAAAAAP///wAAAAAAIQAAABgAAAAUAAAAMDYAAC8YAAAASwAAvyc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4480602" y="694944"/>
            <a:ext cx="7711398" cy="576618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Текстовое поле1"/>
          <p:cNvSpPr txBox="1">
            <a:extLst>
              <a:ext uri="smNativeData">
                <pr:smNativeData xmlns:pr="smNativeData" xmlns:p14="http://schemas.microsoft.com/office/powerpoint/2010/main" xmlns="" val="SMDATA_13_rM1YYRMAAAAlAAAAEgAAAA8B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K6H5pkMAAAAEAAAAAAAAAAAAAAAAAAAAAAAAAAeAAAAaAAAAAAAAAAAAAAAAAAAAAAAAAAAAAAAECcAABAnAAAAAAAAAAAAAAAAAAAAAAAAAAAAAAAAAAAAAAAAAAAAABQAAAAAAAAAwMD/AAAAAABkAAAAMgAAAAAAAABkAAAAAAAAAH9/fwAKAAAAHwAAAFQAAABbm9UF////AQAAAAAAAAAAAAAAAAAAAAAAAAAAAAAAAAAAAAAAAAAAAAAAAn9/fwDn5uYDzMzMAMDA/wB/f38AAAAAAAAAAAAAAAAAAAAAAAAAAAAhAAAAGAAAABQAAAACCQAATQIAAKY8AAD2JwAAAAAAACYAAAAIAAAA//////////8="/>
              </a:ext>
            </a:extLst>
          </p:cNvSpPr>
          <p:nvPr/>
        </p:nvSpPr>
        <p:spPr>
          <a:xfrm>
            <a:off x="243840" y="374015"/>
            <a:ext cx="9615170" cy="61220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>
              <a:defRPr lang="ru-RU"/>
            </a:pPr>
            <a:r>
              <a:rPr lang="ru-RU" b="1" dirty="0" smtClean="0">
                <a:solidFill>
                  <a:srgbClr val="C00000"/>
                </a:solidFill>
              </a:rPr>
              <a:t>Ритмическая игра «Зайка»</a:t>
            </a:r>
          </a:p>
          <a:p>
            <a:pPr>
              <a:defRPr lang="ru-RU" sz="1200"/>
            </a:pPr>
            <a:r>
              <a:rPr sz="1600" smtClean="0"/>
              <a:t>Цель </a:t>
            </a:r>
            <a:r>
              <a:rPr sz="1600"/>
              <a:t>игры: </a:t>
            </a:r>
            <a:r>
              <a:rPr sz="1600" smtClean="0"/>
              <a:t>развить сложные умения музыкального характера (узнавать</a:t>
            </a:r>
          </a:p>
          <a:p>
            <a:pPr>
              <a:defRPr lang="ru-RU" sz="1200"/>
            </a:pPr>
            <a:r>
              <a:rPr sz="1600" smtClean="0"/>
              <a:t>сильные доли такта, воспроизводить их при помощи музыкального</a:t>
            </a:r>
          </a:p>
          <a:p>
            <a:pPr>
              <a:defRPr lang="ru-RU" sz="1200"/>
            </a:pPr>
            <a:r>
              <a:rPr sz="1600" smtClean="0"/>
              <a:t>инструмента).</a:t>
            </a:r>
          </a:p>
          <a:p>
            <a:pPr>
              <a:defRPr lang="ru-RU" sz="1200"/>
            </a:pPr>
            <a:r>
              <a:rPr sz="1600" smtClean="0"/>
              <a:t>Оборудование: бубны (по количеству игроков) и мягкая игрушка — заяц.</a:t>
            </a:r>
          </a:p>
          <a:p>
            <a:pPr>
              <a:defRPr lang="ru-RU" sz="1200"/>
            </a:pPr>
            <a:r>
              <a:rPr sz="1600" smtClean="0"/>
              <a:t>Игра </a:t>
            </a:r>
            <a:r>
              <a:rPr sz="1600"/>
              <a:t>может проводиться как с одним ребенком, так и с целой группой</a:t>
            </a:r>
          </a:p>
          <a:p>
            <a:pPr>
              <a:defRPr lang="ru-RU" sz="1200"/>
            </a:pPr>
            <a:r>
              <a:rPr sz="1600"/>
              <a:t>Ход игры.</a:t>
            </a:r>
          </a:p>
          <a:p>
            <a:pPr>
              <a:defRPr lang="ru-RU" sz="1200"/>
            </a:pPr>
            <a:r>
              <a:rPr sz="1600"/>
              <a:t>Педагог предлагает прослушать музыкальные произведения и сыграть на</a:t>
            </a:r>
          </a:p>
          <a:p>
            <a:pPr>
              <a:defRPr lang="ru-RU" sz="1200"/>
            </a:pPr>
            <a:r>
              <a:rPr sz="1600"/>
              <a:t>бубне сильную долю.</a:t>
            </a:r>
          </a:p>
          <a:p>
            <a:pPr>
              <a:defRPr lang="ru-RU" sz="1200"/>
            </a:pPr>
            <a:r>
              <a:rPr sz="1600"/>
              <a:t>Зайка-зайчик,</a:t>
            </a:r>
          </a:p>
          <a:p>
            <a:pPr>
              <a:defRPr lang="ru-RU" sz="1200"/>
            </a:pPr>
            <a:r>
              <a:rPr sz="1600"/>
              <a:t>Серенький кафтанчик.</a:t>
            </a:r>
          </a:p>
          <a:p>
            <a:pPr>
              <a:defRPr lang="ru-RU" sz="1200"/>
            </a:pPr>
            <a:r>
              <a:rPr sz="1600"/>
              <a:t>Розовенький носик.</a:t>
            </a:r>
          </a:p>
          <a:p>
            <a:pPr>
              <a:defRPr lang="ru-RU" sz="1200"/>
            </a:pPr>
            <a:r>
              <a:rPr sz="1600"/>
              <a:t>Коротенький хвостик.</a:t>
            </a:r>
          </a:p>
          <a:p>
            <a:pPr>
              <a:defRPr lang="ru-RU" sz="1200"/>
            </a:pPr>
            <a:r>
              <a:rPr sz="1600"/>
              <a:t>Любит заинька плясать,</a:t>
            </a:r>
          </a:p>
          <a:p>
            <a:pPr>
              <a:defRPr lang="ru-RU" sz="1200"/>
            </a:pPr>
            <a:r>
              <a:rPr sz="1600"/>
              <a:t>Мы же любим поиграть...</a:t>
            </a:r>
          </a:p>
          <a:p>
            <a:pPr>
              <a:defRPr lang="ru-RU" sz="1200"/>
            </a:pPr>
            <a:r>
              <a:rPr sz="1600"/>
              <a:t>Ну-ка, зайка, попляши, попляши,</a:t>
            </a:r>
          </a:p>
          <a:p>
            <a:pPr>
              <a:defRPr lang="ru-RU" sz="1200"/>
            </a:pPr>
            <a:r>
              <a:rPr sz="1600"/>
              <a:t>Свою удаль покажи, покажи.</a:t>
            </a:r>
          </a:p>
          <a:p>
            <a:pPr>
              <a:defRPr lang="ru-RU" sz="1200"/>
            </a:pPr>
            <a:r>
              <a:rPr sz="1600"/>
              <a:t>Лапками прыг прыг,</a:t>
            </a:r>
          </a:p>
          <a:p>
            <a:pPr>
              <a:defRPr lang="ru-RU" sz="1200"/>
            </a:pPr>
            <a:r>
              <a:rPr sz="1600"/>
              <a:t>Ушками дрыг-дрыг.</a:t>
            </a:r>
          </a:p>
          <a:p>
            <a:pPr>
              <a:defRPr lang="ru-RU" sz="1200"/>
            </a:pPr>
            <a:r>
              <a:rPr sz="1600"/>
              <a:t>В бубны весело мы бьем,</a:t>
            </a:r>
          </a:p>
          <a:p>
            <a:pPr>
              <a:defRPr lang="ru-RU" sz="1200"/>
            </a:pPr>
            <a:r>
              <a:rPr sz="1600"/>
              <a:t>Зайке песенку поем...</a:t>
            </a:r>
          </a:p>
          <a:p>
            <a:pPr>
              <a:defRPr lang="ru-RU" sz="1200"/>
            </a:pPr>
            <a:r>
              <a:rPr sz="1600"/>
              <a:t>Вот и пляске конец.</a:t>
            </a:r>
          </a:p>
          <a:p>
            <a:pPr>
              <a:defRPr lang="ru-RU" sz="1200"/>
            </a:pPr>
            <a:r>
              <a:rPr sz="1600"/>
              <a:t>Ай да зайка! Молодец!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sldjump"/>
          </p:cNvPr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rM1YYR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Bubm7/DAAAABAAAAAAAAAAAAAAAAAAAAAAAAAAHgAAAGgAAAAAAAAAAAAAAAAAAAAAAAAAAAAAABAnAAAQJwAAAAAAAAAAAAAAAAAAAAAAAAAAAAAAAAAAAAAAAAAAAAAUAAAAAAAAAMDA/wAAAAAAZAAAADIAAAAAAAAAZAAAAAAAAAB/f38ACgAAAB8AAABUAAAAW5vVBf///wEAAAAAAAAAAAAAAAAAAAAAAAAAAAAAAAAAAAAAAAAAAAAAAAJ/f38A5+bmA8zMzADAwP8Af39/AAAAAAAAAAAAAAAAAP///wAAAAAAIQAAABgAAAAUAAAATT0AAP8XAABbRwAAEic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9965055" y="3900805"/>
            <a:ext cx="1634490" cy="245046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Текстовое поле1"/>
          <p:cNvSpPr txBox="1">
            <a:extLst>
              <a:ext uri="smNativeData">
                <pr:smNativeData xmlns:pr="smNativeData" xmlns:p14="http://schemas.microsoft.com/office/powerpoint/2010/main" xmlns="" val="SMDATA_13_rM1YYRMAAAAlAAAAEgAAAA8B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bm9UF////AQAAAAAAAAAAAAAAAAAAAAAAAAAAAAAAAAAAAAAAAAAAAAAAAn9/fwDn5uYDzMzMAMDA/wB/f38AAAAAAAAAAAAAAAAAAAAAAAAAAAAhAAAAGAAAABQAAACyAgAAGQYAAENJAACZHAAAAAAAACYAAAAIAAAA//////////8="/>
              </a:ext>
            </a:extLst>
          </p:cNvSpPr>
          <p:nvPr/>
        </p:nvSpPr>
        <p:spPr>
          <a:xfrm>
            <a:off x="182118" y="101219"/>
            <a:ext cx="11471275" cy="3657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>
              <a:defRPr lang="ru-RU"/>
            </a:pPr>
            <a:r>
              <a:rPr b="1">
                <a:solidFill>
                  <a:srgbClr val="C00000"/>
                </a:solidFill>
              </a:rPr>
              <a:t>Игра "ХИТРАЯ ЛИСА"   </a:t>
            </a:r>
          </a:p>
          <a:p>
            <a:pPr>
              <a:defRPr lang="ru-RU"/>
            </a:pPr>
            <a:r>
              <a:t>✅Задачи: Развивать у детей выдержку, наблюдательность. Упражнять в быстром беге с увертыванием, в построении в круг, в ловле. </a:t>
            </a:r>
          </a:p>
          <a:p>
            <a:pPr>
              <a:defRPr lang="ru-RU"/>
            </a:pPr>
            <a:r>
              <a:t>✅Описание: Играющие стоят по кругу на расстоянии одного шага друг от </a:t>
            </a:r>
            <a:r>
              <a:rPr/>
              <a:t>друга</a:t>
            </a:r>
            <a:r>
              <a:rPr smtClean="0"/>
              <a:t>.</a:t>
            </a:r>
          </a:p>
          <a:p>
            <a:pPr>
              <a:defRPr lang="ru-RU"/>
            </a:pPr>
            <a:r>
              <a:rPr smtClean="0"/>
              <a:t>Вне </a:t>
            </a:r>
            <a:r>
              <a:t>круга отчерчивается дом лисы</a:t>
            </a:r>
            <a:r>
              <a:rPr/>
              <a:t>. </a:t>
            </a:r>
            <a:endParaRPr smtClean="0"/>
          </a:p>
          <a:p>
            <a:pPr>
              <a:defRPr lang="ru-RU"/>
            </a:pPr>
            <a:r>
              <a:rPr smtClean="0"/>
              <a:t>Педагог </a:t>
            </a:r>
            <a:r>
              <a:t>предлагает играющим закрыть глаза</a:t>
            </a:r>
            <a:r>
              <a:rPr/>
              <a:t>, </a:t>
            </a:r>
            <a:endParaRPr smtClean="0"/>
          </a:p>
          <a:p>
            <a:pPr>
              <a:defRPr lang="ru-RU"/>
            </a:pPr>
            <a:r>
              <a:rPr smtClean="0"/>
              <a:t>обходит </a:t>
            </a:r>
            <a:r>
              <a:t>круг за спинами детей и </a:t>
            </a:r>
            <a:r>
              <a:rPr/>
              <a:t>говорит </a:t>
            </a:r>
            <a:endParaRPr smtClean="0"/>
          </a:p>
          <a:p>
            <a:pPr>
              <a:defRPr lang="ru-RU"/>
            </a:pPr>
            <a:r>
              <a:rPr smtClean="0"/>
              <a:t>«</a:t>
            </a:r>
            <a:r>
              <a:t>Я иду искать в лесу хитрую и рыжую лису</a:t>
            </a:r>
            <a:r>
              <a:rPr/>
              <a:t>!», </a:t>
            </a:r>
            <a:endParaRPr smtClean="0"/>
          </a:p>
          <a:p>
            <a:pPr>
              <a:defRPr lang="ru-RU"/>
            </a:pPr>
            <a:r>
              <a:rPr smtClean="0"/>
              <a:t>дотрагивается </a:t>
            </a:r>
            <a:r>
              <a:t>до одного из играющих</a:t>
            </a:r>
            <a:r>
              <a:rPr/>
              <a:t>, </a:t>
            </a:r>
            <a:endParaRPr smtClean="0"/>
          </a:p>
          <a:p>
            <a:pPr>
              <a:defRPr lang="ru-RU"/>
            </a:pPr>
            <a:r>
              <a:rPr smtClean="0"/>
              <a:t>который </a:t>
            </a:r>
            <a:r>
              <a:t>становится хитрой лисой</a:t>
            </a:r>
            <a:r>
              <a:rPr/>
              <a:t>. </a:t>
            </a:r>
            <a:endParaRPr smtClean="0"/>
          </a:p>
          <a:p>
            <a:pPr>
              <a:defRPr lang="ru-RU"/>
            </a:pPr>
            <a:r>
              <a:rPr smtClean="0"/>
              <a:t>Затем </a:t>
            </a:r>
            <a:r>
              <a:t>воспитатель предлагает играющим открыть глаза </a:t>
            </a:r>
            <a:r>
              <a:rPr/>
              <a:t>и </a:t>
            </a:r>
            <a:endParaRPr smtClean="0"/>
          </a:p>
          <a:p>
            <a:pPr>
              <a:defRPr lang="ru-RU"/>
            </a:pPr>
            <a:r>
              <a:rPr smtClean="0"/>
              <a:t>внимательно </a:t>
            </a:r>
            <a:r>
              <a:t>посмотреть, кто из них хитрая лиса</a:t>
            </a:r>
            <a:r>
              <a:rPr/>
              <a:t>, </a:t>
            </a:r>
            <a:endParaRPr smtClean="0"/>
          </a:p>
          <a:p>
            <a:pPr>
              <a:defRPr lang="ru-RU"/>
            </a:pPr>
            <a:r>
              <a:rPr smtClean="0"/>
              <a:t>не </a:t>
            </a:r>
            <a:r>
              <a:t>выдаст ли она себя чем-нибудь</a:t>
            </a:r>
            <a:r>
              <a:rPr/>
              <a:t>. </a:t>
            </a:r>
            <a:endParaRPr smtClean="0"/>
          </a:p>
          <a:p>
            <a:pPr>
              <a:defRPr lang="ru-RU"/>
            </a:pPr>
            <a:r>
              <a:rPr smtClean="0"/>
              <a:t>Играющие </a:t>
            </a:r>
            <a:r>
              <a:t>3 раза спрашивают хором, вначале тихо</a:t>
            </a:r>
            <a:r>
              <a:rPr/>
              <a:t>, </a:t>
            </a:r>
            <a:endParaRPr smtClean="0"/>
          </a:p>
          <a:p>
            <a:pPr>
              <a:defRPr lang="ru-RU"/>
            </a:pPr>
            <a:r>
              <a:rPr smtClean="0"/>
              <a:t>а </a:t>
            </a:r>
            <a:r>
              <a:t>затеем громче «Хитрая лиса, где ты</a:t>
            </a:r>
            <a:r>
              <a:rPr/>
              <a:t>?». </a:t>
            </a:r>
            <a:endParaRPr smtClean="0"/>
          </a:p>
          <a:p>
            <a:pPr>
              <a:defRPr lang="ru-RU"/>
            </a:pPr>
            <a:r>
              <a:rPr smtClean="0"/>
              <a:t>При </a:t>
            </a:r>
            <a:r>
              <a:t>этом все смотрят друг на друга</a:t>
            </a:r>
            <a:r>
              <a:rPr/>
              <a:t>. </a:t>
            </a:r>
            <a:endParaRPr smtClean="0"/>
          </a:p>
          <a:p>
            <a:pPr>
              <a:defRPr lang="ru-RU"/>
            </a:pPr>
            <a:r>
              <a:rPr smtClean="0"/>
              <a:t>Хитрая </a:t>
            </a:r>
            <a:r>
              <a:t>лиса быстро выходит на середину круга</a:t>
            </a:r>
            <a:r>
              <a:rPr/>
              <a:t>, </a:t>
            </a:r>
            <a:endParaRPr smtClean="0"/>
          </a:p>
          <a:p>
            <a:pPr>
              <a:defRPr lang="ru-RU"/>
            </a:pPr>
            <a:r>
              <a:rPr smtClean="0"/>
              <a:t>поднимает </a:t>
            </a:r>
            <a:r>
              <a:t>руку вверх, говорит «Я здесь</a:t>
            </a:r>
            <a:r>
              <a:rPr/>
              <a:t>». </a:t>
            </a:r>
            <a:endParaRPr smtClean="0"/>
          </a:p>
          <a:p>
            <a:pPr>
              <a:defRPr lang="ru-RU"/>
            </a:pPr>
            <a:r>
              <a:rPr smtClean="0"/>
              <a:t>Все </a:t>
            </a:r>
            <a:r>
              <a:t>играющие разбегаются по площадке, а лиса их ловит</a:t>
            </a:r>
            <a:r>
              <a:rPr/>
              <a:t>. </a:t>
            </a:r>
            <a:endParaRPr smtClean="0"/>
          </a:p>
          <a:p>
            <a:pPr>
              <a:defRPr lang="ru-RU"/>
            </a:pPr>
            <a:r>
              <a:rPr smtClean="0"/>
              <a:t>Пойманного </a:t>
            </a:r>
            <a:r>
              <a:t>лиса отводит домой в нору. </a:t>
            </a:r>
          </a:p>
          <a:p>
            <a:pPr>
              <a:defRPr lang="ru-RU"/>
            </a:pPr>
            <a:r>
              <a:t>✅Правила: </a:t>
            </a:r>
          </a:p>
          <a:p>
            <a:pPr>
              <a:defRPr lang="ru-RU"/>
            </a:pPr>
            <a:r>
              <a:t>Лиса начинает ловить детей только после того, как играющие в 3 раз хором спросят </a:t>
            </a:r>
            <a:r>
              <a:rPr/>
              <a:t>и </a:t>
            </a:r>
            <a:endParaRPr smtClean="0"/>
          </a:p>
          <a:p>
            <a:pPr>
              <a:defRPr lang="ru-RU"/>
            </a:pPr>
            <a:r>
              <a:rPr smtClean="0"/>
              <a:t>лиса </a:t>
            </a:r>
            <a:r>
              <a:t>скажет «Я </a:t>
            </a:r>
            <a:r>
              <a:rPr/>
              <a:t>здесь</a:t>
            </a:r>
            <a:r>
              <a:rPr smtClean="0"/>
              <a:t>!». Если </a:t>
            </a:r>
            <a:r>
              <a:t>лиса выдала себя раньше, педагог назначает новую лису</a:t>
            </a:r>
            <a:r>
              <a:rPr/>
              <a:t>. </a:t>
            </a:r>
            <a:endParaRPr smtClean="0"/>
          </a:p>
          <a:p>
            <a:pPr>
              <a:defRPr lang="ru-RU"/>
            </a:pPr>
            <a:r>
              <a:rPr smtClean="0"/>
              <a:t>Играющий</a:t>
            </a:r>
            <a:r>
              <a:t>, выбежавший за </a:t>
            </a:r>
            <a:r>
              <a:rPr/>
              <a:t>границу </a:t>
            </a:r>
            <a:r>
              <a:rPr smtClean="0"/>
              <a:t>площадки.</a:t>
            </a:r>
            <a:endParaRPr/>
          </a:p>
        </p:txBody>
      </p:sp>
      <p:pic>
        <p:nvPicPr>
          <p:cNvPr id="4" name="Picture 6" descr="https://thypix.com/wp-content/uploads/2020/05/fox-42.png">
            <a:hlinkClick r:id="rId4" action="ppaction://hlinksldjump"/>
          </p:cNvPr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rM1YYR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Bubm7/DAAAABAAAAAAAAAAAAAAAAAAAAAAAAAAHgAAAGgAAAAAAAAAAAAAAAAAAAAAAAAAAAAAABAnAAAQJwAAAAAAAAAAAAAAAAAAAAAAAAAAAAAAAAAAAAAAAAAAAAAUAAAAAAAAAMDA/wAAAAAAZAAAADIAAAAAAAAAZAAAAAAAAAB/f38ACgAAAB8AAABUAAAAW5vVBf///wEAAAAAAAAAAAAAAAAAAAAAAAAAAAAAAAAAAAAAAAAAAAAAAAJ/f38A5+bmA8zMzADAwP8Af39/AAAAAAAAAAAAAAAAAP///wAAAAAAIQAAABgAAAAUAAAAcDMAAKMZAAB/PQAAuigAABAAAAAmAAAACAAAAP//////////"/>
              </a:ext>
            </a:extLst>
          </p:cNvPicPr>
          <p:nvPr/>
        </p:nvPicPr>
        <p:blipFill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17408" y="768096"/>
            <a:ext cx="3986784" cy="598095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sldjump"/>
          </p:cNvPr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rM1YYR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Bubm7/DAAAABAAAAAAAAAAAAAAAAAAAAAAAAAAHgAAAGgAAAAAAAAAAAAAAAAAAAAAAAAAAAAAABAnAAAQJwAAAAAAAAAAAAAAAAAAAAAAAAAAAAAAAAAAAAAAAAAAAAAUAAAAAAAAAMDA/wAAAAAAZAAAADIAAAAAAAAAZAAAAAAAAAB/f38ACgAAAB8AAABUAAAAW5vVBf///wEAAAAAAAAAAAAAAAAAAAAAAAAAAAAAAAAAAAAAAAAAAAAAAAJ/f38A5+bmA8zMzADAwP8Af39/AAAAAAAAAAAAAAAAAP///wAAAAAAIQAAABgAAAAUAAAAaToAAKoWAACgSAAAbSc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7192835" y="304800"/>
            <a:ext cx="4942269" cy="582777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Текстовое поле1"/>
          <p:cNvSpPr txBox="1">
            <a:extLst>
              <a:ext uri="smNativeData">
                <pr:smNativeData xmlns:pr="smNativeData" xmlns:p14="http://schemas.microsoft.com/office/powerpoint/2010/main" xmlns="" val="SMDATA_13_rM1YYRMAAAAlAAAAEgAAAA8B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HwAAAFQAAABbm9UF////AQAAAAAAAAAAAAAAAAAAAAAAAAAAAAAAAAAAAAAAAAAAAAAAAn9/fwDn5uYDzMzMAMDA/wB/f38AAAAAAAAAAAAAAAAAAAAAAAAAAAAhAAAAGAAAABQAAABWAwAACQkAALBHAAA5IQAAAAAAACYAAAAIAAAA//////////8="/>
              </a:ext>
            </a:extLst>
          </p:cNvSpPr>
          <p:nvPr/>
        </p:nvSpPr>
        <p:spPr>
          <a:xfrm>
            <a:off x="0" y="499872"/>
            <a:ext cx="11111230" cy="39319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>
              <a:defRPr lang="ru-RU"/>
            </a:pPr>
            <a:r>
              <a:rPr b="1">
                <a:solidFill>
                  <a:srgbClr val="C00000"/>
                </a:solidFill>
              </a:rPr>
              <a:t>Сердитый волк.    Подвижная игра.</a:t>
            </a:r>
          </a:p>
          <a:p>
            <a:pPr>
              <a:defRPr lang="ru-RU"/>
            </a:pPr>
            <a:endParaRPr/>
          </a:p>
          <a:p>
            <a:pPr>
              <a:defRPr lang="ru-RU"/>
            </a:pPr>
            <a:r>
              <a:t>Выбираем волка. Он садиться и закрывает глаза.</a:t>
            </a:r>
          </a:p>
          <a:p>
            <a:pPr>
              <a:defRPr lang="ru-RU"/>
            </a:pPr>
            <a:r>
              <a:t>Вед говорит: тихо, тихо волк сидит, он наверно крепко спит.</a:t>
            </a:r>
          </a:p>
          <a:p>
            <a:pPr>
              <a:defRPr lang="ru-RU"/>
            </a:pPr>
            <a:r>
              <a:t>Подойдем к нему, посмотрим.</a:t>
            </a:r>
          </a:p>
          <a:p>
            <a:pPr>
              <a:defRPr lang="ru-RU"/>
            </a:pPr>
            <a:r>
              <a:t>Пока играет музыка дети крадутся к </a:t>
            </a:r>
            <a:r>
              <a:rPr/>
              <a:t>волку </a:t>
            </a:r>
            <a:endParaRPr smtClean="0"/>
          </a:p>
          <a:p>
            <a:pPr>
              <a:defRPr lang="ru-RU"/>
            </a:pPr>
            <a:r>
              <a:rPr smtClean="0"/>
              <a:t>(</a:t>
            </a:r>
            <a:r>
              <a:t>любым способом передвижения: ходьба, ходьба на руках и ногах и т.п</a:t>
            </a:r>
            <a:r>
              <a:rPr/>
              <a:t>.) </a:t>
            </a:r>
            <a:endParaRPr smtClean="0"/>
          </a:p>
          <a:p>
            <a:pPr>
              <a:defRPr lang="ru-RU"/>
            </a:pPr>
            <a:r>
              <a:rPr smtClean="0"/>
              <a:t>на </a:t>
            </a:r>
            <a:r>
              <a:t>окончание музыки дети шумят.</a:t>
            </a:r>
          </a:p>
          <a:p>
            <a:pPr>
              <a:defRPr lang="ru-RU"/>
            </a:pPr>
            <a:r>
              <a:t>Вед говорит: Он сердит на нас беда, разбегайтесь кто куда.</a:t>
            </a:r>
          </a:p>
          <a:p>
            <a:pPr>
              <a:defRPr lang="ru-RU"/>
            </a:pPr>
            <a:r>
              <a:t>Волк догоняет - дети убегают в домик.</a:t>
            </a:r>
          </a:p>
          <a:p>
            <a:pPr>
              <a:defRPr lang="ru-RU"/>
            </a:pPr>
            <a:r>
              <a:t>Игра очень нравиться детям, если использовать </a:t>
            </a:r>
            <a:r>
              <a:rPr/>
              <a:t>необычный </a:t>
            </a:r>
            <a:endParaRPr smtClean="0"/>
          </a:p>
          <a:p>
            <a:pPr>
              <a:defRPr lang="ru-RU"/>
            </a:pPr>
            <a:r>
              <a:rPr smtClean="0"/>
              <a:t>способ </a:t>
            </a:r>
            <a:r>
              <a:t>передвижения (см. видео</a:t>
            </a:r>
            <a:r>
              <a:rPr/>
              <a:t>). </a:t>
            </a:r>
            <a:endParaRPr smtClean="0"/>
          </a:p>
          <a:p>
            <a:pPr>
              <a:defRPr lang="ru-RU"/>
            </a:pPr>
            <a:r>
              <a:rPr smtClean="0"/>
              <a:t>Также </a:t>
            </a:r>
            <a:r>
              <a:t>дети могут сами придумывать способы </a:t>
            </a:r>
            <a:r>
              <a:rPr/>
              <a:t>передвижения </a:t>
            </a:r>
            <a:endParaRPr smtClean="0"/>
          </a:p>
          <a:p>
            <a:pPr>
              <a:defRPr lang="ru-RU"/>
            </a:pPr>
            <a:r>
              <a:rPr smtClean="0"/>
              <a:t>(</a:t>
            </a:r>
            <a:r>
              <a:t>например маленькими или большими шагами, прыжками, подскоками и </a:t>
            </a:r>
            <a:r>
              <a:rPr/>
              <a:t>пр</a:t>
            </a:r>
            <a:r>
              <a:rPr smtClean="0"/>
              <a:t>.)</a:t>
            </a:r>
          </a:p>
          <a:p>
            <a:pPr>
              <a:defRPr lang="ru-RU"/>
            </a:pPr>
            <a:r>
              <a:rPr smtClean="0"/>
              <a:t> </a:t>
            </a:r>
            <a:r>
              <a:t>Игра учит детей соблюдать правила, уметь прослушать музыку до конца</a:t>
            </a:r>
            <a:r>
              <a:rPr/>
              <a:t>, </a:t>
            </a:r>
            <a:endParaRPr smtClean="0"/>
          </a:p>
          <a:p>
            <a:pPr>
              <a:defRPr lang="ru-RU"/>
            </a:pPr>
            <a:r>
              <a:rPr smtClean="0"/>
              <a:t>выполнять </a:t>
            </a:r>
            <a:r>
              <a:t>движения</a:t>
            </a:r>
            <a:r>
              <a:rPr/>
              <a:t>. </a:t>
            </a:r>
            <a:endParaRPr smtClean="0"/>
          </a:p>
          <a:p>
            <a:pPr>
              <a:defRPr lang="ru-RU"/>
            </a:pPr>
            <a:r>
              <a:rPr smtClean="0"/>
              <a:t>Приучать </a:t>
            </a:r>
            <a:r>
              <a:t>действовать по сигналу, развивать ловкость, внимание</a:t>
            </a:r>
            <a:r>
              <a:rPr/>
              <a:t>. </a:t>
            </a:r>
            <a:endParaRPr smtClean="0"/>
          </a:p>
          <a:p>
            <a:pPr>
              <a:defRPr lang="ru-RU"/>
            </a:pPr>
            <a:r>
              <a:rPr smtClean="0"/>
              <a:t>Задача </a:t>
            </a:r>
            <a:r>
              <a:t>водящего "спать" до определенного момента, не спешить</a:t>
            </a:r>
            <a:r>
              <a:rPr/>
              <a:t>. </a:t>
            </a:r>
            <a:endParaRPr smtClean="0"/>
          </a:p>
          <a:p>
            <a:pPr>
              <a:defRPr lang="ru-RU"/>
            </a:pPr>
            <a:r>
              <a:rPr smtClean="0"/>
              <a:t>В </a:t>
            </a:r>
            <a:r>
              <a:t>этой подвижной игре можно закреплять разные движения.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extLst>
              <a:ext uri="smNativeData">
                <pr:smNativeData xmlns:pr="smNativeData" xmlns:p14="http://schemas.microsoft.com/office/powerpoint/2010/main" xmlns="" val="SMDATA_13_rM1YYR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n5uYDzMzMAMDA/wB/f38AAAAAAAAAAAAAAAAAAAAAAAAAAAAhAAAAGAAAABQAAABvAgAAxAAAAO9HAAC1IQAAECAAACYAAAAIAAAA//////////8="/>
              </a:ext>
            </a:extLst>
          </p:cNvSpPr>
          <p:nvPr/>
        </p:nvSpPr>
        <p:spPr>
          <a:xfrm>
            <a:off x="395605" y="124460"/>
            <a:ext cx="11297920" cy="53549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ru-RU"/>
            </a:pPr>
            <a:r>
              <a:rPr lang="ru-RU" dirty="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</a:t>
            </a:r>
            <a:r>
              <a:rPr lang="ru-RU" b="1" dirty="0">
                <a:solidFill>
                  <a:srgbClr val="C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«Медведь и добрые зайчата» </a:t>
            </a:r>
            <a:r>
              <a:rPr lang="ru-RU" dirty="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</a:t>
            </a:r>
          </a:p>
          <a:p>
            <a:pPr>
              <a:defRPr lang="ru-RU"/>
            </a:pPr>
            <a:r>
              <a:rPr lang="ru-RU" dirty="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Задачи. Обогащать двигательный опыт детей (прыжки, бег). Побуждать к активным действиям. Вызывать чувство радости от совместных действий со взрослым и сверстниками. Воспитывать доброжелательность.</a:t>
            </a:r>
          </a:p>
          <a:p>
            <a:pPr>
              <a:defRPr lang="ru-RU"/>
            </a:pPr>
            <a:endParaRPr lang="ru-RU" dirty="0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  <a:p>
            <a:pPr>
              <a:defRPr lang="ru-RU"/>
            </a:pPr>
            <a:r>
              <a:rPr lang="ru-RU" dirty="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Содержание игры. Дети изображают зайчат. Они прыгают, бегают под музыку или бубен. Неожиданно появляется медведь. Его роль выполняет взрослый или старший ребенок. Медведь проходит среди зайчат и рычит. Зайчата и воспитатель сочувственно спрашивают медведя:</a:t>
            </a:r>
          </a:p>
          <a:p>
            <a:pPr>
              <a:defRPr lang="ru-RU"/>
            </a:pPr>
            <a:r>
              <a:rPr lang="ru-RU" dirty="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«Мишка бурый,</a:t>
            </a:r>
          </a:p>
          <a:p>
            <a:pPr>
              <a:defRPr lang="ru-RU"/>
            </a:pPr>
            <a:r>
              <a:rPr lang="ru-RU" dirty="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Мишка бурый,</a:t>
            </a:r>
          </a:p>
          <a:p>
            <a:pPr>
              <a:defRPr lang="ru-RU"/>
            </a:pPr>
            <a:r>
              <a:rPr lang="ru-RU" dirty="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От чего такой ты хмурый?» </a:t>
            </a:r>
          </a:p>
          <a:p>
            <a:pPr>
              <a:defRPr lang="ru-RU"/>
            </a:pPr>
            <a:r>
              <a:rPr lang="ru-RU" dirty="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Мишка отвечает:</a:t>
            </a:r>
          </a:p>
          <a:p>
            <a:pPr>
              <a:defRPr lang="ru-RU"/>
            </a:pPr>
            <a:r>
              <a:rPr lang="ru-RU" dirty="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«Я медком не угостился,</a:t>
            </a:r>
          </a:p>
          <a:p>
            <a:pPr>
              <a:defRPr lang="ru-RU"/>
            </a:pPr>
            <a:r>
              <a:rPr lang="ru-RU" dirty="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Вот на всех и рассердился!»</a:t>
            </a:r>
          </a:p>
          <a:p>
            <a:pPr>
              <a:defRPr lang="ru-RU"/>
            </a:pPr>
            <a:endParaRPr lang="ru-RU" dirty="0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  <a:p>
            <a:pPr>
              <a:defRPr lang="ru-RU"/>
            </a:pPr>
            <a:r>
              <a:rPr lang="ru-RU" dirty="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Зайчата просят его не сердиться, а поиграть с ними в прятки. </a:t>
            </a:r>
            <a:endParaRPr lang="ru-RU" dirty="0" smtClean="0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  <a:p>
            <a:pPr>
              <a:defRPr lang="ru-RU"/>
            </a:pPr>
            <a:r>
              <a:rPr lang="ru-RU" dirty="0" smtClean="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Они </a:t>
            </a:r>
            <a:r>
              <a:rPr lang="ru-RU" dirty="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обещают угостить мишку медом. </a:t>
            </a:r>
            <a:endParaRPr lang="ru-RU" dirty="0" smtClean="0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  <a:p>
            <a:pPr>
              <a:defRPr lang="ru-RU"/>
            </a:pPr>
            <a:r>
              <a:rPr lang="ru-RU" dirty="0" smtClean="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Зайчата </a:t>
            </a:r>
            <a:r>
              <a:rPr lang="ru-RU" dirty="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прячутся по своему желанию за ширму, </a:t>
            </a:r>
            <a:endParaRPr lang="ru-RU" dirty="0" smtClean="0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  <a:p>
            <a:pPr>
              <a:defRPr lang="ru-RU"/>
            </a:pPr>
            <a:r>
              <a:rPr lang="ru-RU" dirty="0" smtClean="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куб</a:t>
            </a:r>
            <a:r>
              <a:rPr lang="ru-RU" dirty="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, скамейку, педагог поощряет их</a:t>
            </a:r>
            <a:r>
              <a:rPr lang="ru-RU" dirty="0" smtClean="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.</a:t>
            </a:r>
          </a:p>
          <a:p>
            <a:pPr>
              <a:defRPr lang="ru-RU"/>
            </a:pPr>
            <a:r>
              <a:rPr lang="ru-RU" dirty="0" smtClean="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Мишка </a:t>
            </a:r>
            <a:r>
              <a:rPr lang="ru-RU" dirty="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после слов: «Раз, два, три, четыре, пять, я иду искать» — </a:t>
            </a:r>
            <a:endParaRPr lang="ru-RU" dirty="0" smtClean="0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  <a:p>
            <a:pPr>
              <a:defRPr lang="ru-RU"/>
            </a:pPr>
            <a:r>
              <a:rPr lang="ru-RU" dirty="0" smtClean="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ходит </a:t>
            </a:r>
            <a:r>
              <a:rPr lang="ru-RU" dirty="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по группе, ищет зайчат. </a:t>
            </a:r>
            <a:endParaRPr lang="ru-RU" dirty="0" smtClean="0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  <a:p>
            <a:pPr>
              <a:defRPr lang="ru-RU"/>
            </a:pPr>
            <a:r>
              <a:rPr lang="ru-RU" dirty="0" smtClean="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Зайчата </a:t>
            </a:r>
            <a:r>
              <a:rPr lang="ru-RU" dirty="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могут перебегать с одного места на другое. </a:t>
            </a:r>
            <a:endParaRPr lang="ru-RU" dirty="0" smtClean="0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  <a:p>
            <a:pPr>
              <a:defRPr lang="ru-RU"/>
            </a:pPr>
            <a:r>
              <a:rPr lang="ru-RU" dirty="0" smtClean="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После </a:t>
            </a:r>
            <a:r>
              <a:rPr lang="ru-RU" dirty="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того как мишка находит их, они угощают его медом. </a:t>
            </a:r>
            <a:endParaRPr lang="ru-RU" dirty="0" smtClean="0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  <a:p>
            <a:pPr>
              <a:defRPr lang="ru-RU"/>
            </a:pPr>
            <a:r>
              <a:rPr lang="ru-RU" dirty="0" smtClean="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Медведь </a:t>
            </a:r>
            <a:r>
              <a:rPr lang="ru-RU" dirty="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благодарит зайчат, и все вместе весело танцуют.</a:t>
            </a:r>
          </a:p>
        </p:txBody>
      </p:sp>
      <p:pic>
        <p:nvPicPr>
          <p:cNvPr id="3" name="Рисунок 2">
            <a:hlinkClick r:id="rId2" action="ppaction://hlinksldjump"/>
          </p:cNvPr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rM1YYR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BK7iSWDAAAABAAAAAAAAAAAAAAAAAAAAAAAAAAHgAAAGgAAAAAAAAAAAAAAAAAAAAAAAAAAAAAABAnAAAQJwAAAAAAAAAAAAAAAAAAAAAAAAAAAAAAAAAAAAAAAAAAAAAUAAAAAAAAAMDA/wAAAAAAZAAAADIAAAAAAAAAZAAAAAAAAAB/f38ACgAAAB8AAABUAAAAW5vVBf///wEAAAAAAAAAAAAAAAAAAAAAAAAAAAAAAAAAAAAAAAAAAAAAAAJ/f38A5+bmA8zMzADAwP8Af39/AAAAAAAAAAAAAAAAAP///wAAAAAAIQAAABgAAAAUAAAA5j4AAP0MAADNSAAA3xg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7498080" y="1672463"/>
            <a:ext cx="4336415" cy="5203698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resentation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1150</Words>
  <Application>Microsoft Office PowerPoint</Application>
  <PresentationFormat>Произвольный</PresentationFormat>
  <Paragraphs>146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Presentation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Пользователь Acer</dc:creator>
  <cp:keywords/>
  <dc:description/>
  <cp:lastModifiedBy>User</cp:lastModifiedBy>
  <cp:revision>8</cp:revision>
  <dcterms:created xsi:type="dcterms:W3CDTF">2021-10-02T00:10:40Z</dcterms:created>
  <dcterms:modified xsi:type="dcterms:W3CDTF">2023-05-19T07:54:18Z</dcterms:modified>
</cp:coreProperties>
</file>