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C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492BC5-65F6-49F8-A830-F44BD6D5A77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7B7AA6-73C8-45C2-A730-1617E2BABBE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05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2BC5-65F6-49F8-A830-F44BD6D5A77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7AA6-73C8-45C2-A730-1617E2BAB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5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2BC5-65F6-49F8-A830-F44BD6D5A77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7AA6-73C8-45C2-A730-1617E2BAB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29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2BC5-65F6-49F8-A830-F44BD6D5A77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7AA6-73C8-45C2-A730-1617E2BAB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22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2BC5-65F6-49F8-A830-F44BD6D5A77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7AA6-73C8-45C2-A730-1617E2BABBE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47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2BC5-65F6-49F8-A830-F44BD6D5A77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7AA6-73C8-45C2-A730-1617E2BAB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2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2BC5-65F6-49F8-A830-F44BD6D5A77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7AA6-73C8-45C2-A730-1617E2BAB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07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2BC5-65F6-49F8-A830-F44BD6D5A77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7AA6-73C8-45C2-A730-1617E2BAB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0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2BC5-65F6-49F8-A830-F44BD6D5A77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7AA6-73C8-45C2-A730-1617E2BAB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52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2BC5-65F6-49F8-A830-F44BD6D5A77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7AA6-73C8-45C2-A730-1617E2BAB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31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2BC5-65F6-49F8-A830-F44BD6D5A77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7AA6-73C8-45C2-A730-1617E2BAB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12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3492BC5-65F6-49F8-A830-F44BD6D5A77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D7B7AA6-73C8-45C2-A730-1617E2BAB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BF1E3-4215-4044-8CED-3540E8AA19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Today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D066E6-28A5-470C-B333-800F2F2124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we will talk about…</a:t>
            </a:r>
            <a:endParaRPr lang="ru-RU" sz="6600" dirty="0"/>
          </a:p>
        </p:txBody>
      </p:sp>
      <p:pic>
        <p:nvPicPr>
          <p:cNvPr id="1026" name="Picture 2" descr="Sun Clipart Set (PNG Transparent) | OnlyGFX.com">
            <a:extLst>
              <a:ext uri="{FF2B5EF4-FFF2-40B4-BE49-F238E27FC236}">
                <a16:creationId xmlns:a16="http://schemas.microsoft.com/office/drawing/2014/main" id="{33E596DA-89FE-4102-B6A4-13C356297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254" y="310719"/>
            <a:ext cx="3240350" cy="32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opical Flower PNG Clipart - Best WEB Clipart">
            <a:extLst>
              <a:ext uri="{FF2B5EF4-FFF2-40B4-BE49-F238E27FC236}">
                <a16:creationId xmlns:a16="http://schemas.microsoft.com/office/drawing/2014/main" id="{1C15A374-9CEB-4431-837C-D2BECA207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73" y="3972756"/>
            <a:ext cx="2480846" cy="257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18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Spring Haiku Poems to Put a Spring in Your Step - iCreateDaily">
            <a:extLst>
              <a:ext uri="{FF2B5EF4-FFF2-40B4-BE49-F238E27FC236}">
                <a16:creationId xmlns:a16="http://schemas.microsoft.com/office/drawing/2014/main" id="{EE8509EB-54F9-4F4D-A9F1-0A520307BC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53E7CE-26BE-47B3-9328-C5B487D0B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43" t="15274" r="28349" b="12622"/>
          <a:stretch/>
        </p:blipFill>
        <p:spPr>
          <a:xfrm>
            <a:off x="7581531" y="479395"/>
            <a:ext cx="3524435" cy="49448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606AD9-6938-4950-84CE-2B60759072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50" t="19709" r="28641" b="9256"/>
          <a:stretch/>
        </p:blipFill>
        <p:spPr>
          <a:xfrm>
            <a:off x="932156" y="479395"/>
            <a:ext cx="3524435" cy="487162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C3F16DA-2113-470D-9728-5F2D7C7BE7EC}"/>
              </a:ext>
            </a:extLst>
          </p:cNvPr>
          <p:cNvSpPr/>
          <p:nvPr/>
        </p:nvSpPr>
        <p:spPr>
          <a:xfrm>
            <a:off x="2574524" y="5646198"/>
            <a:ext cx="6818051" cy="603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 your own haiku poem about spring! Use our mind map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923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ye Изображения: просматривайте стоковые фотографии, векторные изображения  и видео в количестве 123,456 | Adobe Stock">
            <a:extLst>
              <a:ext uri="{FF2B5EF4-FFF2-40B4-BE49-F238E27FC236}">
                <a16:creationId xmlns:a16="http://schemas.microsoft.com/office/drawing/2014/main" id="{2A61806F-5617-42FB-80C0-0A774CC21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303" y="1110819"/>
            <a:ext cx="7455393" cy="447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622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92AD1-98F4-4001-9793-F1C665D61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51" y="440924"/>
            <a:ext cx="11116174" cy="1356360"/>
          </a:xfrm>
        </p:spPr>
        <p:txBody>
          <a:bodyPr/>
          <a:lstStyle/>
          <a:p>
            <a:pPr algn="ctr"/>
            <a:r>
              <a:rPr lang="ru-RU" b="1" dirty="0"/>
              <a:t>Видео в конце </a:t>
            </a:r>
            <a:br>
              <a:rPr lang="en-US" b="1" dirty="0"/>
            </a:br>
            <a:r>
              <a:rPr lang="ru-RU" b="1" dirty="0"/>
              <a:t>для позитивного завершения урока: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B2AFA6-6F55-466D-8DA3-7DACA8758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https://youtu.be/Qhv29_M-P5Q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17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A4894-3377-4D70-A702-08DF845C4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3635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 the topic!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Signs of spring | Natural History Museum">
            <a:extLst>
              <a:ext uri="{FF2B5EF4-FFF2-40B4-BE49-F238E27FC236}">
                <a16:creationId xmlns:a16="http://schemas.microsoft.com/office/drawing/2014/main" id="{927B624E-3E62-4583-8F31-4BA4F27A8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2" y="1690087"/>
            <a:ext cx="3237463" cy="167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467,500+ Spring Birds Stock Photos, Pictures &amp; Royalty-Free Images - iStock  | Spring birds background, Spring birds nest, Spring birds flying">
            <a:extLst>
              <a:ext uri="{FF2B5EF4-FFF2-40B4-BE49-F238E27FC236}">
                <a16:creationId xmlns:a16="http://schemas.microsoft.com/office/drawing/2014/main" id="{8EF16536-43CA-4378-9E15-BF8A7C7CF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94" y="3559391"/>
            <a:ext cx="2822914" cy="282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eautiful pictures of Britain in springtime from Country Life's archives">
            <a:extLst>
              <a:ext uri="{FF2B5EF4-FFF2-40B4-BE49-F238E27FC236}">
                <a16:creationId xmlns:a16="http://schemas.microsoft.com/office/drawing/2014/main" id="{FB837406-3EF8-429F-850C-19B764598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875" y="3677760"/>
            <a:ext cx="1820662" cy="273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Петербуржцам рассказали, какой будет весна в 2022 году - МК Санкт-Петербург">
            <a:extLst>
              <a:ext uri="{FF2B5EF4-FFF2-40B4-BE49-F238E27FC236}">
                <a16:creationId xmlns:a16="http://schemas.microsoft.com/office/drawing/2014/main" id="{599B52BD-94F3-4B3E-AF40-CE758221C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548" y="1391020"/>
            <a:ext cx="3409025" cy="227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В Центральную России ненадолго заглянет весна - Новости Тулы и области -  MySlo.ru">
            <a:extLst>
              <a:ext uri="{FF2B5EF4-FFF2-40B4-BE49-F238E27FC236}">
                <a16:creationId xmlns:a16="http://schemas.microsoft.com/office/drawing/2014/main" id="{33BEFF57-1747-4FCD-9562-0EF1A6B8B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11" y="4304868"/>
            <a:ext cx="3529098" cy="217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Вильфанд назвал сроки наступления весны в России: Общество: Россия: Lenta.ru">
            <a:extLst>
              <a:ext uri="{FF2B5EF4-FFF2-40B4-BE49-F238E27FC236}">
                <a16:creationId xmlns:a16="http://schemas.microsoft.com/office/drawing/2014/main" id="{B94BF5A6-62EE-45E6-8DD1-B89D0064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36" y="1348342"/>
            <a:ext cx="2047783" cy="255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72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atic.vecteezy.com/system/resources/previews/004/651/182/non_2x/hello-spring-background-free-vector.jpg">
            <a:extLst>
              <a:ext uri="{FF2B5EF4-FFF2-40B4-BE49-F238E27FC236}">
                <a16:creationId xmlns:a16="http://schemas.microsoft.com/office/drawing/2014/main" id="{89D1F62B-682A-411C-86B8-BA28061B4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59" y="403032"/>
            <a:ext cx="9454749" cy="605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955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C9B70-B96F-48DC-A335-D99784A0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679" y="701040"/>
            <a:ext cx="9875520" cy="1356360"/>
          </a:xfrm>
        </p:spPr>
        <p:txBody>
          <a:bodyPr/>
          <a:lstStyle/>
          <a:p>
            <a:r>
              <a:rPr lang="en-US" dirty="0"/>
              <a:t>SEASONS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977409-3108-4905-91CA-8A3B296BC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045" y="1876330"/>
            <a:ext cx="9872871" cy="4038600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Spring comes only once a year</a:t>
            </a:r>
          </a:p>
          <a:p>
            <a:pPr marL="45720" indent="0">
              <a:buNone/>
            </a:pPr>
            <a:r>
              <a:rPr lang="en-US" dirty="0"/>
              <a:t>The birds sing loud for all to hear.</a:t>
            </a:r>
          </a:p>
          <a:p>
            <a:pPr marL="45720" indent="0">
              <a:buNone/>
            </a:pPr>
            <a:r>
              <a:rPr lang="en-US" dirty="0">
                <a:solidFill>
                  <a:srgbClr val="BBC816"/>
                </a:solidFill>
                <a:highlight>
                  <a:srgbClr val="FFFF00"/>
                </a:highlight>
              </a:rPr>
              <a:t>Summer soon will arrive</a:t>
            </a:r>
          </a:p>
          <a:p>
            <a:pPr marL="45720" indent="0">
              <a:buNone/>
            </a:pPr>
            <a:r>
              <a:rPr lang="en-US" dirty="0">
                <a:solidFill>
                  <a:srgbClr val="BBC816"/>
                </a:solidFill>
                <a:highlight>
                  <a:srgbClr val="FFFF00"/>
                </a:highlight>
              </a:rPr>
              <a:t>The sun shines down and lovely flowers thrive.</a:t>
            </a:r>
          </a:p>
          <a:p>
            <a:pPr marL="45720" indent="0">
              <a:buNone/>
            </a:pPr>
            <a:r>
              <a:rPr lang="en-US" dirty="0">
                <a:solidFill>
                  <a:srgbClr val="FFC000"/>
                </a:solidFill>
              </a:rPr>
              <a:t>Autumn brings the changing of the leaves</a:t>
            </a:r>
          </a:p>
          <a:p>
            <a:pPr marL="45720" indent="0">
              <a:buNone/>
            </a:pPr>
            <a:r>
              <a:rPr lang="en-US" dirty="0">
                <a:solidFill>
                  <a:srgbClr val="FFC000"/>
                </a:solidFill>
              </a:rPr>
              <a:t>Beautiful colors falling from the trees.</a:t>
            </a:r>
          </a:p>
          <a:p>
            <a:pPr marL="45720" indent="0">
              <a:buNone/>
            </a:pPr>
            <a:r>
              <a:rPr lang="en-US" dirty="0">
                <a:solidFill>
                  <a:srgbClr val="00B0F0"/>
                </a:solidFill>
              </a:rPr>
              <a:t>Winter blows in with cold winds abound</a:t>
            </a:r>
          </a:p>
          <a:p>
            <a:pPr marL="45720" indent="0">
              <a:buNone/>
            </a:pPr>
            <a:r>
              <a:rPr lang="en-US" dirty="0">
                <a:solidFill>
                  <a:srgbClr val="00B0F0"/>
                </a:solidFill>
              </a:rPr>
              <a:t>Snow piling up on the frozen ground.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098" name="Picture 2" descr="1,543 Flower Png Stock Photos - Free &amp; Royalty-Free Stock ...">
            <a:extLst>
              <a:ext uri="{FF2B5EF4-FFF2-40B4-BE49-F238E27FC236}">
                <a16:creationId xmlns:a16="http://schemas.microsoft.com/office/drawing/2014/main" id="{386D37E5-8CC8-4724-9911-564CABC7F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518" y="4028792"/>
            <a:ext cx="206502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flake PNG Photo | PNG Mart">
            <a:extLst>
              <a:ext uri="{FF2B5EF4-FFF2-40B4-BE49-F238E27FC236}">
                <a16:creationId xmlns:a16="http://schemas.microsoft.com/office/drawing/2014/main" id="{4227A996-6738-4803-8231-122484E64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59" y="3642888"/>
            <a:ext cx="2829208" cy="282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un Png - PNG All">
            <a:extLst>
              <a:ext uri="{FF2B5EF4-FFF2-40B4-BE49-F238E27FC236}">
                <a16:creationId xmlns:a16="http://schemas.microsoft.com/office/drawing/2014/main" id="{9A3C9051-0273-404C-966B-5F48FD0C0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59" y="316871"/>
            <a:ext cx="2661719" cy="266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ain PNG, HD Rain Transparent Images Download - Free Transparent PNG Logos">
            <a:extLst>
              <a:ext uri="{FF2B5EF4-FFF2-40B4-BE49-F238E27FC236}">
                <a16:creationId xmlns:a16="http://schemas.microsoft.com/office/drawing/2014/main" id="{0137791E-CC31-47E1-B1E7-6FAD17770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703" y="316871"/>
            <a:ext cx="28575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33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43F86-3E5B-4C50-ACDC-AA71A7A2F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52147"/>
            <a:ext cx="9875520" cy="1210322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spring            summer            autumn       winter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8568EB-C052-4912-BE42-CEC5D891C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1633120"/>
            <a:ext cx="4354793" cy="474104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I can’t wait for _________, when school days are done,</a:t>
            </a:r>
            <a:br>
              <a:rPr lang="en-US" dirty="0"/>
            </a:br>
            <a:r>
              <a:rPr lang="en-US" dirty="0"/>
              <a:t>to spend the days playing outside in the sun.</a:t>
            </a:r>
            <a:br>
              <a:rPr lang="en-US" dirty="0"/>
            </a:br>
            <a:r>
              <a:rPr lang="en-US" dirty="0"/>
              <a:t>I won’t have to study. No homework, no tests.</a:t>
            </a:r>
            <a:br>
              <a:rPr lang="en-US" dirty="0"/>
            </a:br>
            <a:r>
              <a:rPr lang="en-US" dirty="0"/>
              <a:t>Just afternoons spent on adventures and quests.</a:t>
            </a:r>
            <a:endParaRPr lang="ru-RU" dirty="0"/>
          </a:p>
          <a:p>
            <a:pPr marL="45720" indent="0">
              <a:buNone/>
            </a:pPr>
            <a:r>
              <a:rPr lang="en-US" dirty="0"/>
              <a:t>(By Kenn Nesbitt</a:t>
            </a:r>
            <a:r>
              <a:rPr lang="ru-RU" dirty="0"/>
              <a:t>)</a:t>
            </a:r>
          </a:p>
          <a:p>
            <a:pPr marL="45720" lvl="0" indent="0">
              <a:buNone/>
            </a:pPr>
            <a:endParaRPr lang="en-US" dirty="0"/>
          </a:p>
          <a:p>
            <a:pPr lvl="0"/>
            <a:endParaRPr lang="ru-RU" dirty="0"/>
          </a:p>
          <a:p>
            <a:pPr lvl="0"/>
            <a:r>
              <a:rPr lang="en-US" dirty="0"/>
              <a:t>___________ is the time of year</a:t>
            </a:r>
            <a:br>
              <a:rPr lang="en-US" dirty="0"/>
            </a:br>
            <a:r>
              <a:rPr lang="en-US" dirty="0"/>
              <a:t>when changes start to happen here.</a:t>
            </a:r>
            <a:br>
              <a:rPr lang="en-US" dirty="0"/>
            </a:br>
            <a:r>
              <a:rPr lang="en-US" dirty="0"/>
              <a:t>The days grow short. It’s cold outside.</a:t>
            </a:r>
            <a:br>
              <a:rPr lang="en-US" dirty="0"/>
            </a:br>
            <a:r>
              <a:rPr lang="en-US" dirty="0"/>
              <a:t>The birds fly south. The squirrels hide.</a:t>
            </a:r>
            <a:br>
              <a:rPr lang="en-US" dirty="0"/>
            </a:br>
            <a:r>
              <a:rPr lang="en-US" dirty="0"/>
              <a:t>The leaves fall off of all the trees.</a:t>
            </a:r>
            <a:br>
              <a:rPr lang="en-US" dirty="0"/>
            </a:b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garden</a:t>
            </a:r>
            <a:r>
              <a:rPr lang="ru-RU" dirty="0"/>
              <a:t> </a:t>
            </a:r>
            <a:r>
              <a:rPr lang="ru-RU" dirty="0" err="1"/>
              <a:t>pond</a:t>
            </a:r>
            <a:r>
              <a:rPr lang="ru-RU" dirty="0"/>
              <a:t> </a:t>
            </a:r>
            <a:r>
              <a:rPr lang="ru-RU" dirty="0" err="1"/>
              <a:t>begins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freeze</a:t>
            </a:r>
            <a:r>
              <a:rPr lang="ru-RU" dirty="0"/>
              <a:t>.</a:t>
            </a:r>
          </a:p>
          <a:p>
            <a:pPr marL="45720" lvl="0" indent="0">
              <a:buNone/>
            </a:pPr>
            <a:r>
              <a:rPr lang="en-US" dirty="0"/>
              <a:t>(By Kenn Nesbitt)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04CD37-F103-4163-9547-F283AC235995}"/>
              </a:ext>
            </a:extLst>
          </p:cNvPr>
          <p:cNvSpPr/>
          <p:nvPr/>
        </p:nvSpPr>
        <p:spPr>
          <a:xfrm>
            <a:off x="5992426" y="1455937"/>
            <a:ext cx="48472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It is ________.</a:t>
            </a:r>
            <a:endParaRPr lang="ru-RU" dirty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         Let’s go outside!</a:t>
            </a:r>
            <a:endParaRPr lang="ru-RU" dirty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        Let’s go outside!</a:t>
            </a:r>
            <a:endParaRPr lang="ru-RU" dirty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        Fast sleds and snowmen.</a:t>
            </a:r>
            <a:endParaRPr lang="ru-RU" dirty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        Hot cocoa and mittens.</a:t>
            </a:r>
            <a:endParaRPr lang="ru-RU" dirty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        It is __________.</a:t>
            </a:r>
            <a:endParaRPr lang="ru-RU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 (By Little Learning Corner)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ru-RU" dirty="0">
              <a:solidFill>
                <a:srgbClr val="92D05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        </a:t>
            </a:r>
            <a:r>
              <a:rPr lang="ru-RU" dirty="0">
                <a:solidFill>
                  <a:srgbClr val="92D050"/>
                </a:solidFill>
              </a:rPr>
              <a:t>I </a:t>
            </a:r>
            <a:r>
              <a:rPr lang="ru-RU" dirty="0" err="1">
                <a:solidFill>
                  <a:srgbClr val="92D050"/>
                </a:solidFill>
              </a:rPr>
              <a:t>see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rain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clouds</a:t>
            </a:r>
            <a:r>
              <a:rPr lang="ru-RU" dirty="0">
                <a:solidFill>
                  <a:srgbClr val="92D050"/>
                </a:solidFill>
              </a:rPr>
              <a:t>. I </a:t>
            </a:r>
            <a:r>
              <a:rPr lang="ru-RU" dirty="0" err="1">
                <a:solidFill>
                  <a:srgbClr val="92D050"/>
                </a:solidFill>
              </a:rPr>
              <a:t>see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birds</a:t>
            </a:r>
            <a:r>
              <a:rPr lang="ru-RU" dirty="0">
                <a:solidFill>
                  <a:srgbClr val="92D050"/>
                </a:solidFill>
              </a:rPr>
              <a:t>’ </a:t>
            </a:r>
            <a:r>
              <a:rPr lang="ru-RU" dirty="0" err="1">
                <a:solidFill>
                  <a:srgbClr val="92D050"/>
                </a:solidFill>
              </a:rPr>
              <a:t>nests</a:t>
            </a:r>
            <a:r>
              <a:rPr lang="ru-RU" dirty="0">
                <a:solidFill>
                  <a:srgbClr val="92D050"/>
                </a:solidFill>
              </a:rPr>
              <a:t>,</a:t>
            </a:r>
          </a:p>
          <a:p>
            <a:r>
              <a:rPr lang="en-US" dirty="0">
                <a:solidFill>
                  <a:srgbClr val="92D050"/>
                </a:solidFill>
              </a:rPr>
              <a:t>              Butterflies, too! Flowers, too!</a:t>
            </a:r>
            <a:endParaRPr lang="ru-RU" dirty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              Everything is growing.</a:t>
            </a:r>
            <a:endParaRPr lang="ru-RU" dirty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              The wind is gently blowing</a:t>
            </a:r>
          </a:p>
          <a:p>
            <a:r>
              <a:rPr lang="en-US" dirty="0">
                <a:solidFill>
                  <a:srgbClr val="92D050"/>
                </a:solidFill>
              </a:rPr>
              <a:t>                   ____________ is here! </a:t>
            </a:r>
            <a:endParaRPr lang="ru-RU" dirty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 (By Little Learning Corner)</a:t>
            </a:r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4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C0A5C-9E72-464C-94C1-1F962192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the video and answer the questions: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DADBA5-3C30-42B0-946D-0C1B99537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plants do?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birds do?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butterflies do?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color are the leaves?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flowers do?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days long or short?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71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72225-8C43-49BE-BC59-3875EE318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 sentences: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A9364E-6AC7-4667-B8AA-392E61E08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 algn="ctr">
              <a:buAutoNum type="arabicParenR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Sunsets are ____________ (beautiful) in spring.</a:t>
            </a:r>
          </a:p>
          <a:p>
            <a:pPr marL="502920" indent="-457200" algn="ctr">
              <a:buAutoNum type="arabicParenR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Birds are ___________ (happy) in spring.</a:t>
            </a:r>
          </a:p>
          <a:p>
            <a:pPr marL="502920" indent="-457200" algn="ctr">
              <a:buAutoNum type="arabicParenR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month I love ________ (much) is May.</a:t>
            </a:r>
          </a:p>
          <a:p>
            <a:pPr marL="502920" indent="-457200" algn="ctr">
              <a:buAutoNum type="arabicParenR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__________ (good) season is spring.</a:t>
            </a:r>
          </a:p>
          <a:p>
            <a:pPr marL="502920" indent="-457200" algn="ctr">
              <a:buAutoNum type="arabicParenR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__________ (nice) flower of spring is lilac.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2558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5220E-2E29-456E-8F2A-5C55EE8DF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“SPRING” mind map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A5036CF7-AE23-4782-882E-92488093A8B8}"/>
              </a:ext>
            </a:extLst>
          </p:cNvPr>
          <p:cNvSpPr/>
          <p:nvPr/>
        </p:nvSpPr>
        <p:spPr>
          <a:xfrm>
            <a:off x="2067388" y="2654424"/>
            <a:ext cx="1651247" cy="7546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beautiful</a:t>
            </a:r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C2545283-2D7B-4A05-8D1E-45B3BDD8A327}"/>
              </a:ext>
            </a:extLst>
          </p:cNvPr>
          <p:cNvSpPr/>
          <p:nvPr/>
        </p:nvSpPr>
        <p:spPr>
          <a:xfrm>
            <a:off x="4163627" y="2254928"/>
            <a:ext cx="1651247" cy="976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Warm and sunny</a:t>
            </a:r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8FB8EA8-AF1D-423D-88ED-2A42633BEFE4}"/>
              </a:ext>
            </a:extLst>
          </p:cNvPr>
          <p:cNvSpPr/>
          <p:nvPr/>
        </p:nvSpPr>
        <p:spPr>
          <a:xfrm>
            <a:off x="6205489" y="1797283"/>
            <a:ext cx="1651247" cy="976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weather is good</a:t>
            </a:r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55229EA-2864-42C7-A714-15F63403C04B}"/>
              </a:ext>
            </a:extLst>
          </p:cNvPr>
          <p:cNvSpPr/>
          <p:nvPr/>
        </p:nvSpPr>
        <p:spPr>
          <a:xfrm>
            <a:off x="10140516" y="1599979"/>
            <a:ext cx="1473694" cy="870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sky is bright</a:t>
            </a:r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70187FF-6EE2-4A6E-980F-3A56DC66448D}"/>
              </a:ext>
            </a:extLst>
          </p:cNvPr>
          <p:cNvSpPr/>
          <p:nvPr/>
        </p:nvSpPr>
        <p:spPr>
          <a:xfrm>
            <a:off x="9863091" y="3080553"/>
            <a:ext cx="1731146" cy="976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Flowers are blooming</a:t>
            </a:r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41488B4-C77C-48A3-A1BF-067670310BA5}"/>
              </a:ext>
            </a:extLst>
          </p:cNvPr>
          <p:cNvSpPr/>
          <p:nvPr/>
        </p:nvSpPr>
        <p:spPr>
          <a:xfrm>
            <a:off x="1105271" y="3970315"/>
            <a:ext cx="1873189" cy="976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Birds are singing</a:t>
            </a:r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7B6A0C20-C87C-440C-99C9-5285E75E5535}"/>
              </a:ext>
            </a:extLst>
          </p:cNvPr>
          <p:cNvSpPr/>
          <p:nvPr/>
        </p:nvSpPr>
        <p:spPr>
          <a:xfrm>
            <a:off x="699118" y="1628608"/>
            <a:ext cx="1866530" cy="870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Trees are green</a:t>
            </a:r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DA40CA0-D559-4E64-A2A6-C2F41C13F66B}"/>
              </a:ext>
            </a:extLst>
          </p:cNvPr>
          <p:cNvSpPr/>
          <p:nvPr/>
        </p:nvSpPr>
        <p:spPr>
          <a:xfrm>
            <a:off x="3320249" y="3604334"/>
            <a:ext cx="1873189" cy="976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Butterflies are flying</a:t>
            </a:r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FA5AC36-0855-476A-89DC-C22881F1CC3F}"/>
              </a:ext>
            </a:extLst>
          </p:cNvPr>
          <p:cNvSpPr/>
          <p:nvPr/>
        </p:nvSpPr>
        <p:spPr>
          <a:xfrm>
            <a:off x="6471821" y="3604334"/>
            <a:ext cx="1873189" cy="976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play outside</a:t>
            </a:r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CCDCB92-5907-4B73-899C-99D0F3B0B9B4}"/>
              </a:ext>
            </a:extLst>
          </p:cNvPr>
          <p:cNvSpPr/>
          <p:nvPr/>
        </p:nvSpPr>
        <p:spPr>
          <a:xfrm>
            <a:off x="9259410" y="4447713"/>
            <a:ext cx="1731146" cy="10653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 makes us happy</a:t>
            </a:r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1DB7B821-2561-49ED-853F-B47B3763D923}"/>
              </a:ext>
            </a:extLst>
          </p:cNvPr>
          <p:cNvSpPr/>
          <p:nvPr/>
        </p:nvSpPr>
        <p:spPr>
          <a:xfrm>
            <a:off x="1415987" y="5312840"/>
            <a:ext cx="1961966" cy="976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birds are nesting</a:t>
            </a:r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FBDBC88-0895-4F5E-B146-A626062CE5F2}"/>
              </a:ext>
            </a:extLst>
          </p:cNvPr>
          <p:cNvSpPr/>
          <p:nvPr/>
        </p:nvSpPr>
        <p:spPr>
          <a:xfrm>
            <a:off x="8072019" y="2525252"/>
            <a:ext cx="1558771" cy="883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March, April, May</a:t>
            </a:r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5177B5C-3894-4A8F-A57D-EAAEE3814F25}"/>
              </a:ext>
            </a:extLst>
          </p:cNvPr>
          <p:cNvSpPr/>
          <p:nvPr/>
        </p:nvSpPr>
        <p:spPr>
          <a:xfrm>
            <a:off x="7856736" y="5411385"/>
            <a:ext cx="1731147" cy="877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love the spring very much</a:t>
            </a:r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9A87060C-D895-4D1B-8A2A-066BBB892CD0}"/>
              </a:ext>
            </a:extLst>
          </p:cNvPr>
          <p:cNvSpPr/>
          <p:nvPr/>
        </p:nvSpPr>
        <p:spPr>
          <a:xfrm>
            <a:off x="5477522" y="4722920"/>
            <a:ext cx="1784412" cy="976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Summer is coming</a:t>
            </a:r>
            <a:endParaRPr lang="ru-RU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65B6464D-EA89-46CF-A295-CE470A1E3698}"/>
              </a:ext>
            </a:extLst>
          </p:cNvPr>
          <p:cNvSpPr/>
          <p:nvPr/>
        </p:nvSpPr>
        <p:spPr>
          <a:xfrm>
            <a:off x="3799643" y="5411386"/>
            <a:ext cx="1961966" cy="1166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Holidays are coming soon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45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B66F8-C41C-4A6D-A5BE-50AF05AC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89952"/>
            <a:ext cx="9875520" cy="1356360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haiku 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BA623-15CF-473B-A44E-554D9926A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576" y="2066277"/>
            <a:ext cx="9872871" cy="4038600"/>
          </a:xfrm>
        </p:spPr>
        <p:txBody>
          <a:bodyPr/>
          <a:lstStyle/>
          <a:p>
            <a:r>
              <a:rPr lang="en-US" dirty="0"/>
              <a:t>A Japanese poem – short an beautiful.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line has 5 syllables, </a:t>
            </a:r>
          </a:p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second line  - 7</a:t>
            </a:r>
          </a:p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third line  - 5. </a:t>
            </a:r>
          </a:p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Haiku do not rhyme. 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Spring Haiku Poems to Put a Spring in Your Step - iCreateDaily">
            <a:extLst>
              <a:ext uri="{FF2B5EF4-FFF2-40B4-BE49-F238E27FC236}">
                <a16:creationId xmlns:a16="http://schemas.microsoft.com/office/drawing/2014/main" id="{446F1467-96AD-4BF1-AB65-511F020E0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t="18511" r="-2298" b="9034"/>
          <a:stretch/>
        </p:blipFill>
        <p:spPr bwMode="auto">
          <a:xfrm>
            <a:off x="6859697" y="1684857"/>
            <a:ext cx="4281794" cy="461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Spring Haiku Poems to Put a Spring in Your Step - iCreateDaily">
            <a:extLst>
              <a:ext uri="{FF2B5EF4-FFF2-40B4-BE49-F238E27FC236}">
                <a16:creationId xmlns:a16="http://schemas.microsoft.com/office/drawing/2014/main" id="{B517B04B-7284-42F1-971B-FA640AAE34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45550" y="-4449472"/>
            <a:ext cx="283253" cy="28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64466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320</TotalTime>
  <Words>479</Words>
  <Application>Microsoft Office PowerPoint</Application>
  <PresentationFormat>Широкоэкранный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Corbel</vt:lpstr>
      <vt:lpstr>Wingdings</vt:lpstr>
      <vt:lpstr>Базис</vt:lpstr>
      <vt:lpstr>Today </vt:lpstr>
      <vt:lpstr>Guess the topic!</vt:lpstr>
      <vt:lpstr>Презентация PowerPoint</vt:lpstr>
      <vt:lpstr>SEASONS </vt:lpstr>
      <vt:lpstr>spring            summer            autumn       winter </vt:lpstr>
      <vt:lpstr>Watch the video and answer the questions:</vt:lpstr>
      <vt:lpstr>Complete the sentences:</vt:lpstr>
      <vt:lpstr>“SPRING” mind map</vt:lpstr>
      <vt:lpstr>A haiku </vt:lpstr>
      <vt:lpstr>Презентация PowerPoint</vt:lpstr>
      <vt:lpstr>Презентация PowerPoint</vt:lpstr>
      <vt:lpstr>Видео в конце  для позитивного завершения урока: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</dc:title>
  <dc:creator>Динара И. Мухаметжанова</dc:creator>
  <cp:lastModifiedBy>Динара И. Мухаметжанова</cp:lastModifiedBy>
  <cp:revision>12</cp:revision>
  <dcterms:created xsi:type="dcterms:W3CDTF">2023-05-12T09:15:30Z</dcterms:created>
  <dcterms:modified xsi:type="dcterms:W3CDTF">2023-05-17T10:33:39Z</dcterms:modified>
</cp:coreProperties>
</file>