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2"/>
  </p:notesMasterIdLst>
  <p:handoutMasterIdLst>
    <p:handoutMasterId r:id="rId13"/>
  </p:handoutMasterIdLst>
  <p:sldIdLst>
    <p:sldId id="271" r:id="rId3"/>
    <p:sldId id="264" r:id="rId4"/>
    <p:sldId id="282" r:id="rId5"/>
    <p:sldId id="272" r:id="rId6"/>
    <p:sldId id="283" r:id="rId7"/>
    <p:sldId id="284" r:id="rId8"/>
    <p:sldId id="286" r:id="rId9"/>
    <p:sldId id="285" r:id="rId10"/>
    <p:sldId id="281" r:id="rId11"/>
  </p:sldIdLst>
  <p:sldSz cx="9144000" cy="6858000" type="screen4x3"/>
  <p:notesSz cx="6858000" cy="9144000"/>
  <p:embeddedFontLst>
    <p:embeddedFont>
      <p:font typeface="Twinkl" panose="020B0604020202020204" charset="0"/>
      <p:regular r:id="rId14"/>
      <p:bold r:id="rId15"/>
    </p:embeddedFont>
    <p:embeddedFont>
      <p:font typeface="Calibri" panose="020F0502020204030204" pitchFamily="34" charset="0"/>
      <p:regular r:id="rId16"/>
      <p:bold r:id="rId17"/>
      <p:italic r:id="rId18"/>
      <p:boldItalic r:id="rId19"/>
    </p:embeddedFont>
    <p:embeddedFont>
      <p:font typeface="Roboto" panose="020B060402020202020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2"/>
    <a:srgbClr val="9BAC4E"/>
    <a:srgbClr val="FFFFFF"/>
    <a:srgbClr val="72A9CB"/>
    <a:srgbClr val="007AC3"/>
    <a:srgbClr val="BDBA75"/>
    <a:srgbClr val="699428"/>
    <a:srgbClr val="18A0DB"/>
    <a:srgbClr val="21A6F9"/>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showGuides="1">
      <p:cViewPr varScale="1">
        <p:scale>
          <a:sx n="88" d="100"/>
          <a:sy n="88" d="100"/>
        </p:scale>
        <p:origin x="336"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23/03/2023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What is Earth Day?</a:t>
            </a:r>
            <a:endParaRPr lang="en-GB" sz="3600" dirty="0">
              <a:latin typeface="+mn-lt"/>
            </a:endParaRPr>
          </a:p>
        </p:txBody>
      </p:sp>
      <p:grpSp>
        <p:nvGrpSpPr>
          <p:cNvPr id="4" name="Group 3">
            <a:extLst>
              <a:ext uri="{FF2B5EF4-FFF2-40B4-BE49-F238E27FC236}">
                <a16:creationId xmlns:a16="http://schemas.microsoft.com/office/drawing/2014/main" id="{6BB3BE63-6F6F-4CF1-B2E4-1CF2A2CFDE34}"/>
              </a:ext>
            </a:extLst>
          </p:cNvPr>
          <p:cNvGrpSpPr/>
          <p:nvPr/>
        </p:nvGrpSpPr>
        <p:grpSpPr>
          <a:xfrm>
            <a:off x="433633" y="5365067"/>
            <a:ext cx="8280000" cy="720000"/>
            <a:chOff x="433633" y="5365067"/>
            <a:chExt cx="8280000" cy="720000"/>
          </a:xfrm>
        </p:grpSpPr>
        <p:sp>
          <p:nvSpPr>
            <p:cNvPr id="12" name="Rectangle 11">
              <a:extLst>
                <a:ext uri="{FF2B5EF4-FFF2-40B4-BE49-F238E27FC236}">
                  <a16:creationId xmlns:a16="http://schemas.microsoft.com/office/drawing/2014/main" id="{EC8AB824-5B9F-4C56-8C95-CEA76EC95ADF}"/>
                </a:ext>
              </a:extLst>
            </p:cNvPr>
            <p:cNvSpPr/>
            <p:nvPr/>
          </p:nvSpPr>
          <p:spPr>
            <a:xfrm>
              <a:off x="433633" y="5365067"/>
              <a:ext cx="8280000" cy="720000"/>
            </a:xfrm>
            <a:prstGeom prst="rect">
              <a:avLst/>
            </a:prstGeom>
            <a:solidFill>
              <a:srgbClr val="72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cNvSpPr/>
            <p:nvPr/>
          </p:nvSpPr>
          <p:spPr>
            <a:xfrm>
              <a:off x="1214778" y="5448068"/>
              <a:ext cx="6797108" cy="276999"/>
            </a:xfrm>
            <a:prstGeom prst="rect">
              <a:avLst/>
            </a:prstGeom>
          </p:spPr>
          <p:txBody>
            <a:bodyPr wrap="square" lIns="0" tIns="0" rIns="0" bIns="0">
              <a:spAutoFit/>
            </a:bodyPr>
            <a:lstStyle/>
            <a:p>
              <a:pPr algn="just"/>
              <a:r>
                <a:rPr lang="en-GB" dirty="0" smtClean="0">
                  <a:solidFill>
                    <a:schemeClr val="bg1"/>
                  </a:solidFill>
                </a:rPr>
                <a:t>        </a:t>
              </a:r>
              <a:r>
                <a:rPr lang="en-GB" b="1" dirty="0" smtClean="0"/>
                <a:t>On Earth Day people come together to help our planet</a:t>
              </a:r>
              <a:endParaRPr lang="en-GB" b="1" dirty="0"/>
            </a:p>
          </p:txBody>
        </p:sp>
      </p:grpSp>
      <p:grpSp>
        <p:nvGrpSpPr>
          <p:cNvPr id="2" name="Group 1">
            <a:extLst>
              <a:ext uri="{FF2B5EF4-FFF2-40B4-BE49-F238E27FC236}">
                <a16:creationId xmlns:a16="http://schemas.microsoft.com/office/drawing/2014/main" id="{0B8F3796-CC9A-448B-AE71-15660A0E469E}"/>
              </a:ext>
            </a:extLst>
          </p:cNvPr>
          <p:cNvGrpSpPr/>
          <p:nvPr/>
        </p:nvGrpSpPr>
        <p:grpSpPr>
          <a:xfrm>
            <a:off x="1273779" y="1337379"/>
            <a:ext cx="6554709" cy="495109"/>
            <a:chOff x="448146" y="1611647"/>
            <a:chExt cx="6554709" cy="495109"/>
          </a:xfrm>
        </p:grpSpPr>
        <p:sp>
          <p:nvSpPr>
            <p:cNvPr id="3" name="Text Box"/>
            <p:cNvSpPr/>
            <p:nvPr/>
          </p:nvSpPr>
          <p:spPr>
            <a:xfrm>
              <a:off x="448146" y="1611647"/>
              <a:ext cx="6378168" cy="495108"/>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The first Earth Day was held in 1970 in America.</a:t>
              </a:r>
            </a:p>
          </p:txBody>
        </p:sp>
        <p:sp>
          <p:nvSpPr>
            <p:cNvPr id="8" name="Rectangle: Top Corners Rounded 7">
              <a:extLst>
                <a:ext uri="{FF2B5EF4-FFF2-40B4-BE49-F238E27FC236}">
                  <a16:creationId xmlns:a16="http://schemas.microsoft.com/office/drawing/2014/main" id="{1B91BEEF-EAFE-40D3-8B1E-A06118219E83}"/>
                </a:ext>
              </a:extLst>
            </p:cNvPr>
            <p:cNvSpPr/>
            <p:nvPr/>
          </p:nvSpPr>
          <p:spPr>
            <a:xfrm rot="5400000">
              <a:off x="6578759" y="1682659"/>
              <a:ext cx="495108" cy="353085"/>
            </a:xfrm>
            <a:prstGeom prst="round2SameRect">
              <a:avLst>
                <a:gd name="adj1" fmla="val 50000"/>
                <a:gd name="adj2" fmla="val 0"/>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E1EF47E8-F815-4E46-9061-834380EAA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182" y="2017607"/>
            <a:ext cx="5041635" cy="3131078"/>
          </a:xfrm>
          <a:prstGeom prst="roundRect">
            <a:avLst>
              <a:gd name="adj" fmla="val 6121"/>
            </a:avLst>
          </a:prstGeom>
        </p:spPr>
      </p:pic>
      <p:pic>
        <p:nvPicPr>
          <p:cNvPr id="11" name="Picture 10">
            <a:extLst>
              <a:ext uri="{FF2B5EF4-FFF2-40B4-BE49-F238E27FC236}">
                <a16:creationId xmlns:a16="http://schemas.microsoft.com/office/drawing/2014/main" id="{64599A8D-811D-4858-94C5-307BFF3C3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01" y="1238417"/>
            <a:ext cx="747099" cy="656219"/>
          </a:xfrm>
          <a:prstGeom prst="rect">
            <a:avLst/>
          </a:prstGeom>
        </p:spPr>
      </p:pic>
    </p:spTree>
    <p:extLst>
      <p:ext uri="{BB962C8B-B14F-4D97-AF65-F5344CB8AC3E}">
        <p14:creationId xmlns:p14="http://schemas.microsoft.com/office/powerpoint/2010/main" val="38981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448146" y="2031468"/>
            <a:ext cx="5798746" cy="900000"/>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0" tIns="108000" rIns="108000" bIns="108000" rtlCol="0" anchor="ctr">
            <a:spAutoFit/>
          </a:bodyPr>
          <a:lstStyle/>
          <a:p>
            <a:r>
              <a:rPr lang="en-GB" dirty="0"/>
              <a:t>Earth Day is held on the 22</a:t>
            </a:r>
            <a:r>
              <a:rPr lang="en-GB" baseline="30000" dirty="0"/>
              <a:t>nd</a:t>
            </a:r>
            <a:r>
              <a:rPr lang="en-GB" dirty="0"/>
              <a:t> April every year.</a:t>
            </a:r>
          </a:p>
        </p:txBody>
      </p:sp>
      <p:sp>
        <p:nvSpPr>
          <p:cNvPr id="21" name="Title"/>
          <p:cNvSpPr>
            <a:spLocks noGrp="1"/>
          </p:cNvSpPr>
          <p:nvPr>
            <p:ph type="title"/>
          </p:nvPr>
        </p:nvSpPr>
        <p:spPr>
          <a:xfrm>
            <a:off x="457198" y="464029"/>
            <a:ext cx="8220075" cy="994306"/>
          </a:xfrm>
        </p:spPr>
        <p:txBody>
          <a:bodyPr/>
          <a:lstStyle/>
          <a:p>
            <a:r>
              <a:rPr lang="en-US" dirty="0">
                <a:latin typeface="+mn-lt"/>
              </a:rPr>
              <a:t>When is Earth Day?</a:t>
            </a:r>
            <a:endParaRPr lang="en-GB" sz="3600" dirty="0">
              <a:latin typeface="+mn-lt"/>
            </a:endParaRPr>
          </a:p>
        </p:txBody>
      </p:sp>
      <p:grpSp>
        <p:nvGrpSpPr>
          <p:cNvPr id="4" name="Group 3">
            <a:extLst>
              <a:ext uri="{FF2B5EF4-FFF2-40B4-BE49-F238E27FC236}">
                <a16:creationId xmlns:a16="http://schemas.microsoft.com/office/drawing/2014/main" id="{9C47FB1D-F598-430D-900C-50B05741E0AA}"/>
              </a:ext>
            </a:extLst>
          </p:cNvPr>
          <p:cNvGrpSpPr/>
          <p:nvPr/>
        </p:nvGrpSpPr>
        <p:grpSpPr>
          <a:xfrm>
            <a:off x="5764910" y="1440320"/>
            <a:ext cx="2082297" cy="2082297"/>
            <a:chOff x="5764910" y="1440320"/>
            <a:chExt cx="2082297" cy="2082297"/>
          </a:xfrm>
        </p:grpSpPr>
        <p:sp>
          <p:nvSpPr>
            <p:cNvPr id="2" name="Oval 1">
              <a:extLst>
                <a:ext uri="{FF2B5EF4-FFF2-40B4-BE49-F238E27FC236}">
                  <a16:creationId xmlns:a16="http://schemas.microsoft.com/office/drawing/2014/main" id="{549B8178-17D7-401C-98BB-71D8AE24B7C2}"/>
                </a:ext>
              </a:extLst>
            </p:cNvPr>
            <p:cNvSpPr/>
            <p:nvPr/>
          </p:nvSpPr>
          <p:spPr>
            <a:xfrm>
              <a:off x="5764910" y="1440320"/>
              <a:ext cx="2082297" cy="2082297"/>
            </a:xfrm>
            <a:prstGeom prst="ellipse">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D1AAAFB1-5491-42C4-B681-86E3CCC2F3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786" y="1471035"/>
              <a:ext cx="1763621" cy="1835869"/>
            </a:xfrm>
            <a:prstGeom prst="rect">
              <a:avLst/>
            </a:prstGeom>
          </p:spPr>
        </p:pic>
        <p:pic>
          <p:nvPicPr>
            <p:cNvPr id="15" name="Picture 14">
              <a:extLst>
                <a:ext uri="{FF2B5EF4-FFF2-40B4-BE49-F238E27FC236}">
                  <a16:creationId xmlns:a16="http://schemas.microsoft.com/office/drawing/2014/main" id="{12836351-0CF7-435E-854D-2E4252741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91355">
              <a:off x="6645482" y="1852095"/>
              <a:ext cx="255879" cy="224753"/>
            </a:xfrm>
            <a:prstGeom prst="rect">
              <a:avLst/>
            </a:prstGeom>
          </p:spPr>
        </p:pic>
      </p:grpSp>
      <p:pic>
        <p:nvPicPr>
          <p:cNvPr id="6" name="Рисунок 5"/>
          <p:cNvPicPr>
            <a:picLocks noChangeAspect="1"/>
          </p:cNvPicPr>
          <p:nvPr/>
        </p:nvPicPr>
        <p:blipFill>
          <a:blip r:embed="rId4"/>
          <a:stretch>
            <a:fillRect/>
          </a:stretch>
        </p:blipFill>
        <p:spPr>
          <a:xfrm>
            <a:off x="3207709" y="3090474"/>
            <a:ext cx="2557201" cy="255146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078" y="1195796"/>
            <a:ext cx="8220075" cy="1582237"/>
          </a:xfrm>
        </p:spPr>
        <p:txBody>
          <a:bodyPr/>
          <a:lstStyle/>
          <a:p>
            <a:pPr algn="r"/>
            <a:r>
              <a:rPr lang="en-US" sz="2400" b="0" i="1" dirty="0"/>
              <a:t>“We have forgotten how to be good guests, to walk lightly on the earth as its other creatures do.” - Barbara Ward</a:t>
            </a:r>
            <a:endParaRPr lang="ru-RU" sz="2400" b="0" i="1" dirty="0"/>
          </a:p>
        </p:txBody>
      </p:sp>
      <p:pic>
        <p:nvPicPr>
          <p:cNvPr id="3" name="Рисунок 2"/>
          <p:cNvPicPr>
            <a:picLocks noChangeAspect="1"/>
          </p:cNvPicPr>
          <p:nvPr/>
        </p:nvPicPr>
        <p:blipFill>
          <a:blip r:embed="rId2"/>
          <a:stretch>
            <a:fillRect/>
          </a:stretch>
        </p:blipFill>
        <p:spPr>
          <a:xfrm>
            <a:off x="5564023" y="2913756"/>
            <a:ext cx="2328874" cy="3042168"/>
          </a:xfrm>
          <a:prstGeom prst="rect">
            <a:avLst/>
          </a:prstGeom>
        </p:spPr>
      </p:pic>
    </p:spTree>
    <p:extLst>
      <p:ext uri="{BB962C8B-B14F-4D97-AF65-F5344CB8AC3E}">
        <p14:creationId xmlns:p14="http://schemas.microsoft.com/office/powerpoint/2010/main" val="23942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endParaRPr lang="en-GB" sz="3600" dirty="0">
              <a:latin typeface="+mn-lt"/>
            </a:endParaRPr>
          </a:p>
        </p:txBody>
      </p:sp>
      <p:sp>
        <p:nvSpPr>
          <p:cNvPr id="5" name="Text"/>
          <p:cNvSpPr/>
          <p:nvPr/>
        </p:nvSpPr>
        <p:spPr>
          <a:xfrm>
            <a:off x="1119971" y="1436154"/>
            <a:ext cx="6894528" cy="553998"/>
          </a:xfrm>
          <a:prstGeom prst="rect">
            <a:avLst/>
          </a:prstGeom>
        </p:spPr>
        <p:txBody>
          <a:bodyPr wrap="square" lIns="0" tIns="0" rIns="0" bIns="0">
            <a:spAutoFit/>
          </a:bodyPr>
          <a:lstStyle/>
          <a:p>
            <a:pPr algn="ctr"/>
            <a:r>
              <a:rPr lang="en-GB" dirty="0"/>
              <a:t>Our planet is amazing and beautiful.</a:t>
            </a:r>
          </a:p>
          <a:p>
            <a:pPr algn="ctr"/>
            <a:r>
              <a:rPr lang="en-GB" dirty="0" smtClean="0"/>
              <a:t>What is your </a:t>
            </a:r>
            <a:r>
              <a:rPr lang="en-GB" dirty="0"/>
              <a:t>favourite </a:t>
            </a:r>
            <a:r>
              <a:rPr lang="en-GB" dirty="0" smtClean="0"/>
              <a:t>place</a:t>
            </a:r>
            <a:r>
              <a:rPr lang="en-GB" dirty="0"/>
              <a:t>?</a:t>
            </a:r>
            <a:endParaRPr lang="en-GB" dirty="0"/>
          </a:p>
        </p:txBody>
      </p:sp>
      <p:sp>
        <p:nvSpPr>
          <p:cNvPr id="7" name="Text Box">
            <a:extLst>
              <a:ext uri="{FF2B5EF4-FFF2-40B4-BE49-F238E27FC236}">
                <a16:creationId xmlns:a16="http://schemas.microsoft.com/office/drawing/2014/main" id="{962F9DC6-C833-4E53-991D-3C890ABFBF1C}"/>
              </a:ext>
            </a:extLst>
          </p:cNvPr>
          <p:cNvSpPr/>
          <p:nvPr/>
        </p:nvSpPr>
        <p:spPr>
          <a:xfrm>
            <a:off x="425567" y="2212133"/>
            <a:ext cx="8280000" cy="772107"/>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Is it the seaside? The countryside? A park?</a:t>
            </a:r>
            <a:br>
              <a:rPr lang="en-GB" dirty="0"/>
            </a:br>
            <a:r>
              <a:rPr lang="en-GB" dirty="0" smtClean="0"/>
              <a:t>Why? </a:t>
            </a:r>
            <a:endParaRPr lang="en-GB" dirty="0"/>
          </a:p>
        </p:txBody>
      </p:sp>
      <p:grpSp>
        <p:nvGrpSpPr>
          <p:cNvPr id="2" name="Group 1">
            <a:extLst>
              <a:ext uri="{FF2B5EF4-FFF2-40B4-BE49-F238E27FC236}">
                <a16:creationId xmlns:a16="http://schemas.microsoft.com/office/drawing/2014/main" id="{538AFBE6-5FAE-4CB2-9C50-AE3F93C7487E}"/>
              </a:ext>
            </a:extLst>
          </p:cNvPr>
          <p:cNvGrpSpPr/>
          <p:nvPr/>
        </p:nvGrpSpPr>
        <p:grpSpPr>
          <a:xfrm>
            <a:off x="-364571" y="332533"/>
            <a:ext cx="3404321" cy="5544703"/>
            <a:chOff x="-364571" y="332533"/>
            <a:chExt cx="3404321" cy="5544703"/>
          </a:xfrm>
        </p:grpSpPr>
        <p:pic>
          <p:nvPicPr>
            <p:cNvPr id="11" name="Picture 10">
              <a:extLst>
                <a:ext uri="{FF2B5EF4-FFF2-40B4-BE49-F238E27FC236}">
                  <a16:creationId xmlns:a16="http://schemas.microsoft.com/office/drawing/2014/main" id="{C2D125A4-3090-4E95-AD8D-456F5088E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8776">
              <a:off x="1109908" y="3758262"/>
              <a:ext cx="1929842" cy="2118974"/>
            </a:xfrm>
            <a:prstGeom prst="rect">
              <a:avLst/>
            </a:prstGeom>
          </p:spPr>
        </p:pic>
        <p:sp>
          <p:nvSpPr>
            <p:cNvPr id="14" name="Arc 13">
              <a:extLst>
                <a:ext uri="{FF2B5EF4-FFF2-40B4-BE49-F238E27FC236}">
                  <a16:creationId xmlns:a16="http://schemas.microsoft.com/office/drawing/2014/main" id="{E5B1BEA5-3081-4683-97B1-3521226D98A8}"/>
                </a:ext>
              </a:extLst>
            </p:cNvPr>
            <p:cNvSpPr/>
            <p:nvPr/>
          </p:nvSpPr>
          <p:spPr>
            <a:xfrm rot="7005557">
              <a:off x="-631141" y="599103"/>
              <a:ext cx="3810000" cy="327686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2">
              <a:extLst>
                <a:ext uri="{FF2B5EF4-FFF2-40B4-BE49-F238E27FC236}">
                  <a16:creationId xmlns:a16="http://schemas.microsoft.com/office/drawing/2014/main" id="{AECC3FA1-A67B-43FC-A2C6-22260407C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773" y="3506658"/>
              <a:ext cx="84353" cy="485397"/>
            </a:xfrm>
            <a:prstGeom prst="rect">
              <a:avLst/>
            </a:prstGeom>
          </p:spPr>
        </p:pic>
      </p:grpSp>
      <p:grpSp>
        <p:nvGrpSpPr>
          <p:cNvPr id="3" name="Group 2">
            <a:extLst>
              <a:ext uri="{FF2B5EF4-FFF2-40B4-BE49-F238E27FC236}">
                <a16:creationId xmlns:a16="http://schemas.microsoft.com/office/drawing/2014/main" id="{8B3D14DA-A800-4343-8E4A-96237A908CE3}"/>
              </a:ext>
            </a:extLst>
          </p:cNvPr>
          <p:cNvGrpSpPr/>
          <p:nvPr/>
        </p:nvGrpSpPr>
        <p:grpSpPr>
          <a:xfrm>
            <a:off x="2445808" y="311849"/>
            <a:ext cx="3810000" cy="5714103"/>
            <a:chOff x="2445808" y="311849"/>
            <a:chExt cx="3810000" cy="5714103"/>
          </a:xfrm>
        </p:grpSpPr>
        <p:pic>
          <p:nvPicPr>
            <p:cNvPr id="4" name="Picture 3">
              <a:extLst>
                <a:ext uri="{FF2B5EF4-FFF2-40B4-BE49-F238E27FC236}">
                  <a16:creationId xmlns:a16="http://schemas.microsoft.com/office/drawing/2014/main" id="{1D13BB7E-9E9E-4C6B-A213-86D50DA0B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0264">
              <a:off x="3469537" y="3604936"/>
              <a:ext cx="2204926" cy="2421016"/>
            </a:xfrm>
            <a:prstGeom prst="rect">
              <a:avLst/>
            </a:prstGeom>
          </p:spPr>
        </p:pic>
        <p:sp>
          <p:nvSpPr>
            <p:cNvPr id="18" name="Arc 17">
              <a:extLst>
                <a:ext uri="{FF2B5EF4-FFF2-40B4-BE49-F238E27FC236}">
                  <a16:creationId xmlns:a16="http://schemas.microsoft.com/office/drawing/2014/main" id="{C7738488-96FB-4D09-B2DE-0C4A2FCC9800}"/>
                </a:ext>
              </a:extLst>
            </p:cNvPr>
            <p:cNvSpPr/>
            <p:nvPr/>
          </p:nvSpPr>
          <p:spPr>
            <a:xfrm rot="8866865">
              <a:off x="2445808" y="311849"/>
              <a:ext cx="3810000" cy="3276860"/>
            </a:xfrm>
            <a:prstGeom prst="arc">
              <a:avLst>
                <a:gd name="adj1" fmla="val 15013099"/>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Picture 14">
              <a:extLst>
                <a:ext uri="{FF2B5EF4-FFF2-40B4-BE49-F238E27FC236}">
                  <a16:creationId xmlns:a16="http://schemas.microsoft.com/office/drawing/2014/main" id="{3F1A59EF-3BBE-4756-8BB6-AB5923450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4925" y="3126867"/>
              <a:ext cx="113298" cy="651955"/>
            </a:xfrm>
            <a:prstGeom prst="rect">
              <a:avLst/>
            </a:prstGeom>
          </p:spPr>
        </p:pic>
      </p:grpSp>
      <p:grpSp>
        <p:nvGrpSpPr>
          <p:cNvPr id="8" name="Group 7">
            <a:extLst>
              <a:ext uri="{FF2B5EF4-FFF2-40B4-BE49-F238E27FC236}">
                <a16:creationId xmlns:a16="http://schemas.microsoft.com/office/drawing/2014/main" id="{0CCA5DDB-94E3-49C0-AC31-B31C2BC6BB00}"/>
              </a:ext>
            </a:extLst>
          </p:cNvPr>
          <p:cNvGrpSpPr/>
          <p:nvPr/>
        </p:nvGrpSpPr>
        <p:grpSpPr>
          <a:xfrm>
            <a:off x="5316674" y="-143844"/>
            <a:ext cx="3501938" cy="5919730"/>
            <a:chOff x="5316674" y="-143844"/>
            <a:chExt cx="3501938" cy="5919730"/>
          </a:xfrm>
        </p:grpSpPr>
        <p:pic>
          <p:nvPicPr>
            <p:cNvPr id="9" name="Picture 8">
              <a:extLst>
                <a:ext uri="{FF2B5EF4-FFF2-40B4-BE49-F238E27FC236}">
                  <a16:creationId xmlns:a16="http://schemas.microsoft.com/office/drawing/2014/main" id="{45D44295-942D-47B3-9DC0-13F13B0EF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5914">
              <a:off x="6087574" y="3834340"/>
              <a:ext cx="1768251" cy="1941546"/>
            </a:xfrm>
            <a:prstGeom prst="rect">
              <a:avLst/>
            </a:prstGeom>
          </p:spPr>
        </p:pic>
        <p:sp>
          <p:nvSpPr>
            <p:cNvPr id="20" name="Arc 19">
              <a:extLst>
                <a:ext uri="{FF2B5EF4-FFF2-40B4-BE49-F238E27FC236}">
                  <a16:creationId xmlns:a16="http://schemas.microsoft.com/office/drawing/2014/main" id="{7ACDB66A-9AE1-4D36-AA48-563763B8E622}"/>
                </a:ext>
              </a:extLst>
            </p:cNvPr>
            <p:cNvSpPr/>
            <p:nvPr/>
          </p:nvSpPr>
          <p:spPr>
            <a:xfrm rot="13975707" flipH="1">
              <a:off x="5015960" y="156870"/>
              <a:ext cx="4103366" cy="3501938"/>
            </a:xfrm>
            <a:prstGeom prst="arc">
              <a:avLst>
                <a:gd name="adj1" fmla="val 16200000"/>
                <a:gd name="adj2" fmla="val 9810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6" name="Picture 15">
              <a:extLst>
                <a:ext uri="{FF2B5EF4-FFF2-40B4-BE49-F238E27FC236}">
                  <a16:creationId xmlns:a16="http://schemas.microsoft.com/office/drawing/2014/main" id="{18AA5B62-08C5-4404-90B6-83E9CB57F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9" y="3506658"/>
              <a:ext cx="84353" cy="485397"/>
            </a:xfrm>
            <a:prstGeom prst="rect">
              <a:avLst/>
            </a:prstGeom>
          </p:spPr>
        </p:pic>
      </p:grpSp>
    </p:spTree>
    <p:extLst>
      <p:ext uri="{BB962C8B-B14F-4D97-AF65-F5344CB8AC3E}">
        <p14:creationId xmlns:p14="http://schemas.microsoft.com/office/powerpoint/2010/main" val="15599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childTnLst>
                          </p:cTn>
                        </p:par>
                        <p:par>
                          <p:cTn id="16" fill="hold">
                            <p:stCondLst>
                              <p:cond delay="75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childTnLst>
                          </p:cTn>
                        </p:par>
                        <p:par>
                          <p:cTn id="20" fill="hold">
                            <p:stCondLst>
                              <p:cond delay="20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Why are trees important?</a:t>
            </a: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095" y="2242840"/>
            <a:ext cx="3471307" cy="2603480"/>
          </a:xfrm>
          <a:prstGeom prst="rect">
            <a:avLst/>
          </a:prstGeom>
        </p:spPr>
      </p:pic>
      <p:sp>
        <p:nvSpPr>
          <p:cNvPr id="4" name="TextBox 3"/>
          <p:cNvSpPr txBox="1"/>
          <p:nvPr/>
        </p:nvSpPr>
        <p:spPr>
          <a:xfrm>
            <a:off x="594360" y="2118360"/>
            <a:ext cx="1729740" cy="609600"/>
          </a:xfrm>
          <a:prstGeom prst="rect">
            <a:avLst/>
          </a:prstGeom>
          <a:noFill/>
        </p:spPr>
        <p:txBody>
          <a:bodyPr wrap="square" rtlCol="0">
            <a:spAutoFit/>
          </a:bodyPr>
          <a:lstStyle/>
          <a:p>
            <a:endParaRPr lang="ru-RU" dirty="0"/>
          </a:p>
        </p:txBody>
      </p:sp>
      <p:sp>
        <p:nvSpPr>
          <p:cNvPr id="5" name="TextBox 4"/>
          <p:cNvSpPr txBox="1"/>
          <p:nvPr/>
        </p:nvSpPr>
        <p:spPr>
          <a:xfrm>
            <a:off x="609600" y="3002280"/>
            <a:ext cx="1729740" cy="609600"/>
          </a:xfrm>
          <a:prstGeom prst="rect">
            <a:avLst/>
          </a:prstGeom>
          <a:noFill/>
        </p:spPr>
        <p:txBody>
          <a:bodyPr wrap="square" rtlCol="0">
            <a:spAutoFit/>
          </a:bodyPr>
          <a:lstStyle/>
          <a:p>
            <a:endParaRPr lang="ru-RU" dirty="0"/>
          </a:p>
        </p:txBody>
      </p:sp>
      <p:sp>
        <p:nvSpPr>
          <p:cNvPr id="6" name="TextBox 5"/>
          <p:cNvSpPr txBox="1"/>
          <p:nvPr/>
        </p:nvSpPr>
        <p:spPr>
          <a:xfrm>
            <a:off x="609600" y="1699260"/>
            <a:ext cx="3215640" cy="4247317"/>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Trees </a:t>
            </a:r>
            <a:r>
              <a:rPr lang="en-US" dirty="0"/>
              <a:t>give us wood to build houses</a:t>
            </a:r>
          </a:p>
          <a:p>
            <a:pPr marL="285750" indent="-285750">
              <a:buFont typeface="Wingdings" panose="05000000000000000000" pitchFamily="2" charset="2"/>
              <a:buChar char="§"/>
            </a:pPr>
            <a:r>
              <a:rPr lang="en-US" dirty="0" smtClean="0"/>
              <a:t>Trees </a:t>
            </a:r>
            <a:r>
              <a:rPr lang="en-US" dirty="0"/>
              <a:t>give us oxygen to breathe fresh air</a:t>
            </a:r>
          </a:p>
          <a:p>
            <a:pPr marL="285750" indent="-285750">
              <a:buFont typeface="Wingdings" panose="05000000000000000000" pitchFamily="2" charset="2"/>
              <a:buChar char="§"/>
            </a:pPr>
            <a:r>
              <a:rPr lang="en-US" dirty="0" smtClean="0"/>
              <a:t>Trees </a:t>
            </a:r>
            <a:r>
              <a:rPr lang="en-US" dirty="0"/>
              <a:t>give a lot of animals and birds home</a:t>
            </a:r>
          </a:p>
          <a:p>
            <a:pPr marL="285750" indent="-285750">
              <a:buFont typeface="Wingdings" panose="05000000000000000000" pitchFamily="2" charset="2"/>
              <a:buChar char="§"/>
            </a:pPr>
            <a:r>
              <a:rPr lang="en-US" dirty="0" smtClean="0"/>
              <a:t>People </a:t>
            </a:r>
            <a:r>
              <a:rPr lang="en-US" dirty="0"/>
              <a:t>make paper from trees</a:t>
            </a:r>
          </a:p>
          <a:p>
            <a:pPr marL="285750" indent="-285750">
              <a:buFont typeface="Wingdings" panose="05000000000000000000" pitchFamily="2" charset="2"/>
              <a:buChar char="§"/>
            </a:pPr>
            <a:r>
              <a:rPr lang="en-US" dirty="0" smtClean="0"/>
              <a:t>Trees </a:t>
            </a:r>
            <a:r>
              <a:rPr lang="en-US" dirty="0"/>
              <a:t>give us food: fruit, nuts</a:t>
            </a:r>
          </a:p>
          <a:p>
            <a:pPr marL="285750" indent="-285750">
              <a:buFont typeface="Wingdings" panose="05000000000000000000" pitchFamily="2" charset="2"/>
              <a:buChar char="§"/>
            </a:pPr>
            <a:r>
              <a:rPr lang="en-US" dirty="0" smtClean="0"/>
              <a:t>Trees </a:t>
            </a:r>
            <a:r>
              <a:rPr lang="en-US" dirty="0"/>
              <a:t>give us medicine</a:t>
            </a:r>
          </a:p>
          <a:p>
            <a:pPr marL="285750" indent="-285750">
              <a:buFont typeface="Wingdings" panose="05000000000000000000" pitchFamily="2" charset="2"/>
              <a:buChar char="§"/>
            </a:pPr>
            <a:r>
              <a:rPr lang="en-US" dirty="0" smtClean="0"/>
              <a:t>We </a:t>
            </a:r>
            <a:r>
              <a:rPr lang="en-US" dirty="0"/>
              <a:t>feel happy and safe in the forest</a:t>
            </a:r>
          </a:p>
          <a:p>
            <a:pPr marL="285750" indent="-285750">
              <a:buFont typeface="Wingdings" panose="05000000000000000000" pitchFamily="2" charset="2"/>
              <a:buChar char="§"/>
            </a:pPr>
            <a:r>
              <a:rPr lang="en-US" dirty="0" smtClean="0"/>
              <a:t>We </a:t>
            </a:r>
            <a:r>
              <a:rPr lang="en-US" dirty="0"/>
              <a:t>can play and ski in the forest</a:t>
            </a:r>
          </a:p>
        </p:txBody>
      </p:sp>
      <p:pic>
        <p:nvPicPr>
          <p:cNvPr id="7" name="Рисунок 6"/>
          <p:cNvPicPr>
            <a:picLocks noChangeAspect="1"/>
          </p:cNvPicPr>
          <p:nvPr/>
        </p:nvPicPr>
        <p:blipFill>
          <a:blip r:embed="rId3"/>
          <a:stretch>
            <a:fillRect/>
          </a:stretch>
        </p:blipFill>
        <p:spPr>
          <a:xfrm>
            <a:off x="4172108" y="5104150"/>
            <a:ext cx="1246402" cy="841438"/>
          </a:xfrm>
          <a:prstGeom prst="rect">
            <a:avLst/>
          </a:prstGeom>
        </p:spPr>
      </p:pic>
      <p:pic>
        <p:nvPicPr>
          <p:cNvPr id="8" name="Рисунок 7"/>
          <p:cNvPicPr>
            <a:picLocks noChangeAspect="1"/>
          </p:cNvPicPr>
          <p:nvPr/>
        </p:nvPicPr>
        <p:blipFill>
          <a:blip r:embed="rId4"/>
          <a:stretch>
            <a:fillRect/>
          </a:stretch>
        </p:blipFill>
        <p:spPr>
          <a:xfrm>
            <a:off x="6984779" y="5122614"/>
            <a:ext cx="1013996" cy="675997"/>
          </a:xfrm>
          <a:prstGeom prst="rect">
            <a:avLst/>
          </a:prstGeom>
        </p:spPr>
      </p:pic>
      <p:pic>
        <p:nvPicPr>
          <p:cNvPr id="9" name="Рисунок 8"/>
          <p:cNvPicPr>
            <a:picLocks noChangeAspect="1"/>
          </p:cNvPicPr>
          <p:nvPr/>
        </p:nvPicPr>
        <p:blipFill>
          <a:blip r:embed="rId5"/>
          <a:stretch>
            <a:fillRect/>
          </a:stretch>
        </p:blipFill>
        <p:spPr>
          <a:xfrm>
            <a:off x="6379354" y="1134314"/>
            <a:ext cx="1873106" cy="984046"/>
          </a:xfrm>
          <a:prstGeom prst="rect">
            <a:avLst/>
          </a:prstGeom>
        </p:spPr>
      </p:pic>
    </p:spTree>
    <p:extLst>
      <p:ext uri="{BB962C8B-B14F-4D97-AF65-F5344CB8AC3E}">
        <p14:creationId xmlns:p14="http://schemas.microsoft.com/office/powerpoint/2010/main" val="331601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What problems can you see?</a:t>
            </a:r>
            <a:endParaRPr lang="ru-RU" dirty="0"/>
          </a:p>
        </p:txBody>
      </p:sp>
      <p:pic>
        <p:nvPicPr>
          <p:cNvPr id="4" name="Рисунок 3"/>
          <p:cNvPicPr>
            <a:picLocks noChangeAspect="1"/>
          </p:cNvPicPr>
          <p:nvPr/>
        </p:nvPicPr>
        <p:blipFill>
          <a:blip r:embed="rId2"/>
          <a:stretch>
            <a:fillRect/>
          </a:stretch>
        </p:blipFill>
        <p:spPr>
          <a:xfrm>
            <a:off x="3081042" y="4200945"/>
            <a:ext cx="3157051" cy="2895120"/>
          </a:xfrm>
          <a:prstGeom prst="rect">
            <a:avLst/>
          </a:prstGeom>
        </p:spPr>
      </p:pic>
      <p:pic>
        <p:nvPicPr>
          <p:cNvPr id="5" name="Рисунок 4"/>
          <p:cNvPicPr>
            <a:picLocks noChangeAspect="1"/>
          </p:cNvPicPr>
          <p:nvPr/>
        </p:nvPicPr>
        <p:blipFill>
          <a:blip r:embed="rId3"/>
          <a:stretch>
            <a:fillRect/>
          </a:stretch>
        </p:blipFill>
        <p:spPr>
          <a:xfrm>
            <a:off x="3230937" y="2207242"/>
            <a:ext cx="2559069" cy="978725"/>
          </a:xfrm>
          <a:prstGeom prst="rect">
            <a:avLst/>
          </a:prstGeom>
        </p:spPr>
      </p:pic>
      <p:pic>
        <p:nvPicPr>
          <p:cNvPr id="7" name="Рисунок 6"/>
          <p:cNvPicPr>
            <a:picLocks noChangeAspect="1"/>
          </p:cNvPicPr>
          <p:nvPr/>
        </p:nvPicPr>
        <p:blipFill>
          <a:blip r:embed="rId4"/>
          <a:stretch>
            <a:fillRect/>
          </a:stretch>
        </p:blipFill>
        <p:spPr>
          <a:xfrm>
            <a:off x="6011334" y="1975801"/>
            <a:ext cx="2551433" cy="1245029"/>
          </a:xfrm>
          <a:prstGeom prst="rect">
            <a:avLst/>
          </a:prstGeom>
        </p:spPr>
      </p:pic>
      <p:pic>
        <p:nvPicPr>
          <p:cNvPr id="8" name="Рисунок 7"/>
          <p:cNvPicPr>
            <a:picLocks noChangeAspect="1"/>
          </p:cNvPicPr>
          <p:nvPr/>
        </p:nvPicPr>
        <p:blipFill>
          <a:blip r:embed="rId5"/>
          <a:stretch>
            <a:fillRect/>
          </a:stretch>
        </p:blipFill>
        <p:spPr>
          <a:xfrm>
            <a:off x="718995" y="4049436"/>
            <a:ext cx="2310584" cy="1694835"/>
          </a:xfrm>
          <a:prstGeom prst="rect">
            <a:avLst/>
          </a:prstGeom>
        </p:spPr>
      </p:pic>
      <p:pic>
        <p:nvPicPr>
          <p:cNvPr id="9" name="Рисунок 8"/>
          <p:cNvPicPr>
            <a:picLocks noChangeAspect="1"/>
          </p:cNvPicPr>
          <p:nvPr/>
        </p:nvPicPr>
        <p:blipFill>
          <a:blip r:embed="rId6"/>
          <a:stretch>
            <a:fillRect/>
          </a:stretch>
        </p:blipFill>
        <p:spPr>
          <a:xfrm>
            <a:off x="3716350" y="3028706"/>
            <a:ext cx="2073656" cy="2073656"/>
          </a:xfrm>
          <a:prstGeom prst="rect">
            <a:avLst/>
          </a:prstGeom>
        </p:spPr>
      </p:pic>
      <p:pic>
        <p:nvPicPr>
          <p:cNvPr id="10" name="Рисунок 9"/>
          <p:cNvPicPr>
            <a:picLocks noChangeAspect="1"/>
          </p:cNvPicPr>
          <p:nvPr/>
        </p:nvPicPr>
        <p:blipFill>
          <a:blip r:embed="rId7"/>
          <a:stretch>
            <a:fillRect/>
          </a:stretch>
        </p:blipFill>
        <p:spPr>
          <a:xfrm>
            <a:off x="457198" y="1877331"/>
            <a:ext cx="2782491" cy="1585985"/>
          </a:xfrm>
          <a:prstGeom prst="rect">
            <a:avLst/>
          </a:prstGeom>
        </p:spPr>
      </p:pic>
      <p:pic>
        <p:nvPicPr>
          <p:cNvPr id="11" name="Рисунок 10"/>
          <p:cNvPicPr>
            <a:picLocks noChangeAspect="1"/>
          </p:cNvPicPr>
          <p:nvPr/>
        </p:nvPicPr>
        <p:blipFill>
          <a:blip r:embed="rId8"/>
          <a:stretch>
            <a:fillRect/>
          </a:stretch>
        </p:blipFill>
        <p:spPr>
          <a:xfrm>
            <a:off x="6266667" y="4049436"/>
            <a:ext cx="2107847" cy="1580885"/>
          </a:xfrm>
          <a:prstGeom prst="rect">
            <a:avLst/>
          </a:prstGeom>
        </p:spPr>
      </p:pic>
    </p:spTree>
    <p:extLst>
      <p:ext uri="{BB962C8B-B14F-4D97-AF65-F5344CB8AC3E}">
        <p14:creationId xmlns:p14="http://schemas.microsoft.com/office/powerpoint/2010/main" val="804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Match </a:t>
            </a:r>
            <a:endParaRPr lang="ru-RU" dirty="0"/>
          </a:p>
        </p:txBody>
      </p:sp>
      <p:sp>
        <p:nvSpPr>
          <p:cNvPr id="4" name="Rounded Rectangle 14">
            <a:extLst>
              <a:ext uri="{FF2B5EF4-FFF2-40B4-BE49-F238E27FC236}">
                <a16:creationId xmlns:a16="http://schemas.microsoft.com/office/drawing/2014/main" id="{2335FC75-90E4-D746-BFA8-BE4CCDCE177D}"/>
              </a:ext>
            </a:extLst>
          </p:cNvPr>
          <p:cNvSpPr/>
          <p:nvPr/>
        </p:nvSpPr>
        <p:spPr>
          <a:xfrm>
            <a:off x="4818936" y="1516655"/>
            <a:ext cx="2217590" cy="662269"/>
          </a:xfrm>
          <a:prstGeom prst="roundRect">
            <a:avLst/>
          </a:prstGeom>
          <a:solidFill>
            <a:sysClr val="window" lastClr="FFFFFF"/>
          </a:solidFill>
          <a:ln w="28575" cap="flat" cmpd="sng" algn="ctr">
            <a:solidFill>
              <a:schemeClr val="accent4">
                <a:lumMod val="60000"/>
                <a:lumOff val="40000"/>
              </a:schemeClr>
            </a:solidFill>
            <a:prstDash val="solid"/>
            <a:miter lim="800000"/>
          </a:ln>
          <a:effectLst/>
        </p:spPr>
        <p:txBody>
          <a:bodyPr wrap="square" lIns="144000" tIns="144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srgbClr val="1C1C1C"/>
                </a:solidFill>
                <a:effectLst/>
                <a:uLnTx/>
                <a:uFillTx/>
                <a:latin typeface="Twinkl"/>
                <a:ea typeface="+mn-ea"/>
                <a:cs typeface="+mn-cs"/>
              </a:rPr>
              <a:t>Sort the rubbish</a:t>
            </a:r>
          </a:p>
        </p:txBody>
      </p:sp>
      <p:pic>
        <p:nvPicPr>
          <p:cNvPr id="9" name="Picture 4" descr="A picture containing text, toy, vector graphics&#10;&#10;Description automatically generated">
            <a:extLst>
              <a:ext uri="{FF2B5EF4-FFF2-40B4-BE49-F238E27FC236}">
                <a16:creationId xmlns:a16="http://schemas.microsoft.com/office/drawing/2014/main" id="{B701DE94-5629-3F45-8EE7-4CBCA13A98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6915" y="3064961"/>
            <a:ext cx="1825443" cy="1706485"/>
          </a:xfrm>
          <a:prstGeom prst="rect">
            <a:avLst/>
          </a:prstGeom>
        </p:spPr>
      </p:pic>
      <p:pic>
        <p:nvPicPr>
          <p:cNvPr id="10" name="Picture 36" descr="A picture containing toy, doll&#10;&#10;Description automatically generated">
            <a:extLst>
              <a:ext uri="{FF2B5EF4-FFF2-40B4-BE49-F238E27FC236}">
                <a16:creationId xmlns:a16="http://schemas.microsoft.com/office/drawing/2014/main" id="{CC51D674-A3CB-A64F-A7A5-8D3F12A16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3011" y="4607185"/>
            <a:ext cx="1354224" cy="1674331"/>
          </a:xfrm>
          <a:prstGeom prst="rect">
            <a:avLst/>
          </a:prstGeom>
        </p:spPr>
      </p:pic>
      <p:sp>
        <p:nvSpPr>
          <p:cNvPr id="12" name="Rounded Rectangle 14">
            <a:extLst>
              <a:ext uri="{FF2B5EF4-FFF2-40B4-BE49-F238E27FC236}">
                <a16:creationId xmlns:a16="http://schemas.microsoft.com/office/drawing/2014/main" id="{2335FC75-90E4-D746-BFA8-BE4CCDCE177D}"/>
              </a:ext>
            </a:extLst>
          </p:cNvPr>
          <p:cNvSpPr/>
          <p:nvPr/>
        </p:nvSpPr>
        <p:spPr>
          <a:xfrm>
            <a:off x="5277394" y="2402692"/>
            <a:ext cx="3399879" cy="662269"/>
          </a:xfrm>
          <a:prstGeom prst="roundRect">
            <a:avLst/>
          </a:prstGeom>
          <a:solidFill>
            <a:sysClr val="window" lastClr="FFFFFF"/>
          </a:solidFill>
          <a:ln w="28575" cap="flat" cmpd="sng" algn="ctr">
            <a:solidFill>
              <a:schemeClr val="accent2">
                <a:lumMod val="75000"/>
              </a:schemeClr>
            </a:solidFill>
            <a:prstDash val="solid"/>
            <a:miter lim="800000"/>
          </a:ln>
          <a:effectLst/>
        </p:spPr>
        <p:txBody>
          <a:bodyPr wrap="square" lIns="144000" tIns="144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srgbClr val="1C1C1C"/>
                </a:solidFill>
                <a:effectLst/>
                <a:uLnTx/>
                <a:uFillTx/>
                <a:latin typeface="Twinkl"/>
                <a:ea typeface="+mn-ea"/>
                <a:cs typeface="+mn-cs"/>
              </a:rPr>
              <a:t>Pick up the rubbish</a:t>
            </a:r>
          </a:p>
        </p:txBody>
      </p:sp>
      <p:sp>
        <p:nvSpPr>
          <p:cNvPr id="13" name="Rounded Rectangle 14">
            <a:extLst>
              <a:ext uri="{FF2B5EF4-FFF2-40B4-BE49-F238E27FC236}">
                <a16:creationId xmlns:a16="http://schemas.microsoft.com/office/drawing/2014/main" id="{2335FC75-90E4-D746-BFA8-BE4CCDCE177D}"/>
              </a:ext>
            </a:extLst>
          </p:cNvPr>
          <p:cNvSpPr/>
          <p:nvPr/>
        </p:nvSpPr>
        <p:spPr>
          <a:xfrm>
            <a:off x="4688308" y="3222312"/>
            <a:ext cx="2217590" cy="662269"/>
          </a:xfrm>
          <a:prstGeom prst="roundRect">
            <a:avLst/>
          </a:prstGeom>
          <a:solidFill>
            <a:sysClr val="window" lastClr="FFFFFF"/>
          </a:solidFill>
          <a:ln w="28575" cap="flat" cmpd="sng" algn="ctr">
            <a:solidFill>
              <a:schemeClr val="accent4">
                <a:lumMod val="75000"/>
              </a:schemeClr>
            </a:solidFill>
            <a:prstDash val="solid"/>
            <a:miter lim="800000"/>
          </a:ln>
          <a:effectLst/>
        </p:spPr>
        <p:txBody>
          <a:bodyPr wrap="square" lIns="144000" tIns="144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srgbClr val="1C1C1C"/>
                </a:solidFill>
                <a:effectLst/>
                <a:uLnTx/>
                <a:uFillTx/>
                <a:latin typeface="Twinkl"/>
                <a:ea typeface="+mn-ea"/>
                <a:cs typeface="+mn-cs"/>
              </a:rPr>
              <a:t>Plant trees</a:t>
            </a:r>
          </a:p>
        </p:txBody>
      </p:sp>
      <p:sp>
        <p:nvSpPr>
          <p:cNvPr id="14" name="Rounded Rectangle 14">
            <a:extLst>
              <a:ext uri="{FF2B5EF4-FFF2-40B4-BE49-F238E27FC236}">
                <a16:creationId xmlns:a16="http://schemas.microsoft.com/office/drawing/2014/main" id="{2335FC75-90E4-D746-BFA8-BE4CCDCE177D}"/>
              </a:ext>
            </a:extLst>
          </p:cNvPr>
          <p:cNvSpPr/>
          <p:nvPr/>
        </p:nvSpPr>
        <p:spPr>
          <a:xfrm>
            <a:off x="6046845" y="4123694"/>
            <a:ext cx="2435304" cy="662269"/>
          </a:xfrm>
          <a:prstGeom prst="roundRect">
            <a:avLst/>
          </a:prstGeom>
          <a:solidFill>
            <a:sysClr val="window" lastClr="FFFFFF"/>
          </a:solidFill>
          <a:ln w="28575" cap="flat" cmpd="sng" algn="ctr">
            <a:solidFill>
              <a:schemeClr val="accent3">
                <a:lumMod val="60000"/>
                <a:lumOff val="40000"/>
              </a:schemeClr>
            </a:solidFill>
            <a:prstDash val="solid"/>
            <a:miter lim="800000"/>
          </a:ln>
          <a:effectLst/>
        </p:spPr>
        <p:txBody>
          <a:bodyPr wrap="square" lIns="144000" tIns="144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srgbClr val="1C1C1C"/>
                </a:solidFill>
                <a:effectLst/>
                <a:uLnTx/>
                <a:uFillTx/>
                <a:latin typeface="Twinkl"/>
                <a:ea typeface="+mn-ea"/>
                <a:cs typeface="+mn-cs"/>
              </a:rPr>
              <a:t>Save energy</a:t>
            </a:r>
          </a:p>
        </p:txBody>
      </p:sp>
      <p:sp>
        <p:nvSpPr>
          <p:cNvPr id="16" name="Rounded Rectangle 14">
            <a:extLst>
              <a:ext uri="{FF2B5EF4-FFF2-40B4-BE49-F238E27FC236}">
                <a16:creationId xmlns:a16="http://schemas.microsoft.com/office/drawing/2014/main" id="{2335FC75-90E4-D746-BFA8-BE4CCDCE177D}"/>
              </a:ext>
            </a:extLst>
          </p:cNvPr>
          <p:cNvSpPr/>
          <p:nvPr/>
        </p:nvSpPr>
        <p:spPr>
          <a:xfrm>
            <a:off x="4882241" y="5006908"/>
            <a:ext cx="2792355" cy="662269"/>
          </a:xfrm>
          <a:prstGeom prst="roundRect">
            <a:avLst/>
          </a:prstGeom>
          <a:solidFill>
            <a:sysClr val="window" lastClr="FFFFFF"/>
          </a:solidFill>
          <a:ln w="28575" cap="flat" cmpd="sng" algn="ctr">
            <a:solidFill>
              <a:srgbClr val="3F9FDA"/>
            </a:solidFill>
            <a:prstDash val="solid"/>
            <a:miter lim="800000"/>
          </a:ln>
          <a:effectLst/>
        </p:spPr>
        <p:txBody>
          <a:bodyPr wrap="square" lIns="144000" tIns="144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srgbClr val="1C1C1C"/>
                </a:solidFill>
                <a:effectLst/>
                <a:uLnTx/>
                <a:uFillTx/>
                <a:latin typeface="Twinkl"/>
                <a:ea typeface="+mn-ea"/>
                <a:cs typeface="+mn-cs"/>
              </a:rPr>
              <a:t>Recycle </a:t>
            </a:r>
          </a:p>
        </p:txBody>
      </p:sp>
      <p:pic>
        <p:nvPicPr>
          <p:cNvPr id="17" name="Picture 19" descr="Application, icon&#10;&#10;Description automatically generated">
            <a:extLst>
              <a:ext uri="{FF2B5EF4-FFF2-40B4-BE49-F238E27FC236}">
                <a16:creationId xmlns:a16="http://schemas.microsoft.com/office/drawing/2014/main" id="{9178B6F7-FE4A-F54D-878B-48D9200DE9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730" y="1603428"/>
            <a:ext cx="1725207" cy="1242070"/>
          </a:xfrm>
          <a:prstGeom prst="roundRect">
            <a:avLst/>
          </a:prstGeom>
          <a:ln w="28575">
            <a:solidFill>
              <a:srgbClr val="01A8E7"/>
            </a:solidFill>
          </a:ln>
        </p:spPr>
      </p:pic>
      <p:pic>
        <p:nvPicPr>
          <p:cNvPr id="18" name="Picture 4">
            <a:extLst>
              <a:ext uri="{FF2B5EF4-FFF2-40B4-BE49-F238E27FC236}">
                <a16:creationId xmlns:a16="http://schemas.microsoft.com/office/drawing/2014/main" id="{FA1F3365-12C9-FBF5-6E32-9939548E0D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17" y="5134326"/>
            <a:ext cx="1597068" cy="1215168"/>
          </a:xfrm>
          <a:prstGeom prst="rect">
            <a:avLst/>
          </a:prstGeom>
        </p:spPr>
      </p:pic>
      <p:pic>
        <p:nvPicPr>
          <p:cNvPr id="19" name="Рисунок 18"/>
          <p:cNvPicPr>
            <a:picLocks noChangeAspect="1"/>
          </p:cNvPicPr>
          <p:nvPr/>
        </p:nvPicPr>
        <p:blipFill>
          <a:blip r:embed="rId6"/>
          <a:stretch>
            <a:fillRect/>
          </a:stretch>
        </p:blipFill>
        <p:spPr>
          <a:xfrm>
            <a:off x="2922358" y="2036548"/>
            <a:ext cx="1462994" cy="1617899"/>
          </a:xfrm>
          <a:prstGeom prst="rect">
            <a:avLst/>
          </a:prstGeom>
        </p:spPr>
      </p:pic>
    </p:spTree>
    <p:extLst>
      <p:ext uri="{BB962C8B-B14F-4D97-AF65-F5344CB8AC3E}">
        <p14:creationId xmlns:p14="http://schemas.microsoft.com/office/powerpoint/2010/main" val="19580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0" presetClass="path" presetSubtype="0" accel="50000" decel="50000" fill="hold" grpId="1" nodeType="withEffect">
                                  <p:stCondLst>
                                    <p:cond delay="0"/>
                                  </p:stCondLst>
                                  <p:childTnLst>
                                    <p:animMotion origin="layout" path="M 0.27032 0.20486 L 0.00365 0.0074 " pathEditMode="relative" rAng="0" ptsTypes="AA">
                                      <p:cBhvr>
                                        <p:cTn id="11" dur="1000" fill="hold"/>
                                        <p:tgtEl>
                                          <p:spTgt spid="4"/>
                                        </p:tgtEl>
                                        <p:attrNameLst>
                                          <p:attrName>ppt_x</p:attrName>
                                          <p:attrName>ppt_y</p:attrName>
                                        </p:attrNameLst>
                                      </p:cBhvr>
                                      <p:rCtr x="-13333" y="-9884"/>
                                    </p:animMotion>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Effect transition="in" filter="fade">
                                      <p:cBhvr>
                                        <p:cTn id="26" dur="1000"/>
                                        <p:tgtEl>
                                          <p:spTgt spid="12"/>
                                        </p:tgtEl>
                                      </p:cBhvr>
                                    </p:animEffect>
                                  </p:childTnLst>
                                </p:cTn>
                              </p:par>
                              <p:par>
                                <p:cTn id="27" presetID="0" presetClass="path" presetSubtype="0" accel="50000" decel="50000" fill="hold" grpId="1" nodeType="withEffect">
                                  <p:stCondLst>
                                    <p:cond delay="0"/>
                                  </p:stCondLst>
                                  <p:childTnLst>
                                    <p:animMotion origin="layout" path="M 0.27032 0.20486 L 0.00365 0.0074 " pathEditMode="relative" rAng="0" ptsTypes="AA">
                                      <p:cBhvr>
                                        <p:cTn id="28" dur="1000" fill="hold"/>
                                        <p:tgtEl>
                                          <p:spTgt spid="12"/>
                                        </p:tgtEl>
                                        <p:attrNameLst>
                                          <p:attrName>ppt_x</p:attrName>
                                          <p:attrName>ppt_y</p:attrName>
                                        </p:attrNameLst>
                                      </p:cBhvr>
                                      <p:rCtr x="-13333" y="-9884"/>
                                    </p:animMotion>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Effect transition="in" filter="fade">
                                      <p:cBhvr>
                                        <p:cTn id="35" dur="1000"/>
                                        <p:tgtEl>
                                          <p:spTgt spid="13"/>
                                        </p:tgtEl>
                                      </p:cBhvr>
                                    </p:animEffect>
                                  </p:childTnLst>
                                </p:cTn>
                              </p:par>
                              <p:par>
                                <p:cTn id="36" presetID="0" presetClass="path" presetSubtype="0" accel="50000" decel="50000" fill="hold" grpId="1" nodeType="withEffect">
                                  <p:stCondLst>
                                    <p:cond delay="0"/>
                                  </p:stCondLst>
                                  <p:childTnLst>
                                    <p:animMotion origin="layout" path="M 0.27032 0.20486 L 0.00365 0.0074 " pathEditMode="relative" rAng="0" ptsTypes="AA">
                                      <p:cBhvr>
                                        <p:cTn id="37" dur="1000" fill="hold"/>
                                        <p:tgtEl>
                                          <p:spTgt spid="13"/>
                                        </p:tgtEl>
                                        <p:attrNameLst>
                                          <p:attrName>ppt_x</p:attrName>
                                          <p:attrName>ppt_y</p:attrName>
                                        </p:attrNameLst>
                                      </p:cBhvr>
                                      <p:rCtr x="-13333" y="-9884"/>
                                    </p:animMotion>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Effect transition="in" filter="fade">
                                      <p:cBhvr>
                                        <p:cTn id="44" dur="1000"/>
                                        <p:tgtEl>
                                          <p:spTgt spid="14"/>
                                        </p:tgtEl>
                                      </p:cBhvr>
                                    </p:animEffect>
                                  </p:childTnLst>
                                </p:cTn>
                              </p:par>
                              <p:par>
                                <p:cTn id="45" presetID="0" presetClass="path" presetSubtype="0" accel="50000" decel="50000" fill="hold" grpId="1" nodeType="withEffect">
                                  <p:stCondLst>
                                    <p:cond delay="0"/>
                                  </p:stCondLst>
                                  <p:childTnLst>
                                    <p:animMotion origin="layout" path="M 0.27032 0.20486 L 0.00365 0.0074 " pathEditMode="relative" rAng="0" ptsTypes="AA">
                                      <p:cBhvr>
                                        <p:cTn id="46" dur="1000" fill="hold"/>
                                        <p:tgtEl>
                                          <p:spTgt spid="14"/>
                                        </p:tgtEl>
                                        <p:attrNameLst>
                                          <p:attrName>ppt_x</p:attrName>
                                          <p:attrName>ppt_y</p:attrName>
                                        </p:attrNameLst>
                                      </p:cBhvr>
                                      <p:rCtr x="-13333" y="-988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Effect transition="in" filter="fade">
                                      <p:cBhvr>
                                        <p:cTn id="53" dur="1000"/>
                                        <p:tgtEl>
                                          <p:spTgt spid="16"/>
                                        </p:tgtEl>
                                      </p:cBhvr>
                                    </p:animEffect>
                                  </p:childTnLst>
                                </p:cTn>
                              </p:par>
                              <p:par>
                                <p:cTn id="54" presetID="0" presetClass="path" presetSubtype="0" accel="50000" decel="50000" fill="hold" grpId="1" nodeType="withEffect">
                                  <p:stCondLst>
                                    <p:cond delay="0"/>
                                  </p:stCondLst>
                                  <p:childTnLst>
                                    <p:animMotion origin="layout" path="M 0.27032 0.20486 L 0.00365 0.0074 " pathEditMode="relative" rAng="0" ptsTypes="AA">
                                      <p:cBhvr>
                                        <p:cTn id="55" dur="1000" fill="hold"/>
                                        <p:tgtEl>
                                          <p:spTgt spid="16"/>
                                        </p:tgtEl>
                                        <p:attrNameLst>
                                          <p:attrName>ppt_x</p:attrName>
                                          <p:attrName>ppt_y</p:attrName>
                                        </p:attrNameLst>
                                      </p:cBhvr>
                                      <p:rCtr x="-13333" y="-9884"/>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2" grpId="1" animBg="1"/>
      <p:bldP spid="13" grpId="0" animBg="1"/>
      <p:bldP spid="13" grpId="1" animBg="1"/>
      <p:bldP spid="14" grpId="0" animBg="1"/>
      <p:bldP spid="14"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5618" y="1549775"/>
            <a:ext cx="4122690" cy="3907426"/>
          </a:xfrm>
        </p:spPr>
        <p:txBody>
          <a:bodyPr/>
          <a:lstStyle/>
          <a:p>
            <a:r>
              <a:rPr lang="en-US" dirty="0" smtClean="0"/>
              <a:t>Song “Save the </a:t>
            </a:r>
            <a:r>
              <a:rPr lang="en-US" dirty="0"/>
              <a:t>Earth</a:t>
            </a:r>
            <a:r>
              <a:rPr lang="en-US" dirty="0" smtClean="0"/>
              <a:t>”</a:t>
            </a:r>
            <a:r>
              <a:rPr lang="en-US" sz="1200" dirty="0"/>
              <a:t/>
            </a:r>
            <a:br>
              <a:rPr lang="en-US" sz="1200" dirty="0"/>
            </a:br>
            <a:r>
              <a:rPr lang="en-US" sz="1200" dirty="0"/>
              <a:t>Save, save, save the cans</a:t>
            </a:r>
            <a:br>
              <a:rPr lang="en-US" sz="1200" dirty="0"/>
            </a:br>
            <a:r>
              <a:rPr lang="en-US" sz="1200" dirty="0"/>
              <a:t>Put them in the bin</a:t>
            </a:r>
            <a:br>
              <a:rPr lang="en-US" sz="1200" dirty="0"/>
            </a:br>
            <a:r>
              <a:rPr lang="en-US" sz="1200" dirty="0"/>
              <a:t>We can help to save the Earth</a:t>
            </a:r>
            <a:br>
              <a:rPr lang="en-US" sz="1200" dirty="0"/>
            </a:br>
            <a:r>
              <a:rPr lang="en-US" sz="1200" dirty="0"/>
              <a:t>If we all pitch in!</a:t>
            </a:r>
            <a:br>
              <a:rPr lang="en-US" sz="1200" dirty="0"/>
            </a:br>
            <a:r>
              <a:rPr lang="en-US" sz="1200" dirty="0"/>
              <a:t>If we all pitch in!</a:t>
            </a:r>
            <a:br>
              <a:rPr lang="en-US" sz="1200" dirty="0"/>
            </a:br>
            <a:r>
              <a:rPr lang="en-US" sz="1200" dirty="0"/>
              <a:t>What next?</a:t>
            </a:r>
            <a:br>
              <a:rPr lang="en-US" sz="1200" dirty="0"/>
            </a:br>
            <a:r>
              <a:rPr lang="en-US" sz="1200" dirty="0"/>
              <a:t>Paper!!</a:t>
            </a:r>
            <a:br>
              <a:rPr lang="en-US" sz="1200" dirty="0"/>
            </a:br>
            <a:r>
              <a:rPr lang="en-US" sz="1200" dirty="0"/>
              <a:t>Save, save, save the paper</a:t>
            </a:r>
            <a:br>
              <a:rPr lang="en-US" sz="1200" dirty="0"/>
            </a:br>
            <a:r>
              <a:rPr lang="en-US" sz="1200" dirty="0"/>
              <a:t>Put it in the bin</a:t>
            </a:r>
            <a:br>
              <a:rPr lang="en-US" sz="1200" dirty="0"/>
            </a:br>
            <a:r>
              <a:rPr lang="en-US" sz="1200" dirty="0"/>
              <a:t>We can help to save the Earth</a:t>
            </a:r>
            <a:br>
              <a:rPr lang="en-US" sz="1200" dirty="0"/>
            </a:br>
            <a:r>
              <a:rPr lang="en-US" sz="1200" dirty="0"/>
              <a:t>If we all pitch in!</a:t>
            </a:r>
            <a:br>
              <a:rPr lang="en-US" sz="1200" dirty="0"/>
            </a:br>
            <a:r>
              <a:rPr lang="en-US" sz="1200" dirty="0"/>
              <a:t>If we all pitch in!</a:t>
            </a:r>
            <a:br>
              <a:rPr lang="en-US" sz="1200" dirty="0"/>
            </a:br>
            <a:r>
              <a:rPr lang="en-US" sz="1200" dirty="0"/>
              <a:t>What next?</a:t>
            </a:r>
            <a:br>
              <a:rPr lang="en-US" sz="1200" dirty="0"/>
            </a:br>
            <a:r>
              <a:rPr lang="en-US" sz="1200" dirty="0"/>
              <a:t>Bottles!!</a:t>
            </a:r>
            <a:br>
              <a:rPr lang="en-US" sz="1200" dirty="0"/>
            </a:br>
            <a:r>
              <a:rPr lang="en-US" sz="1200" dirty="0"/>
              <a:t>Save, save, save the bottles</a:t>
            </a:r>
            <a:br>
              <a:rPr lang="en-US" sz="1200" dirty="0"/>
            </a:br>
            <a:r>
              <a:rPr lang="en-US" sz="1200" dirty="0"/>
              <a:t>Put them in the bin</a:t>
            </a:r>
            <a:br>
              <a:rPr lang="en-US" sz="1200" dirty="0"/>
            </a:br>
            <a:r>
              <a:rPr lang="en-US" sz="1200" dirty="0"/>
              <a:t>We can help to save the Earth</a:t>
            </a:r>
            <a:br>
              <a:rPr lang="en-US" sz="1200" dirty="0"/>
            </a:br>
            <a:r>
              <a:rPr lang="en-US" sz="1200" dirty="0"/>
              <a:t>If we all pitch in!</a:t>
            </a:r>
            <a:br>
              <a:rPr lang="en-US" sz="1200" dirty="0"/>
            </a:br>
            <a:r>
              <a:rPr lang="en-US" sz="1200" dirty="0"/>
              <a:t>If we all pitch in!</a:t>
            </a:r>
            <a:br>
              <a:rPr lang="en-US" sz="1200" dirty="0"/>
            </a:br>
            <a:r>
              <a:rPr lang="en-US" sz="1200" dirty="0"/>
              <a:t>What next?</a:t>
            </a:r>
            <a:br>
              <a:rPr lang="en-US" sz="1200" dirty="0"/>
            </a:br>
            <a:r>
              <a:rPr lang="en-US" sz="1200" dirty="0"/>
              <a:t>Plastic!!</a:t>
            </a:r>
            <a:br>
              <a:rPr lang="en-US" sz="1200" dirty="0"/>
            </a:br>
            <a:r>
              <a:rPr lang="en-US" sz="1200" dirty="0"/>
              <a:t>Save, save, save the plastic</a:t>
            </a:r>
            <a:br>
              <a:rPr lang="en-US" sz="1200" dirty="0"/>
            </a:br>
            <a:r>
              <a:rPr lang="en-US" sz="1200" dirty="0"/>
              <a:t>Put it in the bin</a:t>
            </a:r>
            <a:br>
              <a:rPr lang="en-US" sz="1200" dirty="0"/>
            </a:br>
            <a:r>
              <a:rPr lang="en-US" sz="1200" dirty="0"/>
              <a:t>We can help to save the Earth</a:t>
            </a:r>
            <a:br>
              <a:rPr lang="en-US" sz="1200" dirty="0"/>
            </a:br>
            <a:r>
              <a:rPr lang="en-US" sz="1200" dirty="0"/>
              <a:t>If we all pitch in!</a:t>
            </a:r>
            <a:br>
              <a:rPr lang="en-US" sz="1200" dirty="0"/>
            </a:br>
            <a:r>
              <a:rPr lang="en-US" sz="1200" dirty="0"/>
              <a:t>If we all pitch in!</a:t>
            </a:r>
            <a:br>
              <a:rPr lang="en-US" sz="1200" dirty="0"/>
            </a:br>
            <a:r>
              <a:rPr lang="en-US" sz="1200" dirty="0"/>
              <a:t>If we all pitch in!</a:t>
            </a:r>
            <a:r>
              <a:rPr lang="en-US" dirty="0" smtClean="0"/>
              <a:t/>
            </a:r>
            <a:br>
              <a:rPr lang="en-US" dirty="0" smtClean="0"/>
            </a:br>
            <a:endParaRPr lang="ru-RU" dirty="0"/>
          </a:p>
        </p:txBody>
      </p:sp>
      <p:pic>
        <p:nvPicPr>
          <p:cNvPr id="3" name="Рисунок 2"/>
          <p:cNvPicPr>
            <a:picLocks noChangeAspect="1"/>
          </p:cNvPicPr>
          <p:nvPr/>
        </p:nvPicPr>
        <p:blipFill>
          <a:blip r:embed="rId2"/>
          <a:stretch>
            <a:fillRect/>
          </a:stretch>
        </p:blipFill>
        <p:spPr>
          <a:xfrm>
            <a:off x="644435" y="2159726"/>
            <a:ext cx="4118187" cy="2316480"/>
          </a:xfrm>
          <a:prstGeom prst="rect">
            <a:avLst/>
          </a:prstGeom>
        </p:spPr>
      </p:pic>
    </p:spTree>
    <p:extLst>
      <p:ext uri="{BB962C8B-B14F-4D97-AF65-F5344CB8AC3E}">
        <p14:creationId xmlns:p14="http://schemas.microsoft.com/office/powerpoint/2010/main" val="19677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What Did You Learn?</a:t>
            </a:r>
            <a:endParaRPr lang="en-GB" sz="3600" dirty="0">
              <a:latin typeface="+mn-lt"/>
            </a:endParaRPr>
          </a:p>
        </p:txBody>
      </p:sp>
      <p:sp>
        <p:nvSpPr>
          <p:cNvPr id="5" name="Text"/>
          <p:cNvSpPr/>
          <p:nvPr/>
        </p:nvSpPr>
        <p:spPr>
          <a:xfrm>
            <a:off x="755650" y="1384503"/>
            <a:ext cx="7632700" cy="276999"/>
          </a:xfrm>
          <a:prstGeom prst="rect">
            <a:avLst/>
          </a:prstGeom>
        </p:spPr>
        <p:txBody>
          <a:bodyPr wrap="square" lIns="0" tIns="0" rIns="0" bIns="0">
            <a:spAutoFit/>
          </a:bodyPr>
          <a:lstStyle/>
          <a:p>
            <a:pPr algn="ctr"/>
            <a:r>
              <a:rPr lang="en-GB" dirty="0"/>
              <a:t>What did you learn about Earth Day?</a:t>
            </a:r>
          </a:p>
        </p:txBody>
      </p:sp>
      <p:sp>
        <p:nvSpPr>
          <p:cNvPr id="7" name="Text">
            <a:extLst>
              <a:ext uri="{FF2B5EF4-FFF2-40B4-BE49-F238E27FC236}">
                <a16:creationId xmlns:a16="http://schemas.microsoft.com/office/drawing/2014/main" id="{46BE4C6B-5BA8-48D5-A09F-54A5D1CBF332}"/>
              </a:ext>
            </a:extLst>
          </p:cNvPr>
          <p:cNvSpPr/>
          <p:nvPr/>
        </p:nvSpPr>
        <p:spPr>
          <a:xfrm>
            <a:off x="2501713" y="5610743"/>
            <a:ext cx="4131039" cy="553998"/>
          </a:xfrm>
          <a:prstGeom prst="rect">
            <a:avLst/>
          </a:prstGeom>
        </p:spPr>
        <p:txBody>
          <a:bodyPr wrap="square" lIns="0" tIns="0" rIns="0" bIns="0">
            <a:spAutoFit/>
          </a:bodyPr>
          <a:lstStyle/>
          <a:p>
            <a:pPr algn="ctr"/>
            <a:r>
              <a:rPr lang="en-GB" dirty="0"/>
              <a:t>Tell a friend about something you are going to do to help look after our planet.</a:t>
            </a:r>
          </a:p>
        </p:txBody>
      </p:sp>
      <p:pic>
        <p:nvPicPr>
          <p:cNvPr id="8" name="Picture 7">
            <a:extLst>
              <a:ext uri="{FF2B5EF4-FFF2-40B4-BE49-F238E27FC236}">
                <a16:creationId xmlns:a16="http://schemas.microsoft.com/office/drawing/2014/main" id="{1EF0DB69-13F0-4D34-97C6-004F8385E1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1223" y="1963418"/>
            <a:ext cx="3952021" cy="3471318"/>
          </a:xfrm>
          <a:prstGeom prst="rect">
            <a:avLst/>
          </a:prstGeom>
        </p:spPr>
      </p:pic>
    </p:spTree>
    <p:extLst>
      <p:ext uri="{BB962C8B-B14F-4D97-AF65-F5344CB8AC3E}">
        <p14:creationId xmlns:p14="http://schemas.microsoft.com/office/powerpoint/2010/main" val="54085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746</TotalTime>
  <Words>210</Words>
  <Application>Microsoft Office PowerPoint</Application>
  <PresentationFormat>Экран (4:3)</PresentationFormat>
  <Paragraphs>29</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9</vt:i4>
      </vt:variant>
    </vt:vector>
  </HeadingPairs>
  <TitlesOfParts>
    <vt:vector size="16" baseType="lpstr">
      <vt:lpstr>Arial</vt:lpstr>
      <vt:lpstr>Wingdings</vt:lpstr>
      <vt:lpstr>Twinkl</vt:lpstr>
      <vt:lpstr>Calibri</vt:lpstr>
      <vt:lpstr>Roboto</vt:lpstr>
      <vt:lpstr>Slide Layouts</vt:lpstr>
      <vt:lpstr>Disclaimers/Guidance</vt:lpstr>
      <vt:lpstr>What is Earth Day?</vt:lpstr>
      <vt:lpstr>When is Earth Day?</vt:lpstr>
      <vt:lpstr>“We have forgotten how to be good guests, to walk lightly on the earth as its other creatures do.” - Barbara Ward</vt:lpstr>
      <vt:lpstr>Презентация PowerPoint</vt:lpstr>
      <vt:lpstr>Why are trees important?</vt:lpstr>
      <vt:lpstr>What problems can you see?</vt:lpstr>
      <vt:lpstr>Match </vt:lpstr>
      <vt:lpstr>Song “Save the Earth” Save, save, save the cans Put them in the bin We can help to save the Earth If we all pitch in! If we all pitch in! What next? Paper!! Save, save, save the paper Put it in the bin We can help to save the Earth If we all pitch in! If we all pitch in! What next? Bottles!! Save, save, save the bottles Put them in the bin We can help to save the Earth If we all pitch in! If we all pitch in! What next? Plastic!! Save, save, save the plastic Put it in the bin We can help to save the Earth If we all pitch in! If we all pitch in! If we all pitch in! </vt:lpstr>
      <vt:lpstr>What Did You 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User</cp:lastModifiedBy>
  <cp:revision>83</cp:revision>
  <dcterms:created xsi:type="dcterms:W3CDTF">2022-03-25T09:54:44Z</dcterms:created>
  <dcterms:modified xsi:type="dcterms:W3CDTF">2023-03-23T05:48:33Z</dcterms:modified>
</cp:coreProperties>
</file>