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102"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11.05.2023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11.05.2023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11.05.2023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11.05.2023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11.05.2023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11.05.2023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11.05.2023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11.05.2023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11.05.2023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11.05.2023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11.05.2023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11.05.2023</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4045" y="1052736"/>
            <a:ext cx="8755922" cy="5755422"/>
          </a:xfrm>
          <a:prstGeom prst="rect">
            <a:avLst/>
          </a:prstGeom>
          <a:noFill/>
        </p:spPr>
        <p:txBody>
          <a:bodyPr wrap="none" lIns="91440" tIns="45720" rIns="91440" bIns="45720">
            <a:spAutoFit/>
          </a:bodyPr>
          <a:lstStyle/>
          <a:p>
            <a:pPr algn="ctr"/>
            <a:endParaRPr lang="ru-RU" sz="4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algn="ctr"/>
            <a:r>
              <a:rPr lang="ru-RU" sz="4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Сравнительно–историческое</a:t>
            </a:r>
            <a:endParaRPr lang="ru-RU" sz="4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algn="ctr"/>
            <a:r>
              <a:rPr lang="ru-RU"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языкознание</a:t>
            </a:r>
          </a:p>
          <a:p>
            <a:pPr algn="ctr"/>
            <a:endParaRPr lang="ru-RU"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endParaRPr lang="ru-RU"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endParaRPr lang="ru-RU"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Учитель Пономарева Ю.Л.</a:t>
            </a:r>
            <a:endParaRPr lang="ru-RU"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algn="ctr"/>
            <a:endParaRPr lang="ru-RU"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35228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4401205"/>
          </a:xfrm>
          <a:prstGeom prst="rect">
            <a:avLst/>
          </a:prstGeom>
        </p:spPr>
        <p:txBody>
          <a:bodyPr wrap="square">
            <a:spAutoFit/>
          </a:bodyPr>
          <a:lstStyle/>
          <a:p>
            <a:pPr algn="ctr"/>
            <a:r>
              <a:rPr lang="ru-RU" sz="2800" dirty="0"/>
              <a:t>Вывод, к которому пришел Джоунз, сводится к следующему: не может явиться результатом случайности сходство не только корней, но и грамматических форм; налицо родство языков, восходящих к одному общему и, возможно, уже более не существующему источнику, к которому кроме санскрита, греческого и латинского языков восходят также германские, кельтские и иранские языки. Одновременно делались попытки установить родственные связи языков других семей.</a:t>
            </a:r>
          </a:p>
        </p:txBody>
      </p:sp>
    </p:spTree>
    <p:extLst>
      <p:ext uri="{BB962C8B-B14F-4D97-AF65-F5344CB8AC3E}">
        <p14:creationId xmlns:p14="http://schemas.microsoft.com/office/powerpoint/2010/main" val="2506415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36969"/>
            <a:ext cx="9144000" cy="6124754"/>
          </a:xfrm>
          <a:prstGeom prst="rect">
            <a:avLst/>
          </a:prstGeom>
        </p:spPr>
        <p:txBody>
          <a:bodyPr wrap="square">
            <a:spAutoFit/>
          </a:bodyPr>
          <a:lstStyle/>
          <a:p>
            <a:pPr algn="ctr"/>
            <a:r>
              <a:rPr lang="ru-RU" sz="2800" dirty="0"/>
              <a:t>Франц </a:t>
            </a:r>
            <a:r>
              <a:rPr lang="ru-RU" sz="2800" dirty="0" err="1"/>
              <a:t>Бопп</a:t>
            </a:r>
            <a:r>
              <a:rPr lang="ru-RU" sz="2800" dirty="0"/>
              <a:t> (1791 — 1867) по сложившейся в лингвистике традиции считается родоначальником сравнительно-исторического языкознания.  </a:t>
            </a:r>
          </a:p>
          <a:p>
            <a:pPr algn="ctr"/>
            <a:r>
              <a:rPr lang="ru-RU" sz="2800" dirty="0"/>
              <a:t>    В своих исследованиях </a:t>
            </a:r>
            <a:r>
              <a:rPr lang="ru-RU" sz="2800" dirty="0" err="1"/>
              <a:t>Бопп</a:t>
            </a:r>
            <a:r>
              <a:rPr lang="ru-RU" sz="2800" dirty="0"/>
              <a:t> ставит перед собой две основные задачи: </a:t>
            </a:r>
          </a:p>
          <a:p>
            <a:pPr algn="ctr"/>
            <a:r>
              <a:rPr lang="ru-RU" sz="2800" dirty="0"/>
              <a:t>1) детально обследовать и доказать родство индоевропейских языков; </a:t>
            </a:r>
          </a:p>
          <a:p>
            <a:pPr algn="ctr"/>
            <a:r>
              <a:rPr lang="ru-RU" sz="2800" dirty="0"/>
              <a:t>2) раскрыть тайну возникновения флексий.</a:t>
            </a:r>
          </a:p>
          <a:p>
            <a:pPr algn="ctr"/>
            <a:r>
              <a:rPr lang="ru-RU" sz="2800" dirty="0"/>
              <a:t>    Вторая задача побудила его особенно тщательно исследовать глагольную систему индоевропейских языков. Появившаяся в 1816г. первая работа </a:t>
            </a:r>
            <a:r>
              <a:rPr lang="ru-RU" sz="2800" dirty="0" err="1"/>
              <a:t>Боппа</a:t>
            </a:r>
            <a:r>
              <a:rPr lang="ru-RU" sz="2800" dirty="0"/>
              <a:t> называлась «О системе спряжения санскритского языка в сравнении с таковым греческого, латинского, </a:t>
            </a:r>
            <a:r>
              <a:rPr lang="ru-RU" sz="2800" dirty="0" smtClean="0"/>
              <a:t>персидского </a:t>
            </a:r>
            <a:r>
              <a:rPr lang="ru-RU" sz="2800" dirty="0"/>
              <a:t>и германского языков»[26]. </a:t>
            </a:r>
          </a:p>
        </p:txBody>
      </p:sp>
    </p:spTree>
    <p:extLst>
      <p:ext uri="{BB962C8B-B14F-4D97-AF65-F5344CB8AC3E}">
        <p14:creationId xmlns:p14="http://schemas.microsoft.com/office/powerpoint/2010/main" val="14874500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3539430"/>
          </a:xfrm>
          <a:prstGeom prst="rect">
            <a:avLst/>
          </a:prstGeom>
        </p:spPr>
        <p:txBody>
          <a:bodyPr wrap="square">
            <a:spAutoFit/>
          </a:bodyPr>
          <a:lstStyle/>
          <a:p>
            <a:pPr algn="ctr"/>
            <a:r>
              <a:rPr lang="ru-RU" sz="2800" dirty="0"/>
              <a:t>В этой работе </a:t>
            </a:r>
            <a:r>
              <a:rPr lang="ru-RU" sz="2800" dirty="0" err="1"/>
              <a:t>Бопп</a:t>
            </a:r>
            <a:r>
              <a:rPr lang="ru-RU" sz="2800" dirty="0"/>
              <a:t> выделил и сопоставил показатели спряжения пяти древних индоевропейских языков, отметил их сходство или принципиальное тождество как свидетельство общего происхождения соответствующих языков. Он детально анализирует систему спряжения древнеиндийского языка, а затем сравнивает полученную картину спряжения со спряжением в остальных перечисленных языках.</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5248" y="3536353"/>
            <a:ext cx="2736304" cy="3321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1429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3108543"/>
          </a:xfrm>
          <a:prstGeom prst="rect">
            <a:avLst/>
          </a:prstGeom>
        </p:spPr>
        <p:txBody>
          <a:bodyPr wrap="square">
            <a:spAutoFit/>
          </a:bodyPr>
          <a:lstStyle/>
          <a:p>
            <a:pPr algn="ctr"/>
            <a:r>
              <a:rPr lang="ru-RU" sz="2800" dirty="0"/>
              <a:t>Заслугой </a:t>
            </a:r>
            <a:r>
              <a:rPr lang="ru-RU" sz="2800" dirty="0" err="1"/>
              <a:t>Боппа</a:t>
            </a:r>
            <a:r>
              <a:rPr lang="ru-RU" sz="2800" dirty="0"/>
              <a:t> считается тот факт, что при сравнении языков  он берет за основу грамматический строй, опирается при доказательстве языкового родства на сходство флексий, поскольку последние относятся к элементам, которые редко заимствуются из одного  языка в другой.</a:t>
            </a:r>
          </a:p>
        </p:txBody>
      </p:sp>
      <p:sp>
        <p:nvSpPr>
          <p:cNvPr id="5" name="Прямоугольник 4"/>
          <p:cNvSpPr/>
          <p:nvPr/>
        </p:nvSpPr>
        <p:spPr>
          <a:xfrm>
            <a:off x="0" y="3108543"/>
            <a:ext cx="9144000" cy="1815882"/>
          </a:xfrm>
          <a:prstGeom prst="rect">
            <a:avLst/>
          </a:prstGeom>
        </p:spPr>
        <p:txBody>
          <a:bodyPr wrap="square">
            <a:spAutoFit/>
          </a:bodyPr>
          <a:lstStyle/>
          <a:p>
            <a:pPr algn="ctr"/>
            <a:r>
              <a:rPr lang="ru-RU" sz="2800" dirty="0"/>
              <a:t>Уже в этой работе </a:t>
            </a:r>
            <a:r>
              <a:rPr lang="ru-RU" sz="2800" dirty="0" err="1"/>
              <a:t>Бопп</a:t>
            </a:r>
            <a:r>
              <a:rPr lang="ru-RU" sz="2800" dirty="0"/>
              <a:t> путем установления генетического тождества глагольных парадигм наглядно доказал существование индоевропейского языкового единства.</a:t>
            </a:r>
          </a:p>
        </p:txBody>
      </p:sp>
    </p:spTree>
    <p:extLst>
      <p:ext uri="{BB962C8B-B14F-4D97-AF65-F5344CB8AC3E}">
        <p14:creationId xmlns:p14="http://schemas.microsoft.com/office/powerpoint/2010/main" val="17587329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62359"/>
            <a:ext cx="9144000" cy="3539430"/>
          </a:xfrm>
          <a:prstGeom prst="rect">
            <a:avLst/>
          </a:prstGeom>
        </p:spPr>
        <p:txBody>
          <a:bodyPr wrap="square">
            <a:spAutoFit/>
          </a:bodyPr>
          <a:lstStyle/>
          <a:p>
            <a:pPr algn="ctr"/>
            <a:r>
              <a:rPr lang="ru-RU" sz="2800" dirty="0"/>
              <a:t>Еще один основоположник сравнительно- исторического </a:t>
            </a:r>
            <a:r>
              <a:rPr lang="ru-RU" sz="2800" dirty="0" err="1"/>
              <a:t>медота</a:t>
            </a:r>
            <a:r>
              <a:rPr lang="ru-RU" sz="2800" dirty="0"/>
              <a:t> - выдающийся немецкий ученый Якоб Гримм (1785—1863), автор первой фундаментальной сравнительной грамматики германских языков.</a:t>
            </a:r>
          </a:p>
          <a:p>
            <a:pPr algn="ctr"/>
            <a:r>
              <a:rPr lang="ru-RU" sz="2800" dirty="0"/>
              <a:t>    В историю языкознания </a:t>
            </a:r>
            <a:r>
              <a:rPr lang="ru-RU" sz="2800" dirty="0" err="1"/>
              <a:t>Я.Гримм</a:t>
            </a:r>
            <a:r>
              <a:rPr lang="ru-RU" sz="2800" dirty="0"/>
              <a:t> вошел прежде всего как </a:t>
            </a:r>
            <a:r>
              <a:rPr lang="ru-RU" sz="2800" dirty="0" smtClean="0"/>
              <a:t>автор </a:t>
            </a:r>
            <a:r>
              <a:rPr lang="ru-RU" sz="2800" dirty="0"/>
              <a:t>трехтомной «Немецкой грамматики»[29].</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7851" y="3601789"/>
            <a:ext cx="2508298" cy="3063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8879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2677656"/>
          </a:xfrm>
          <a:prstGeom prst="rect">
            <a:avLst/>
          </a:prstGeom>
        </p:spPr>
        <p:txBody>
          <a:bodyPr wrap="square">
            <a:spAutoFit/>
          </a:bodyPr>
          <a:lstStyle/>
          <a:p>
            <a:pPr algn="ctr"/>
            <a:r>
              <a:rPr lang="ru-RU" sz="2800" dirty="0"/>
              <a:t>История индоевропейского языка, как она может быть воссоздана из материала различных индоевропейских языков, по мнению </a:t>
            </a:r>
            <a:r>
              <a:rPr lang="ru-RU" sz="2800" dirty="0" err="1"/>
              <a:t>Я.Гримма</a:t>
            </a:r>
            <a:r>
              <a:rPr lang="ru-RU" sz="2800" dirty="0"/>
              <a:t>, показывает смену двух процессов: первый процесс - возникновение флексии из соединения частей слов и второй - распадение </a:t>
            </a:r>
            <a:r>
              <a:rPr lang="ru-RU" sz="2800" dirty="0" smtClean="0"/>
              <a:t>флексии.</a:t>
            </a:r>
            <a:endParaRPr lang="ru-RU" sz="2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3997"/>
            <a:ext cx="9371013" cy="330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4026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48965"/>
            <a:ext cx="9144000" cy="6555641"/>
          </a:xfrm>
          <a:prstGeom prst="rect">
            <a:avLst/>
          </a:prstGeom>
        </p:spPr>
        <p:txBody>
          <a:bodyPr wrap="square">
            <a:spAutoFit/>
          </a:bodyPr>
          <a:lstStyle/>
          <a:p>
            <a:pPr algn="ctr"/>
            <a:r>
              <a:rPr lang="ru-RU" sz="2400" dirty="0"/>
              <a:t> </a:t>
            </a:r>
            <a:r>
              <a:rPr lang="ru-RU" sz="2800" dirty="0"/>
              <a:t>В разработке сравнительно-исторического метода и особенно в становлении славянского сравнительного языкознания значительную роль сыграли работы русского академика Александра  </a:t>
            </a:r>
            <a:r>
              <a:rPr lang="ru-RU" sz="2800" dirty="0" err="1"/>
              <a:t>Xристофоровича</a:t>
            </a:r>
            <a:r>
              <a:rPr lang="ru-RU" sz="2800" dirty="0"/>
              <a:t> Востокова (1781-1864).   </a:t>
            </a:r>
          </a:p>
          <a:p>
            <a:pPr algn="ctr"/>
            <a:r>
              <a:rPr lang="ru-RU" sz="2800" dirty="0"/>
              <a:t>    Основными трудами Востокова являются: «Рассуждение о славянском   языке...»[9] «Русская грамматика»[4]; «Описание русских и славянских рукописей </a:t>
            </a:r>
            <a:r>
              <a:rPr lang="ru-RU" sz="2800" dirty="0" err="1"/>
              <a:t>Румянцевского</a:t>
            </a:r>
            <a:r>
              <a:rPr lang="ru-RU" sz="2800" dirty="0"/>
              <a:t> </a:t>
            </a:r>
            <a:r>
              <a:rPr lang="ru-RU" sz="2800" dirty="0" err="1"/>
              <a:t>музеума</a:t>
            </a:r>
            <a:r>
              <a:rPr lang="ru-RU" sz="2800" dirty="0"/>
              <a:t>»[5]; «Издание Остромирова Евангелия»[6]; «Словарь церковно-славянского языка»[7]; «Грамматика церковно-славянского языка, изложенная по древнейшим оного письменным памятникам»[8]. Данная   грамматика явилась последним трудом 80-летнего ученого.</a:t>
            </a:r>
          </a:p>
        </p:txBody>
      </p:sp>
    </p:spTree>
    <p:extLst>
      <p:ext uri="{BB962C8B-B14F-4D97-AF65-F5344CB8AC3E}">
        <p14:creationId xmlns:p14="http://schemas.microsoft.com/office/powerpoint/2010/main" val="37518454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5848"/>
            <a:ext cx="507605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67109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3536" y="0"/>
            <a:ext cx="9144000" cy="2677656"/>
          </a:xfrm>
          <a:prstGeom prst="rect">
            <a:avLst/>
          </a:prstGeom>
        </p:spPr>
        <p:txBody>
          <a:bodyPr wrap="square">
            <a:spAutoFit/>
          </a:bodyPr>
          <a:lstStyle/>
          <a:p>
            <a:pPr algn="ctr"/>
            <a:r>
              <a:rPr lang="ru-RU" sz="2800" dirty="0"/>
              <a:t>Востоков стремился показать различные степени родства между сравниваемыми языками. В основу установления степени родства, по Востокову, должно быть положено деление всех слов на «первоклассные», или «первенствующие», и «второклассные», или «второстепенные».</a:t>
            </a:r>
          </a:p>
        </p:txBody>
      </p:sp>
      <p:sp>
        <p:nvSpPr>
          <p:cNvPr id="5" name="Прямоугольник 4"/>
          <p:cNvSpPr/>
          <p:nvPr/>
        </p:nvSpPr>
        <p:spPr>
          <a:xfrm>
            <a:off x="0" y="2690336"/>
            <a:ext cx="9144000" cy="1815882"/>
          </a:xfrm>
          <a:prstGeom prst="rect">
            <a:avLst/>
          </a:prstGeom>
        </p:spPr>
        <p:txBody>
          <a:bodyPr wrap="square">
            <a:spAutoFit/>
          </a:bodyPr>
          <a:lstStyle/>
          <a:p>
            <a:pPr algn="ctr"/>
            <a:r>
              <a:rPr lang="ru-RU" sz="2800" dirty="0"/>
              <a:t>К типу первоклассных относятся, кроме того, некоторые глаголы и вспомогательные слова и частицы, как, например, предлоги, союзы, </a:t>
            </a:r>
            <a:r>
              <a:rPr lang="ru-RU" sz="2800" dirty="0" smtClean="0"/>
              <a:t>междометия</a:t>
            </a:r>
            <a:r>
              <a:rPr lang="ru-RU" sz="2800" dirty="0"/>
              <a:t>.</a:t>
            </a:r>
          </a:p>
        </p:txBody>
      </p:sp>
    </p:spTree>
    <p:extLst>
      <p:ext uri="{BB962C8B-B14F-4D97-AF65-F5344CB8AC3E}">
        <p14:creationId xmlns:p14="http://schemas.microsoft.com/office/powerpoint/2010/main" val="19831529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815882"/>
          </a:xfrm>
          <a:prstGeom prst="rect">
            <a:avLst/>
          </a:prstGeom>
        </p:spPr>
        <p:txBody>
          <a:bodyPr wrap="square">
            <a:spAutoFit/>
          </a:bodyPr>
          <a:lstStyle/>
          <a:p>
            <a:pPr algn="ctr"/>
            <a:r>
              <a:rPr lang="ru-RU" sz="2800" dirty="0"/>
              <a:t>Ко вторым Востоков относит названия орудий, ремесел, искусств и т.п., которые в процессе торговых или культурных связей народы наиболее часто заимствуют друг у друга.</a:t>
            </a:r>
          </a:p>
        </p:txBody>
      </p:sp>
      <p:sp>
        <p:nvSpPr>
          <p:cNvPr id="5" name="Прямоугольник 4"/>
          <p:cNvSpPr/>
          <p:nvPr/>
        </p:nvSpPr>
        <p:spPr>
          <a:xfrm>
            <a:off x="-27816" y="1815882"/>
            <a:ext cx="9144000" cy="4832092"/>
          </a:xfrm>
          <a:prstGeom prst="rect">
            <a:avLst/>
          </a:prstGeom>
        </p:spPr>
        <p:txBody>
          <a:bodyPr wrap="square">
            <a:spAutoFit/>
          </a:bodyPr>
          <a:lstStyle/>
          <a:p>
            <a:pPr algn="ctr"/>
            <a:r>
              <a:rPr lang="ru-RU" sz="2800" dirty="0"/>
              <a:t>Особое место среди научных трудов А. X. Востокова занимает его «Рассуждение о славянском языке...»[9], которое состоит из двух равновеликих частей: 1) «Рассуждение» и 2) «Примечания». В самом начале «Рассуждения» затрагивается вопрос о происхождении церковнославянского языка; в истории его развития выделяются древний (памятники IX—XIV вв.), средний (памятники  XV - XVI вв.) и новый (после XVI в.) периоды и подробно характеризуется последний период (т. е. период печатных церковных книг).</a:t>
            </a:r>
          </a:p>
        </p:txBody>
      </p:sp>
    </p:spTree>
    <p:extLst>
      <p:ext uri="{BB962C8B-B14F-4D97-AF65-F5344CB8AC3E}">
        <p14:creationId xmlns:p14="http://schemas.microsoft.com/office/powerpoint/2010/main" val="13741483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endParaRPr lang="ru-RU"/>
          </a:p>
        </p:txBody>
      </p:sp>
      <p:sp>
        <p:nvSpPr>
          <p:cNvPr id="3" name="Заголовок 2"/>
          <p:cNvSpPr>
            <a:spLocks noGrp="1"/>
          </p:cNvSpPr>
          <p:nvPr>
            <p:ph type="ctrTitle"/>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0646" y="0"/>
            <a:ext cx="4922708" cy="6858000"/>
          </a:xfrm>
          <a:prstGeom prst="rect">
            <a:avLst/>
          </a:prstGeom>
        </p:spPr>
      </p:pic>
    </p:spTree>
    <p:extLst>
      <p:ext uri="{BB962C8B-B14F-4D97-AF65-F5344CB8AC3E}">
        <p14:creationId xmlns:p14="http://schemas.microsoft.com/office/powerpoint/2010/main" val="19153957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744" y="1539949"/>
            <a:ext cx="9144000" cy="1384995"/>
          </a:xfrm>
          <a:prstGeom prst="rect">
            <a:avLst/>
          </a:prstGeom>
        </p:spPr>
        <p:txBody>
          <a:bodyPr wrap="square">
            <a:spAutoFit/>
          </a:bodyPr>
          <a:lstStyle/>
          <a:p>
            <a:pPr algn="ctr"/>
            <a:r>
              <a:rPr lang="ru-RU" sz="2800" dirty="0"/>
              <a:t>В древности, отмечает Востоков, не было значительного различия между русским и церковнославянским языками. </a:t>
            </a:r>
          </a:p>
        </p:txBody>
      </p:sp>
      <p:sp>
        <p:nvSpPr>
          <p:cNvPr id="5" name="Прямоугольник 4"/>
          <p:cNvSpPr/>
          <p:nvPr/>
        </p:nvSpPr>
        <p:spPr>
          <a:xfrm>
            <a:off x="-5368" y="2924944"/>
            <a:ext cx="9144000" cy="2246769"/>
          </a:xfrm>
          <a:prstGeom prst="rect">
            <a:avLst/>
          </a:prstGeom>
        </p:spPr>
        <p:txBody>
          <a:bodyPr wrap="square">
            <a:spAutoFit/>
          </a:bodyPr>
          <a:lstStyle/>
          <a:p>
            <a:pPr algn="ctr"/>
            <a:r>
              <a:rPr lang="ru-RU" sz="2800" dirty="0"/>
              <a:t>Как показывает Востоков, чем древнее письменные памятники славянских диалектов, тем больше сходства между этими диалектами. По Востокову, во времена Кирилла и </a:t>
            </a:r>
            <a:r>
              <a:rPr lang="ru-RU" sz="2800" dirty="0" err="1"/>
              <a:t>Мефодия</a:t>
            </a:r>
            <a:r>
              <a:rPr lang="ru-RU" sz="2800" dirty="0"/>
              <a:t> все славянские племена могли легко понимать друг друга.</a:t>
            </a:r>
          </a:p>
        </p:txBody>
      </p:sp>
    </p:spTree>
    <p:extLst>
      <p:ext uri="{BB962C8B-B14F-4D97-AF65-F5344CB8AC3E}">
        <p14:creationId xmlns:p14="http://schemas.microsoft.com/office/powerpoint/2010/main" val="41495683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894199"/>
            <a:ext cx="9036496" cy="2246769"/>
          </a:xfrm>
          <a:prstGeom prst="rect">
            <a:avLst/>
          </a:prstGeom>
        </p:spPr>
        <p:txBody>
          <a:bodyPr wrap="square">
            <a:spAutoFit/>
          </a:bodyPr>
          <a:lstStyle/>
          <a:p>
            <a:pPr algn="ctr"/>
            <a:r>
              <a:rPr lang="ru-RU" sz="2800" dirty="0"/>
              <a:t>В середине 19 века работают такие крупные компаративисты, как А. </a:t>
            </a:r>
            <a:r>
              <a:rPr lang="ru-RU" sz="2800" dirty="0" err="1"/>
              <a:t>Ф.Потт</a:t>
            </a:r>
            <a:r>
              <a:rPr lang="ru-RU" sz="2800" dirty="0"/>
              <a:t>, Г. </a:t>
            </a:r>
            <a:r>
              <a:rPr lang="ru-RU" sz="2800" dirty="0" err="1"/>
              <a:t>Курциус</a:t>
            </a:r>
            <a:r>
              <a:rPr lang="ru-RU" sz="2800" dirty="0"/>
              <a:t>, А. Кун, Т. </a:t>
            </a:r>
            <a:r>
              <a:rPr lang="ru-RU" sz="2800" dirty="0" err="1"/>
              <a:t>Бенфей</a:t>
            </a:r>
            <a:r>
              <a:rPr lang="ru-RU" sz="2800" dirty="0"/>
              <a:t>, А. </a:t>
            </a:r>
            <a:r>
              <a:rPr lang="ru-RU" sz="2800" dirty="0" err="1"/>
              <a:t>Шлейхер</a:t>
            </a:r>
            <a:r>
              <a:rPr lang="ru-RU" sz="2800" dirty="0"/>
              <a:t>, </a:t>
            </a:r>
            <a:r>
              <a:rPr lang="ru-RU" sz="2800" dirty="0" err="1"/>
              <a:t>И.Шмидт</a:t>
            </a:r>
            <a:r>
              <a:rPr lang="ru-RU" sz="2800" dirty="0"/>
              <a:t>, </a:t>
            </a:r>
            <a:r>
              <a:rPr lang="ru-RU" sz="2800" dirty="0" err="1"/>
              <a:t>В.фон</a:t>
            </a:r>
            <a:r>
              <a:rPr lang="ru-RU" sz="2800" dirty="0"/>
              <a:t> Гумбольдт и др. Их работы легли в основу исследовательской деятельности языковедов ряда школ и направлений.</a:t>
            </a:r>
          </a:p>
        </p:txBody>
      </p:sp>
      <p:sp>
        <p:nvSpPr>
          <p:cNvPr id="5" name="Прямоугольник 4"/>
          <p:cNvSpPr/>
          <p:nvPr/>
        </p:nvSpPr>
        <p:spPr>
          <a:xfrm>
            <a:off x="17904" y="3140968"/>
            <a:ext cx="9144000" cy="3108543"/>
          </a:xfrm>
          <a:prstGeom prst="rect">
            <a:avLst/>
          </a:prstGeom>
        </p:spPr>
        <p:txBody>
          <a:bodyPr wrap="square">
            <a:spAutoFit/>
          </a:bodyPr>
          <a:lstStyle/>
          <a:p>
            <a:pPr algn="ctr"/>
            <a:r>
              <a:rPr lang="ru-RU" sz="2800" dirty="0"/>
              <a:t>Особенностью работ указанных исследователей было стремление направить усилия на изучение древних языков и древнейших этапов развития языков. Древние языки являлись  эталоном и в историко-философском отношении: сравнивая с ними современные языки, эти авторы стремились выявить степень «упадка» современных языков.</a:t>
            </a:r>
          </a:p>
        </p:txBody>
      </p:sp>
    </p:spTree>
    <p:extLst>
      <p:ext uri="{BB962C8B-B14F-4D97-AF65-F5344CB8AC3E}">
        <p14:creationId xmlns:p14="http://schemas.microsoft.com/office/powerpoint/2010/main" val="38219083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0696"/>
            <a:ext cx="9144000" cy="3539430"/>
          </a:xfrm>
          <a:prstGeom prst="rect">
            <a:avLst/>
          </a:prstGeom>
        </p:spPr>
        <p:txBody>
          <a:bodyPr wrap="square">
            <a:spAutoFit/>
          </a:bodyPr>
          <a:lstStyle/>
          <a:p>
            <a:pPr algn="ctr"/>
            <a:r>
              <a:rPr lang="ru-RU" sz="2800" dirty="0"/>
              <a:t>В России представителями сравнительно-исторического языкознания являются следующие </a:t>
            </a:r>
            <a:r>
              <a:rPr lang="ru-RU" sz="2800" dirty="0" smtClean="0"/>
              <a:t>ученые. Измаил </a:t>
            </a:r>
            <a:r>
              <a:rPr lang="ru-RU" sz="2800" dirty="0"/>
              <a:t>Иванович Срезневский (1812-1880). В 1849 г. на годичном собрании университета произнёс речь об истории русского языка в сравнительно-историческом аспекте, которая позднее была опубликована как «Мысли об истории русского языка»[20, 123]. </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5245" y="3473624"/>
            <a:ext cx="2512899"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6086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260648"/>
            <a:ext cx="9144000" cy="5262979"/>
          </a:xfrm>
          <a:prstGeom prst="rect">
            <a:avLst/>
          </a:prstGeom>
        </p:spPr>
        <p:txBody>
          <a:bodyPr wrap="square">
            <a:spAutoFit/>
          </a:bodyPr>
          <a:lstStyle/>
          <a:p>
            <a:pPr algn="ctr"/>
            <a:r>
              <a:rPr lang="ru-RU" sz="2800" dirty="0"/>
              <a:t>Срезневский считает, что понять историю русского языка можно только при сопоставлении его с родственными языками. При этом следует сравнивать древние состояния нескольких языков, а затем сопоставлять эти языки на современном уровне. Причины языковых изменений могут быть как внешними, так и внутренними. К первым относятся связи между народами, языковые контакты, ко вторым – изменения, действующие в самом языке. Он полагает, что необходимо связывать историческое изучение языка с историей народа.</a:t>
            </a:r>
          </a:p>
        </p:txBody>
      </p:sp>
    </p:spTree>
    <p:extLst>
      <p:ext uri="{BB962C8B-B14F-4D97-AF65-F5344CB8AC3E}">
        <p14:creationId xmlns:p14="http://schemas.microsoft.com/office/powerpoint/2010/main" val="40303306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63698"/>
            <a:ext cx="9144000" cy="3970318"/>
          </a:xfrm>
          <a:prstGeom prst="rect">
            <a:avLst/>
          </a:prstGeom>
        </p:spPr>
        <p:txBody>
          <a:bodyPr wrap="square">
            <a:spAutoFit/>
          </a:bodyPr>
          <a:lstStyle/>
          <a:p>
            <a:pPr algn="ctr"/>
            <a:r>
              <a:rPr lang="ru-RU" sz="2800" dirty="0"/>
              <a:t> Фёдор Иванович Буслаев (1818-1897) впервые в России начал преподавать сравнительную грамматику индоевропейских языков и историческую грамматику русского языка. Основная работа Буслаева «Опыт исторической грамматики русского языка» (1858 г.)[3], где развиваются идеи Гумбольдта о языке как непрерывном творческом процессе, о выражении в языке духовной жизни народа, системном характере языка и т.д</a:t>
            </a:r>
            <a:r>
              <a:rPr lang="ru-RU" sz="2800" dirty="0" smtClean="0"/>
              <a:t>.</a:t>
            </a:r>
            <a:endParaRPr lang="ru-RU" sz="2800"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3963144"/>
            <a:ext cx="2470182" cy="282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07934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400" y="1628800"/>
            <a:ext cx="9144000" cy="3970318"/>
          </a:xfrm>
          <a:prstGeom prst="rect">
            <a:avLst/>
          </a:prstGeom>
        </p:spPr>
        <p:txBody>
          <a:bodyPr wrap="square">
            <a:spAutoFit/>
          </a:bodyPr>
          <a:lstStyle/>
          <a:p>
            <a:pPr algn="ctr"/>
            <a:r>
              <a:rPr lang="ru-RU" sz="2800" dirty="0"/>
              <a:t>В соотношении языка и мышления выделяет два периода: древнейший, когда важнейшей частью грамматики была морфология, и позднейший – период синтаксиса. Считает, что русский язык как живое целое может быть понят только в связи с прочими индоевропейскими языками. В своих работах и лекциях Буслаев постоянно сравнивал материалы русского языка с данными немецкого, готского, латинского и санскрита. </a:t>
            </a:r>
          </a:p>
        </p:txBody>
      </p:sp>
    </p:spTree>
    <p:extLst>
      <p:ext uri="{BB962C8B-B14F-4D97-AF65-F5344CB8AC3E}">
        <p14:creationId xmlns:p14="http://schemas.microsoft.com/office/powerpoint/2010/main" val="14004717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616630"/>
            <a:ext cx="9252520" cy="3108543"/>
          </a:xfrm>
          <a:prstGeom prst="rect">
            <a:avLst/>
          </a:prstGeom>
        </p:spPr>
        <p:txBody>
          <a:bodyPr wrap="square">
            <a:spAutoFit/>
          </a:bodyPr>
          <a:lstStyle/>
          <a:p>
            <a:pPr algn="ctr"/>
            <a:r>
              <a:rPr lang="ru-RU" sz="2800" dirty="0"/>
              <a:t>Если ранние компаративисты обращали  основное внимание на сравнение языков, то Буслаев полагал, что сравнительная грамматика даст возможность воссоздать общую для всех индоевропейских языков форму и позволит проследить видоизменение этой формы в русском языке. При этом призывал изучать живой язык и его диалекты.</a:t>
            </a:r>
          </a:p>
        </p:txBody>
      </p:sp>
    </p:spTree>
    <p:extLst>
      <p:ext uri="{BB962C8B-B14F-4D97-AF65-F5344CB8AC3E}">
        <p14:creationId xmlns:p14="http://schemas.microsoft.com/office/powerpoint/2010/main" val="32937021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240" y="1412776"/>
            <a:ext cx="9144000" cy="3970318"/>
          </a:xfrm>
          <a:prstGeom prst="rect">
            <a:avLst/>
          </a:prstGeom>
        </p:spPr>
        <p:txBody>
          <a:bodyPr wrap="square">
            <a:spAutoFit/>
          </a:bodyPr>
          <a:lstStyle/>
          <a:p>
            <a:pPr algn="ctr"/>
            <a:r>
              <a:rPr lang="ru-RU" sz="2800" dirty="0"/>
              <a:t> Задачей первого этапа развития сравнительно-исторического языкознания - от </a:t>
            </a:r>
            <a:r>
              <a:rPr lang="ru-RU" sz="2800" dirty="0" err="1"/>
              <a:t>Боппа</a:t>
            </a:r>
            <a:r>
              <a:rPr lang="ru-RU" sz="2800" dirty="0"/>
              <a:t> до Гумбольдта – было доказательство родства индоевропейских языков, их происхождения от общего источника. На втором этапе происходит развитие самого метода и исследование отдельных ветвей индоевропейских языков. Здесь следует назвать Августа </a:t>
            </a:r>
            <a:r>
              <a:rPr lang="ru-RU" sz="2800" dirty="0" err="1"/>
              <a:t>Шлейхера</a:t>
            </a:r>
            <a:r>
              <a:rPr lang="ru-RU" sz="2800" dirty="0"/>
              <a:t>, сделавшего необычайно много для утверждения сравнительного языкознания  в середине XIX в. </a:t>
            </a:r>
          </a:p>
        </p:txBody>
      </p:sp>
    </p:spTree>
    <p:extLst>
      <p:ext uri="{BB962C8B-B14F-4D97-AF65-F5344CB8AC3E}">
        <p14:creationId xmlns:p14="http://schemas.microsoft.com/office/powerpoint/2010/main" val="20181618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34439"/>
            <a:ext cx="8964488" cy="3416320"/>
          </a:xfrm>
          <a:prstGeom prst="rect">
            <a:avLst/>
          </a:prstGeom>
        </p:spPr>
        <p:txBody>
          <a:bodyPr wrap="square">
            <a:spAutoFit/>
          </a:bodyPr>
          <a:lstStyle/>
          <a:p>
            <a:pPr algn="ctr"/>
            <a:r>
              <a:rPr lang="ru-RU" sz="2400" dirty="0"/>
              <a:t>Август </a:t>
            </a:r>
            <a:r>
              <a:rPr lang="ru-RU" sz="2400" dirty="0" err="1"/>
              <a:t>Шлейхер</a:t>
            </a:r>
            <a:r>
              <a:rPr lang="ru-RU" sz="2400" dirty="0"/>
              <a:t> (1821 — 1868) — крупнейший исследователь в области компаративистики и общего языкознания. Наиболее важными для сравнительно-исторического языкознания трудами А. </a:t>
            </a:r>
            <a:r>
              <a:rPr lang="ru-RU" sz="2400" dirty="0" err="1"/>
              <a:t>Шлейхера</a:t>
            </a:r>
            <a:r>
              <a:rPr lang="ru-RU" sz="2400" dirty="0"/>
              <a:t> являются его работы, представляющие собой конкретные исследования в области индоевропеистики: «Морфология церковнославянского языка»[35]; «Руководство по изучению литовского языка[36]»; «Компендий сравнительной грамматики индоевропейских языков»[37].</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0244" y="3227972"/>
            <a:ext cx="2883024" cy="3603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96172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556792"/>
            <a:ext cx="9144000" cy="1200329"/>
          </a:xfrm>
          <a:prstGeom prst="rect">
            <a:avLst/>
          </a:prstGeom>
        </p:spPr>
        <p:txBody>
          <a:bodyPr wrap="square">
            <a:spAutoFit/>
          </a:bodyPr>
          <a:lstStyle/>
          <a:p>
            <a:pPr algn="ctr"/>
            <a:r>
              <a:rPr lang="ru-RU" sz="2400" dirty="0" err="1"/>
              <a:t>Шлейхер</a:t>
            </a:r>
            <a:r>
              <a:rPr lang="ru-RU" sz="2400" dirty="0"/>
              <a:t> стремился приблизить языкознание к точным наукам, выработать  объективные и строгие приемы анализа материала в рамках сравнительно-исторического метода.</a:t>
            </a:r>
          </a:p>
        </p:txBody>
      </p:sp>
      <p:sp>
        <p:nvSpPr>
          <p:cNvPr id="5" name="Прямоугольник 4"/>
          <p:cNvSpPr/>
          <p:nvPr/>
        </p:nvSpPr>
        <p:spPr>
          <a:xfrm>
            <a:off x="0" y="2636912"/>
            <a:ext cx="9144000" cy="3785652"/>
          </a:xfrm>
          <a:prstGeom prst="rect">
            <a:avLst/>
          </a:prstGeom>
        </p:spPr>
        <p:txBody>
          <a:bodyPr wrap="square">
            <a:spAutoFit/>
          </a:bodyPr>
          <a:lstStyle/>
          <a:p>
            <a:pPr algn="ctr"/>
            <a:r>
              <a:rPr lang="ru-RU" sz="2400" dirty="0"/>
              <a:t>Идя этим путем в исследовании индоевропейских языков, </a:t>
            </a:r>
            <a:r>
              <a:rPr lang="ru-RU" sz="2400" dirty="0" err="1"/>
              <a:t>Шлейхер</a:t>
            </a:r>
            <a:r>
              <a:rPr lang="ru-RU" sz="2400" dirty="0"/>
              <a:t> создает свою теорию родословного древа, в которой ведущую роль играет понятие «праязык» (или «язык-предок»). По </a:t>
            </a:r>
            <a:r>
              <a:rPr lang="ru-RU" sz="2400" dirty="0" err="1"/>
              <a:t>Шлейхеру</a:t>
            </a:r>
            <a:r>
              <a:rPr lang="ru-RU" sz="2400" dirty="0"/>
              <a:t>, все языки, происходящие из одного праязыка, </a:t>
            </a:r>
            <a:r>
              <a:rPr lang="ru-RU" sz="2400" dirty="0" err="1"/>
              <a:t>oбразуют</a:t>
            </a:r>
            <a:r>
              <a:rPr lang="ru-RU" sz="2400" dirty="0"/>
              <a:t> языковой род (или языковое древо), который затем делится на языковые семьи, или языковые ветви. Языки, возникшие первыми из праязыка, </a:t>
            </a:r>
            <a:r>
              <a:rPr lang="ru-RU" sz="2400" dirty="0" err="1"/>
              <a:t>Шлейхер</a:t>
            </a:r>
            <a:r>
              <a:rPr lang="ru-RU" sz="2400" dirty="0"/>
              <a:t> называет языками-основами. Языки - основы дифференцируются в языки; языки могут распадаться на диалекты, а диалекты — на </a:t>
            </a:r>
            <a:r>
              <a:rPr lang="ru-RU" sz="2400" dirty="0" err="1"/>
              <a:t>поддиалекты</a:t>
            </a:r>
            <a:r>
              <a:rPr lang="ru-RU" sz="2400" dirty="0"/>
              <a:t>.</a:t>
            </a:r>
          </a:p>
        </p:txBody>
      </p:sp>
    </p:spTree>
    <p:extLst>
      <p:ext uri="{BB962C8B-B14F-4D97-AF65-F5344CB8AC3E}">
        <p14:creationId xmlns:p14="http://schemas.microsoft.com/office/powerpoint/2010/main" val="2361654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2060848"/>
            <a:ext cx="9118456" cy="2246769"/>
          </a:xfrm>
          <a:prstGeom prst="rect">
            <a:avLst/>
          </a:prstGeom>
        </p:spPr>
        <p:txBody>
          <a:bodyPr wrap="square">
            <a:spAutoFit/>
          </a:bodyPr>
          <a:lstStyle/>
          <a:p>
            <a:pPr algn="ctr"/>
            <a:r>
              <a:rPr lang="ru-RU" sz="2800" dirty="0"/>
              <a:t>Э. Гишар «Этимологическая гармония языков» (1606 г.) – о том, что 1 язык древнееврейский (Вавилонская башня, Библия). Однако Г.В. Лейбниц впоследствии опроверг предположение о том, что еврейский язык был источником всех языков.</a:t>
            </a:r>
          </a:p>
        </p:txBody>
      </p:sp>
    </p:spTree>
    <p:extLst>
      <p:ext uri="{BB962C8B-B14F-4D97-AF65-F5344CB8AC3E}">
        <p14:creationId xmlns:p14="http://schemas.microsoft.com/office/powerpoint/2010/main" val="11336676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986528"/>
          </a:xfrm>
          <a:prstGeom prst="rect">
            <a:avLst/>
          </a:prstGeom>
        </p:spPr>
        <p:txBody>
          <a:bodyPr wrap="square">
            <a:spAutoFit/>
          </a:bodyPr>
          <a:lstStyle/>
          <a:p>
            <a:pPr algn="ctr"/>
            <a:r>
              <a:rPr lang="ru-RU" sz="2800" dirty="0"/>
              <a:t> В своей работе «Компендий сравнительной грамматики индоевропейских языков» </a:t>
            </a:r>
            <a:r>
              <a:rPr lang="ru-RU" sz="2800" dirty="0" err="1"/>
              <a:t>Шлейхер</a:t>
            </a:r>
            <a:r>
              <a:rPr lang="ru-RU" sz="2800" dirty="0"/>
              <a:t> дает схему родословного дерева индоевропейских языков, подобную родословному древу людей или животных. Весь путь развития индоевропейских языков графически изображен на этом родословном древе, общий ствол которого расщепился первоначально на две главные ветви-языки: первая главная ветвь — славяно-германская, которая позднее расчленилась на  германскую и славяно-литовскую, вторая главная ветвь — </a:t>
            </a:r>
            <a:r>
              <a:rPr lang="ru-RU" sz="2800" dirty="0" err="1"/>
              <a:t>арио</a:t>
            </a:r>
            <a:r>
              <a:rPr lang="ru-RU" sz="2800" dirty="0"/>
              <a:t> - греко-итало-кельтская, которая расчленилась на греко-итало- кельтскую и арийскую, первая из которых, в свою очередь, расчленилась на (албано-) греческую и итало-кельтскую, а вторая, арийская, долгое время оставалась нерасчлененной. </a:t>
            </a:r>
          </a:p>
        </p:txBody>
      </p:sp>
    </p:spTree>
    <p:extLst>
      <p:ext uri="{BB962C8B-B14F-4D97-AF65-F5344CB8AC3E}">
        <p14:creationId xmlns:p14="http://schemas.microsoft.com/office/powerpoint/2010/main" val="30248085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35064"/>
            <a:ext cx="9144000" cy="6555641"/>
          </a:xfrm>
          <a:prstGeom prst="rect">
            <a:avLst/>
          </a:prstGeom>
        </p:spPr>
        <p:txBody>
          <a:bodyPr wrap="square">
            <a:spAutoFit/>
          </a:bodyPr>
          <a:lstStyle/>
          <a:p>
            <a:pPr algn="ctr"/>
            <a:r>
              <a:rPr lang="ru-RU" sz="2800" dirty="0"/>
              <a:t>Позднее славяно-литовская разделилась на славянскую и литовскую, арийская на иранскую и индийскую, а итало-кельтская — на кельтскую и италийскую. Обоснованием такой картины истории индоевропейских языков служит, по </a:t>
            </a:r>
            <a:r>
              <a:rPr lang="ru-RU" sz="2800" dirty="0" err="1"/>
              <a:t>Шлейхеру</a:t>
            </a:r>
            <a:r>
              <a:rPr lang="ru-RU" sz="2800" dirty="0"/>
              <a:t>, положение о том, что чем восточнее живет народ, тем больше древних черт сохраняет его язык, и чем западнее живет народ, тем больше новообразований содержит его язык и тем меньше у него сохранилось древних черт. Следовательно, славяно-германцы раньше других начали свое переселение на запад. Самым восточным из индоевропейских языков был древнеиндийский, и поэтому санскрит признавался языком наиболее близким к индоевропейскому праязыку.</a:t>
            </a:r>
          </a:p>
        </p:txBody>
      </p:sp>
    </p:spTree>
    <p:extLst>
      <p:ext uri="{BB962C8B-B14F-4D97-AF65-F5344CB8AC3E}">
        <p14:creationId xmlns:p14="http://schemas.microsoft.com/office/powerpoint/2010/main" val="11798296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772816"/>
            <a:ext cx="9144000" cy="3539430"/>
          </a:xfrm>
          <a:prstGeom prst="rect">
            <a:avLst/>
          </a:prstGeom>
        </p:spPr>
        <p:txBody>
          <a:bodyPr wrap="square">
            <a:spAutoFit/>
          </a:bodyPr>
          <a:lstStyle/>
          <a:p>
            <a:pPr algn="ctr"/>
            <a:r>
              <a:rPr lang="ru-RU" sz="2800" dirty="0"/>
              <a:t>Вторая половина XX в. отмечена крупными достижениями компаративистики. </a:t>
            </a:r>
            <a:r>
              <a:rPr lang="ru-RU" sz="2800" dirty="0" smtClean="0"/>
              <a:t>Так, наряду с германскими, романскими, славянскими языками, компаративисты начали описывать языки других групп индоевропейской семьи (анатолийские, индоиранские, </a:t>
            </a:r>
            <a:r>
              <a:rPr lang="ru-RU" sz="2800" dirty="0" err="1" smtClean="0"/>
              <a:t>памирские</a:t>
            </a:r>
            <a:r>
              <a:rPr lang="ru-RU" sz="2800" dirty="0" smtClean="0"/>
              <a:t>, фракийский, македонский и др.), что позволило уточнить знания о структуре индоевропейского праязыка. </a:t>
            </a:r>
            <a:endParaRPr lang="ru-RU" sz="2800" dirty="0"/>
          </a:p>
        </p:txBody>
      </p:sp>
    </p:spTree>
    <p:extLst>
      <p:ext uri="{BB962C8B-B14F-4D97-AF65-F5344CB8AC3E}">
        <p14:creationId xmlns:p14="http://schemas.microsoft.com/office/powerpoint/2010/main" val="38613897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832397"/>
            <a:ext cx="9140512" cy="5262979"/>
          </a:xfrm>
          <a:prstGeom prst="rect">
            <a:avLst/>
          </a:prstGeom>
        </p:spPr>
        <p:txBody>
          <a:bodyPr wrap="square">
            <a:spAutoFit/>
          </a:bodyPr>
          <a:lstStyle/>
          <a:p>
            <a:pPr algn="ctr"/>
            <a:r>
              <a:rPr lang="ru-RU" sz="2800" dirty="0"/>
              <a:t>Кроме того, были созданы сравнительно – исторические грамматики языков неиндоевропейских семей: финно-угорских, алтайских, дравидских, семитских, индейских и пр.</a:t>
            </a:r>
          </a:p>
          <a:p>
            <a:pPr algn="ctr"/>
            <a:r>
              <a:rPr lang="ru-RU" sz="2800" dirty="0"/>
              <a:t>   В недрах сравнительно-исторического языкознания к началу 1950-х гг. сформировалась новая дисциплина – глоттохронология (от греч. </a:t>
            </a:r>
            <a:r>
              <a:rPr lang="ru-RU" sz="2800" dirty="0" err="1"/>
              <a:t>glotta</a:t>
            </a:r>
            <a:r>
              <a:rPr lang="ru-RU" sz="2800" dirty="0"/>
              <a:t> «язык» и </a:t>
            </a:r>
            <a:r>
              <a:rPr lang="ru-RU" sz="2800" dirty="0" err="1"/>
              <a:t>chronos</a:t>
            </a:r>
            <a:r>
              <a:rPr lang="ru-RU" sz="2800" dirty="0"/>
              <a:t> «время»), которая занимается выявлением скорости языковых изменений и установлением на этом основании времени разделения родственных языков. Создатель метода – американский учёный Моррис </a:t>
            </a:r>
            <a:r>
              <a:rPr lang="ru-RU" sz="2800" dirty="0" err="1"/>
              <a:t>Свадеш</a:t>
            </a:r>
            <a:r>
              <a:rPr lang="ru-RU" sz="2800" dirty="0"/>
              <a:t> (1909-1967).</a:t>
            </a:r>
          </a:p>
        </p:txBody>
      </p:sp>
    </p:spTree>
    <p:extLst>
      <p:ext uri="{BB962C8B-B14F-4D97-AF65-F5344CB8AC3E}">
        <p14:creationId xmlns:p14="http://schemas.microsoft.com/office/powerpoint/2010/main" val="1375292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16631"/>
            <a:ext cx="9630345" cy="629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16200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692696"/>
            <a:ext cx="9144000" cy="5262979"/>
          </a:xfrm>
          <a:prstGeom prst="rect">
            <a:avLst/>
          </a:prstGeom>
        </p:spPr>
        <p:txBody>
          <a:bodyPr wrap="square">
            <a:spAutoFit/>
          </a:bodyPr>
          <a:lstStyle/>
          <a:p>
            <a:pPr algn="ctr"/>
            <a:r>
              <a:rPr lang="ru-RU" sz="2800" dirty="0"/>
              <a:t> Во второй половине XX в. компаративисты совершили несколько значительных открытий в области дешифровки забытых письменностей. Большинство из них принадлежит отечественным учёным. Ю.В. </a:t>
            </a:r>
            <a:r>
              <a:rPr lang="ru-RU" sz="2800" dirty="0" err="1"/>
              <a:t>Кнозоров</a:t>
            </a:r>
            <a:r>
              <a:rPr lang="ru-RU" sz="2800" dirty="0"/>
              <a:t> (1922-1997) сумел прочитать рукописные книги и надписи на языке майя. Им был изобретен и применён структурно-комбинаторный (позиционно-статический) метод исследования письменностей. </a:t>
            </a:r>
            <a:r>
              <a:rPr lang="ru-RU" sz="2800" dirty="0" err="1"/>
              <a:t>И.К.Фёдорова</a:t>
            </a:r>
            <a:r>
              <a:rPr lang="ru-RU" sz="2800" dirty="0"/>
              <a:t> разгадала тайну </a:t>
            </a:r>
            <a:r>
              <a:rPr lang="ru-RU" sz="2800" dirty="0" err="1"/>
              <a:t>рапануйского</a:t>
            </a:r>
            <a:r>
              <a:rPr lang="ru-RU" sz="2800" dirty="0"/>
              <a:t> письма. </a:t>
            </a:r>
            <a:r>
              <a:rPr lang="ru-RU" sz="2800" dirty="0" err="1"/>
              <a:t>Г.А.Климов</a:t>
            </a:r>
            <a:r>
              <a:rPr lang="ru-RU" sz="2800" dirty="0"/>
              <a:t> дешифровал </a:t>
            </a:r>
            <a:r>
              <a:rPr lang="ru-RU" sz="2800" dirty="0" err="1"/>
              <a:t>агванское</a:t>
            </a:r>
            <a:r>
              <a:rPr lang="ru-RU" sz="2800" dirty="0"/>
              <a:t> письмо (Кавказская Албания). И.М. Дьяконов  - парфянское письмо.</a:t>
            </a:r>
          </a:p>
        </p:txBody>
      </p:sp>
    </p:spTree>
    <p:extLst>
      <p:ext uri="{BB962C8B-B14F-4D97-AF65-F5344CB8AC3E}">
        <p14:creationId xmlns:p14="http://schemas.microsoft.com/office/powerpoint/2010/main" val="22109467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1264" y="1340768"/>
            <a:ext cx="9036496" cy="3970318"/>
          </a:xfrm>
          <a:prstGeom prst="rect">
            <a:avLst/>
          </a:prstGeom>
        </p:spPr>
        <p:txBody>
          <a:bodyPr wrap="square">
            <a:spAutoFit/>
          </a:bodyPr>
          <a:lstStyle/>
          <a:p>
            <a:pPr algn="ctr"/>
            <a:r>
              <a:rPr lang="ru-RU" sz="2800" dirty="0"/>
              <a:t>Наибольших успехов за четыре истекшие десятилетия сравнительно-историческое направление достигло в области славяноведения. Самые значительные достижения связаны с сравнительно-исторической лексикологией и этимологией.</a:t>
            </a:r>
          </a:p>
          <a:p>
            <a:pPr algn="ctr"/>
            <a:r>
              <a:rPr lang="ru-RU" sz="2800" dirty="0"/>
              <a:t>    В мировой науке о языке сравнительно-историческое языкознание по-прежнему занимает заметное место. </a:t>
            </a:r>
          </a:p>
        </p:txBody>
      </p:sp>
    </p:spTree>
    <p:extLst>
      <p:ext uri="{BB962C8B-B14F-4D97-AF65-F5344CB8AC3E}">
        <p14:creationId xmlns:p14="http://schemas.microsoft.com/office/powerpoint/2010/main" val="28213877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040" y="1556791"/>
            <a:ext cx="9144000" cy="4401205"/>
          </a:xfrm>
          <a:prstGeom prst="rect">
            <a:avLst/>
          </a:prstGeom>
        </p:spPr>
        <p:txBody>
          <a:bodyPr wrap="square">
            <a:spAutoFit/>
          </a:bodyPr>
          <a:lstStyle/>
          <a:p>
            <a:pPr algn="ctr"/>
            <a:r>
              <a:rPr lang="ru-RU" sz="2800" dirty="0"/>
              <a:t>Причина жизнеспособности данного направления кроется в том, что историческое познание более насыщено деталями и частностями, оно способно дать глубинную картину системы, одновременно соединяя в диалектическом единстве самые разные изменения, уровни языка, постигая причинно-следственные отношения между его элементами, признаками и единицами.</a:t>
            </a:r>
          </a:p>
          <a:p>
            <a:pPr algn="ctr"/>
            <a:r>
              <a:rPr lang="ru-RU" sz="2800" dirty="0"/>
              <a:t>    Сильной стороной компаративистики XIX столетия было то, что она изучала объект во времени.</a:t>
            </a:r>
          </a:p>
        </p:txBody>
      </p:sp>
    </p:spTree>
    <p:extLst>
      <p:ext uri="{BB962C8B-B14F-4D97-AF65-F5344CB8AC3E}">
        <p14:creationId xmlns:p14="http://schemas.microsoft.com/office/powerpoint/2010/main" val="21685295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6720" y="2268766"/>
            <a:ext cx="9036496" cy="2246769"/>
          </a:xfrm>
          <a:prstGeom prst="rect">
            <a:avLst/>
          </a:prstGeom>
        </p:spPr>
        <p:txBody>
          <a:bodyPr wrap="square">
            <a:spAutoFit/>
          </a:bodyPr>
          <a:lstStyle/>
          <a:p>
            <a:pPr algn="ctr"/>
            <a:r>
              <a:rPr lang="ru-RU" sz="2800" dirty="0"/>
              <a:t>Таким образом, сравнительно-историческое языкознание на новом этапе истории лингвистических учений доказало свою жизнеспособность и внесло весомый вклад в мировую науку о языке</a:t>
            </a:r>
          </a:p>
        </p:txBody>
      </p:sp>
    </p:spTree>
    <p:extLst>
      <p:ext uri="{BB962C8B-B14F-4D97-AF65-F5344CB8AC3E}">
        <p14:creationId xmlns:p14="http://schemas.microsoft.com/office/powerpoint/2010/main" val="16007002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14098" y="2967335"/>
            <a:ext cx="2715808" cy="923330"/>
          </a:xfrm>
          <a:prstGeom prst="rect">
            <a:avLst/>
          </a:prstGeom>
          <a:noFill/>
        </p:spPr>
        <p:txBody>
          <a:bodyPr wrap="none" lIns="91440" tIns="45720" rIns="91440" bIns="45720">
            <a:spAutoFit/>
          </a:bodyPr>
          <a:lstStyle/>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КОНЕЦ.</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TextBox 4"/>
          <p:cNvSpPr txBox="1"/>
          <p:nvPr/>
        </p:nvSpPr>
        <p:spPr>
          <a:xfrm>
            <a:off x="5369092" y="5380672"/>
            <a:ext cx="184731" cy="369332"/>
          </a:xfrm>
          <a:prstGeom prst="rect">
            <a:avLst/>
          </a:prstGeom>
          <a:noFill/>
        </p:spPr>
        <p:txBody>
          <a:bodyPr wrap="none" rtlCol="0">
            <a:spAutoFit/>
          </a:bodyPr>
          <a:lstStyle/>
          <a:p>
            <a:endParaRPr lang="ru-RU" dirty="0"/>
          </a:p>
        </p:txBody>
      </p:sp>
    </p:spTree>
    <p:extLst>
      <p:ext uri="{BB962C8B-B14F-4D97-AF65-F5344CB8AC3E}">
        <p14:creationId xmlns:p14="http://schemas.microsoft.com/office/powerpoint/2010/main" val="3110578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88640"/>
            <a:ext cx="9144000" cy="2246769"/>
          </a:xfrm>
          <a:prstGeom prst="rect">
            <a:avLst/>
          </a:prstGeom>
        </p:spPr>
        <p:txBody>
          <a:bodyPr wrap="square">
            <a:spAutoFit/>
          </a:bodyPr>
          <a:lstStyle/>
          <a:p>
            <a:pPr algn="ctr"/>
            <a:r>
              <a:rPr lang="ru-RU" sz="2800" dirty="0"/>
              <a:t>Лейбниц разделил все языки мира на две основные группы: 1) арамейские (семитские); 2) яфетические. Последнюю он делит на две подгруппы: а) скифские (финские, тюркские, монгольские, славянские);   б) кельтские (европейские).</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373034"/>
            <a:ext cx="3600400" cy="4446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3565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7278"/>
            <a:ext cx="9144000" cy="3385542"/>
          </a:xfrm>
          <a:prstGeom prst="rect">
            <a:avLst/>
          </a:prstGeom>
        </p:spPr>
        <p:txBody>
          <a:bodyPr wrap="square">
            <a:spAutoFit/>
          </a:bodyPr>
          <a:lstStyle/>
          <a:p>
            <a:pPr algn="ctr"/>
            <a:r>
              <a:rPr lang="ru-RU" sz="2800" dirty="0"/>
              <a:t>В XVIII в.  положение о родстве и общности происхождения ряда  языков разрабатывается </a:t>
            </a:r>
            <a:r>
              <a:rPr lang="ru-RU" sz="2800" dirty="0" err="1"/>
              <a:t>М.В.Ломоносовым</a:t>
            </a:r>
            <a:r>
              <a:rPr lang="ru-RU" sz="2800" dirty="0"/>
              <a:t> в работах «Российская грамматика» (1755г.)[18], «О пользе книг церковных в российском языке»(1757 г.)[19], а также в других заметках и различных работах по истории и филологии.</a:t>
            </a:r>
          </a:p>
          <a:p>
            <a:pPr algn="ct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7365" y="3140968"/>
            <a:ext cx="4109270"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3758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1264" y="-6816"/>
            <a:ext cx="9175264" cy="5262979"/>
          </a:xfrm>
          <a:prstGeom prst="rect">
            <a:avLst/>
          </a:prstGeom>
        </p:spPr>
        <p:txBody>
          <a:bodyPr wrap="square">
            <a:spAutoFit/>
          </a:bodyPr>
          <a:lstStyle/>
          <a:p>
            <a:pPr algn="ctr"/>
            <a:r>
              <a:rPr lang="ru-RU" sz="2800" dirty="0"/>
              <a:t> Ломоносов рассматривает </a:t>
            </a:r>
            <a:r>
              <a:rPr lang="ru-RU" sz="2800" dirty="0" smtClean="0"/>
              <a:t>славянские </a:t>
            </a:r>
            <a:r>
              <a:rPr lang="ru-RU" sz="2800" dirty="0"/>
              <a:t>языки и устанавливает, что от общеславянского языка произошли российский, польский, болгарский, сербский, чешский, словацкий и вендский (под вендским понимается лужицкий) языки, а также выдвигает предположение об их дальнейшем разделении на юго-восточную и северо-западную группы. Кроме того, Ломоносов отмечает, что различные славянские языки находятся между собой  в разной степени родства: например, близость русского языка с болгарским большая, чем с польским.</a:t>
            </a:r>
          </a:p>
        </p:txBody>
      </p:sp>
    </p:spTree>
    <p:extLst>
      <p:ext uri="{BB962C8B-B14F-4D97-AF65-F5344CB8AC3E}">
        <p14:creationId xmlns:p14="http://schemas.microsoft.com/office/powerpoint/2010/main" val="2819044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16632"/>
            <a:ext cx="9144000" cy="6555641"/>
          </a:xfrm>
          <a:prstGeom prst="rect">
            <a:avLst/>
          </a:prstGeom>
        </p:spPr>
        <p:txBody>
          <a:bodyPr wrap="square">
            <a:spAutoFit/>
          </a:bodyPr>
          <a:lstStyle/>
          <a:p>
            <a:pPr algn="ctr"/>
            <a:r>
              <a:rPr lang="ru-RU" sz="2800" dirty="0"/>
              <a:t>К концу XVIII и началу XIX в. в сферу исследовательских интересов оказался включенным и древнеиндийский язык, в </a:t>
            </a:r>
            <a:r>
              <a:rPr lang="ru-RU" sz="2800" dirty="0" err="1"/>
              <a:t>pезультате</a:t>
            </a:r>
            <a:r>
              <a:rPr lang="ru-RU" sz="2800" dirty="0"/>
              <a:t> чего проблема родства индоевропейских языков приобрела еще большую актуальность. Опубликование первых грамматик санскрита, составленных на основе древнеиндийской грамматической традиции с детальным описанием фонетики и морфологического строя, сделало возможным сопоставление его грамматической  структуры со структурами ряда языков Европы. Это обстоятельство сыграло решающую роль в разработке проблемы родства индоевропейских языков и легло в основу создания индоевропейской сравнительной грамматики. </a:t>
            </a:r>
          </a:p>
        </p:txBody>
      </p:sp>
    </p:spTree>
    <p:extLst>
      <p:ext uri="{BB962C8B-B14F-4D97-AF65-F5344CB8AC3E}">
        <p14:creationId xmlns:p14="http://schemas.microsoft.com/office/powerpoint/2010/main" val="795010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772816"/>
            <a:ext cx="9144000" cy="3108543"/>
          </a:xfrm>
          <a:prstGeom prst="rect">
            <a:avLst/>
          </a:prstGeom>
        </p:spPr>
        <p:txBody>
          <a:bodyPr wrap="square">
            <a:spAutoFit/>
          </a:bodyPr>
          <a:lstStyle/>
          <a:p>
            <a:pPr algn="ctr"/>
            <a:r>
              <a:rPr lang="ru-RU" sz="2800" dirty="0"/>
              <a:t> В 1767 г. французский священник </a:t>
            </a:r>
            <a:r>
              <a:rPr lang="ru-RU" sz="2800" dirty="0" err="1"/>
              <a:t>Кёрду</a:t>
            </a:r>
            <a:r>
              <a:rPr lang="ru-RU" sz="2800" dirty="0"/>
              <a:t> представил Французской  академии письменный доклад о родстве индоевропейских языков, в котором на материале списка слов и грамматических форм в латинском, греческом и санскрите обосновал идею об их происхождении из единого источника. Доклад был опубликован в 1808 г.[1, c.236]</a:t>
            </a:r>
          </a:p>
        </p:txBody>
      </p:sp>
    </p:spTree>
    <p:extLst>
      <p:ext uri="{BB962C8B-B14F-4D97-AF65-F5344CB8AC3E}">
        <p14:creationId xmlns:p14="http://schemas.microsoft.com/office/powerpoint/2010/main" val="41492635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916832"/>
            <a:ext cx="9144000" cy="3108543"/>
          </a:xfrm>
          <a:prstGeom prst="rect">
            <a:avLst/>
          </a:prstGeom>
        </p:spPr>
        <p:txBody>
          <a:bodyPr wrap="square">
            <a:spAutoFit/>
          </a:bodyPr>
          <a:lstStyle/>
          <a:p>
            <a:pPr algn="ctr"/>
            <a:r>
              <a:rPr lang="ru-RU" sz="2800" dirty="0"/>
              <a:t>В 1786 г. английский востоковед и юрист </a:t>
            </a:r>
            <a:r>
              <a:rPr lang="ru-RU" sz="2800" dirty="0" err="1"/>
              <a:t>В.Джоунз</a:t>
            </a:r>
            <a:r>
              <a:rPr lang="ru-RU" sz="2800" dirty="0"/>
              <a:t>[1, c.236] в научном докладе, прочитанном Азиатскому обществу в Калькутте, указал на связь санскрита с греческим, латинским, кельтским, готским и древнеперсидским языками и на регулярные совпадения между различными формами этих языков. </a:t>
            </a:r>
          </a:p>
        </p:txBody>
      </p:sp>
    </p:spTree>
    <p:extLst>
      <p:ext uri="{BB962C8B-B14F-4D97-AF65-F5344CB8AC3E}">
        <p14:creationId xmlns:p14="http://schemas.microsoft.com/office/powerpoint/2010/main" val="2594267745"/>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79</TotalTime>
  <Words>2242</Words>
  <Application>Microsoft Office PowerPoint</Application>
  <PresentationFormat>Экран (4:3)</PresentationFormat>
  <Paragraphs>57</Paragraphs>
  <Slides>39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jpl22</dc:creator>
  <cp:lastModifiedBy>Надежда Пронская</cp:lastModifiedBy>
  <cp:revision>12</cp:revision>
  <dcterms:modified xsi:type="dcterms:W3CDTF">2023-05-11T09:03:12Z</dcterms:modified>
</cp:coreProperties>
</file>