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3" r:id="rId17"/>
    <p:sldId id="265" r:id="rId18"/>
    <p:sldId id="266" r:id="rId19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3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6DD78-CE55-4BA4-8FF3-A546DAF0ACEB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924A2-8E9C-479E-8EF0-45D266BAD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54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400" y="2130425"/>
            <a:ext cx="10363199" cy="1470025"/>
          </a:xfrm>
        </p:spPr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800" y="3886200"/>
            <a:ext cx="8534399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8"/>
            <a:ext cx="27432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1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3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1583498" y="1600201"/>
            <a:ext cx="470452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576053" y="1600201"/>
            <a:ext cx="5006346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583498" y="1535113"/>
            <a:ext cx="47045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1583498" y="2174874"/>
            <a:ext cx="47045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480042" y="1535113"/>
            <a:ext cx="51023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480042" y="2174874"/>
            <a:ext cx="51023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8" y="273049"/>
            <a:ext cx="355239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327914" y="273050"/>
            <a:ext cx="625448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583498" y="1435101"/>
            <a:ext cx="355239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8" y="4800600"/>
            <a:ext cx="998510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583498" y="612774"/>
            <a:ext cx="9985109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583498" y="5367337"/>
            <a:ext cx="9985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583498" y="1600201"/>
            <a:ext cx="9998901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6" name="Shape 1058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6343" y="6641"/>
                </a:moveTo>
                <a:lnTo>
                  <a:pt x="6343" y="6641"/>
                </a:lnTo>
                <a:cubicBezTo>
                  <a:pt x="7781" y="2374"/>
                  <a:pt x="8594" y="0"/>
                  <a:pt x="8594" y="0"/>
                </a:cubicBezTo>
                <a:lnTo>
                  <a:pt x="0" y="0"/>
                </a:lnTo>
                <a:lnTo>
                  <a:pt x="0" y="43200"/>
                </a:lnTo>
                <a:lnTo>
                  <a:pt x="43200" y="43200"/>
                </a:lnTo>
                <a:lnTo>
                  <a:pt x="43200" y="37760"/>
                </a:lnTo>
                <a:lnTo>
                  <a:pt x="43200" y="37760"/>
                </a:lnTo>
                <a:cubicBezTo>
                  <a:pt x="43200" y="37760"/>
                  <a:pt x="34824" y="39282"/>
                  <a:pt x="21228" y="41101"/>
                </a:cubicBezTo>
                <a:lnTo>
                  <a:pt x="21228" y="41101"/>
                </a:lnTo>
                <a:cubicBezTo>
                  <a:pt x="3446" y="43478"/>
                  <a:pt x="-5241" y="41016"/>
                  <a:pt x="6343" y="6641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059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</p:spPr>
      </p:sp>
      <p:sp>
        <p:nvSpPr>
          <p:cNvPr id="48" name="Shape 1060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361" y="36777"/>
                </a:moveTo>
                <a:lnTo>
                  <a:pt x="22361" y="36777"/>
                </a:lnTo>
                <a:cubicBezTo>
                  <a:pt x="5219" y="39070"/>
                  <a:pt x="-2372" y="36412"/>
                  <a:pt x="7775" y="6299"/>
                </a:cubicBezTo>
                <a:lnTo>
                  <a:pt x="7775" y="6299"/>
                </a:lnTo>
                <a:cubicBezTo>
                  <a:pt x="9119" y="2311"/>
                  <a:pt x="9892" y="58"/>
                  <a:pt x="9911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612"/>
                </a:lnTo>
                <a:lnTo>
                  <a:pt x="43200" y="33612"/>
                </a:lnTo>
                <a:cubicBezTo>
                  <a:pt x="43110" y="33630"/>
                  <a:pt x="35168" y="35065"/>
                  <a:pt x="22361" y="36777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Shape 1061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276" y="37156"/>
                </a:moveTo>
                <a:lnTo>
                  <a:pt x="22276" y="37156"/>
                </a:lnTo>
                <a:cubicBezTo>
                  <a:pt x="5093" y="39454"/>
                  <a:pt x="-2596" y="36819"/>
                  <a:pt x="7680" y="6325"/>
                </a:cubicBezTo>
                <a:lnTo>
                  <a:pt x="7680" y="6325"/>
                </a:lnTo>
                <a:cubicBezTo>
                  <a:pt x="9010" y="2380"/>
                  <a:pt x="9781" y="117"/>
                  <a:pt x="981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980"/>
                </a:lnTo>
                <a:lnTo>
                  <a:pt x="43200" y="33980"/>
                </a:lnTo>
                <a:cubicBezTo>
                  <a:pt x="43020" y="34016"/>
                  <a:pt x="35046" y="35449"/>
                  <a:pt x="22276" y="37156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Shape 1062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92" y="37535"/>
                </a:moveTo>
                <a:lnTo>
                  <a:pt x="22192" y="37535"/>
                </a:lnTo>
                <a:cubicBezTo>
                  <a:pt x="4968" y="39839"/>
                  <a:pt x="-2820" y="37226"/>
                  <a:pt x="7585" y="6350"/>
                </a:cubicBezTo>
                <a:lnTo>
                  <a:pt x="7585" y="6350"/>
                </a:lnTo>
                <a:cubicBezTo>
                  <a:pt x="8900" y="2448"/>
                  <a:pt x="9670" y="176"/>
                  <a:pt x="9726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348"/>
                </a:lnTo>
                <a:lnTo>
                  <a:pt x="43200" y="34348"/>
                </a:lnTo>
                <a:cubicBezTo>
                  <a:pt x="42885" y="34402"/>
                  <a:pt x="34924" y="35833"/>
                  <a:pt x="22192" y="37535"/>
                </a:cubicBezTo>
                <a:close/>
              </a:path>
            </a:pathLst>
          </a:custGeom>
          <a:solidFill>
            <a:schemeClr val="accent1">
              <a:alpha val="26999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063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07" y="37914"/>
                </a:moveTo>
                <a:lnTo>
                  <a:pt x="22107" y="37914"/>
                </a:lnTo>
                <a:cubicBezTo>
                  <a:pt x="4842" y="40223"/>
                  <a:pt x="-3044" y="37634"/>
                  <a:pt x="7490" y="6376"/>
                </a:cubicBezTo>
                <a:lnTo>
                  <a:pt x="7490" y="6376"/>
                </a:lnTo>
                <a:cubicBezTo>
                  <a:pt x="8790" y="2517"/>
                  <a:pt x="9559" y="235"/>
                  <a:pt x="9634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717"/>
                </a:lnTo>
                <a:lnTo>
                  <a:pt x="43200" y="34717"/>
                </a:lnTo>
                <a:cubicBezTo>
                  <a:pt x="42795" y="34789"/>
                  <a:pt x="34802" y="36217"/>
                  <a:pt x="22107" y="37914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Shape 1064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022" y="38293"/>
                </a:moveTo>
                <a:lnTo>
                  <a:pt x="22022" y="38293"/>
                </a:lnTo>
                <a:cubicBezTo>
                  <a:pt x="4717" y="40608"/>
                  <a:pt x="-3267" y="38041"/>
                  <a:pt x="7394" y="6401"/>
                </a:cubicBezTo>
                <a:lnTo>
                  <a:pt x="7394" y="6401"/>
                </a:lnTo>
                <a:cubicBezTo>
                  <a:pt x="8680" y="2586"/>
                  <a:pt x="9448" y="293"/>
                  <a:pt x="954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085"/>
                </a:lnTo>
                <a:lnTo>
                  <a:pt x="43200" y="35085"/>
                </a:lnTo>
                <a:cubicBezTo>
                  <a:pt x="42705" y="35175"/>
                  <a:pt x="34680" y="36601"/>
                  <a:pt x="22022" y="38293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Shape 1065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937" y="38673"/>
                </a:moveTo>
                <a:lnTo>
                  <a:pt x="21937" y="38673"/>
                </a:lnTo>
                <a:cubicBezTo>
                  <a:pt x="4591" y="40992"/>
                  <a:pt x="-3491" y="38448"/>
                  <a:pt x="7299" y="6427"/>
                </a:cubicBezTo>
                <a:lnTo>
                  <a:pt x="7299" y="6427"/>
                </a:lnTo>
                <a:cubicBezTo>
                  <a:pt x="8570" y="2655"/>
                  <a:pt x="9336" y="352"/>
                  <a:pt x="944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453"/>
                </a:lnTo>
                <a:lnTo>
                  <a:pt x="43200" y="35453"/>
                </a:lnTo>
                <a:cubicBezTo>
                  <a:pt x="42570" y="35561"/>
                  <a:pt x="34558" y="36985"/>
                  <a:pt x="21937" y="38673"/>
                </a:cubicBezTo>
                <a:close/>
              </a:path>
            </a:pathLst>
          </a:custGeom>
          <a:solidFill>
            <a:schemeClr val="accent1">
              <a:alpha val="5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Shape 1066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853" y="39052"/>
                </a:moveTo>
                <a:lnTo>
                  <a:pt x="21853" y="39052"/>
                </a:lnTo>
                <a:cubicBezTo>
                  <a:pt x="4466" y="41377"/>
                  <a:pt x="-3715" y="38855"/>
                  <a:pt x="7204" y="6453"/>
                </a:cubicBezTo>
                <a:lnTo>
                  <a:pt x="7204" y="6453"/>
                </a:lnTo>
                <a:cubicBezTo>
                  <a:pt x="8461" y="2724"/>
                  <a:pt x="9225" y="411"/>
                  <a:pt x="9357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822"/>
                </a:lnTo>
                <a:lnTo>
                  <a:pt x="43200" y="35822"/>
                </a:lnTo>
                <a:cubicBezTo>
                  <a:pt x="42480" y="35948"/>
                  <a:pt x="34436" y="37369"/>
                  <a:pt x="21853" y="39052"/>
                </a:cubicBezTo>
                <a:close/>
              </a:path>
            </a:pathLst>
          </a:custGeom>
          <a:solidFill>
            <a:schemeClr val="accent1">
              <a:alpha val="63999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Shape 1067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768" y="39431"/>
                </a:moveTo>
                <a:lnTo>
                  <a:pt x="21768" y="39431"/>
                </a:lnTo>
                <a:cubicBezTo>
                  <a:pt x="4340" y="41761"/>
                  <a:pt x="-3939" y="39262"/>
                  <a:pt x="7109" y="6478"/>
                </a:cubicBezTo>
                <a:lnTo>
                  <a:pt x="7109" y="6478"/>
                </a:lnTo>
                <a:cubicBezTo>
                  <a:pt x="8351" y="2792"/>
                  <a:pt x="9114" y="470"/>
                  <a:pt x="9265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190"/>
                </a:lnTo>
                <a:lnTo>
                  <a:pt x="43200" y="36190"/>
                </a:lnTo>
                <a:cubicBezTo>
                  <a:pt x="42390" y="36334"/>
                  <a:pt x="34314" y="37753"/>
                  <a:pt x="21768" y="39431"/>
                </a:cubicBezTo>
                <a:close/>
              </a:path>
            </a:pathLst>
          </a:custGeom>
          <a:solidFill>
            <a:schemeClr val="accent1">
              <a:alpha val="73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Shape 1068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83" y="39810"/>
                </a:moveTo>
                <a:lnTo>
                  <a:pt x="21683" y="39810"/>
                </a:lnTo>
                <a:cubicBezTo>
                  <a:pt x="4214" y="42146"/>
                  <a:pt x="-4163" y="39669"/>
                  <a:pt x="7014" y="6504"/>
                </a:cubicBezTo>
                <a:lnTo>
                  <a:pt x="7014" y="6504"/>
                </a:lnTo>
                <a:cubicBezTo>
                  <a:pt x="8241" y="2861"/>
                  <a:pt x="9003" y="528"/>
                  <a:pt x="917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558"/>
                </a:lnTo>
                <a:lnTo>
                  <a:pt x="43200" y="36558"/>
                </a:lnTo>
                <a:cubicBezTo>
                  <a:pt x="42300" y="36720"/>
                  <a:pt x="34192" y="38137"/>
                  <a:pt x="21683" y="39810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Shape 1069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40189"/>
                </a:moveTo>
                <a:lnTo>
                  <a:pt x="21599" y="40189"/>
                </a:lnTo>
                <a:cubicBezTo>
                  <a:pt x="4089" y="42530"/>
                  <a:pt x="-4386" y="40077"/>
                  <a:pt x="6918" y="6529"/>
                </a:cubicBezTo>
                <a:lnTo>
                  <a:pt x="6918" y="6529"/>
                </a:lnTo>
                <a:cubicBezTo>
                  <a:pt x="8131" y="2930"/>
                  <a:pt x="8892" y="587"/>
                  <a:pt x="9080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926"/>
                </a:lnTo>
                <a:lnTo>
                  <a:pt x="43200" y="36926"/>
                </a:lnTo>
                <a:cubicBezTo>
                  <a:pt x="42165" y="37107"/>
                  <a:pt x="34070" y="38521"/>
                  <a:pt x="21599" y="40189"/>
                </a:cubicBezTo>
                <a:close/>
              </a:path>
            </a:pathLst>
          </a:custGeom>
          <a:solidFill>
            <a:schemeClr val="accent1">
              <a:alpha val="91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Shape 1070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14" y="40568"/>
                </a:moveTo>
                <a:lnTo>
                  <a:pt x="21514" y="40568"/>
                </a:lnTo>
                <a:cubicBezTo>
                  <a:pt x="3963" y="42915"/>
                  <a:pt x="-4610" y="40484"/>
                  <a:pt x="6823" y="6555"/>
                </a:cubicBezTo>
                <a:lnTo>
                  <a:pt x="6823" y="6555"/>
                </a:lnTo>
                <a:cubicBezTo>
                  <a:pt x="8022" y="2999"/>
                  <a:pt x="8781" y="646"/>
                  <a:pt x="8988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7295"/>
                </a:lnTo>
                <a:lnTo>
                  <a:pt x="43200" y="37295"/>
                </a:lnTo>
                <a:cubicBezTo>
                  <a:pt x="42075" y="37493"/>
                  <a:pt x="33948" y="38905"/>
                  <a:pt x="21514" y="40568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8" y="274638"/>
            <a:ext cx="99989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264351" y="6356350"/>
            <a:ext cx="23180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	</a:t>
            </a: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1619018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5125706" y="6356350"/>
            <a:ext cx="35625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ru-RU" sz="6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Роль английского языка в современном мире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8148058" y="4332996"/>
            <a:ext cx="3902475" cy="2232779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lvl="0" algn="l">
              <a:lnSpc>
                <a:spcPct val="100000"/>
              </a:lnSpc>
              <a:defRPr/>
            </a:pP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Выполнила : учитель английского </a:t>
            </a:r>
          </a:p>
          <a:p>
            <a:pPr lvl="0" algn="l">
              <a:lnSpc>
                <a:spcPct val="100000"/>
              </a:lnSpc>
              <a:defRPr/>
            </a:pP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языка Погожева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Я.Ф.,г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Краснодар, МАОУ СОШ № 29</a:t>
            </a:r>
            <a:endParaRPr sz="14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868011152" name=" 1868011151"/>
          <p:cNvSpPr/>
          <p:nvPr/>
        </p:nvSpPr>
        <p:spPr bwMode="auto">
          <a:xfrm>
            <a:off x="6984559" y="7359014"/>
            <a:ext cx="25527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683921336" name="Рисунок 168392133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65751" y="3763761"/>
            <a:ext cx="4134774" cy="2067387"/>
          </a:xfrm>
          <a:prstGeom prst="rect">
            <a:avLst/>
          </a:prstGeom>
        </p:spPr>
      </p:pic>
      <p:sp>
        <p:nvSpPr>
          <p:cNvPr id="180283940" name="TextBox 180283939"/>
          <p:cNvSpPr txBox="1"/>
          <p:nvPr/>
        </p:nvSpPr>
        <p:spPr bwMode="auto">
          <a:xfrm>
            <a:off x="4439781" y="4688519"/>
            <a:ext cx="182988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A352D-5888-736C-7C2F-821BE1D70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авиаиндустрия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DB9F299-C9B3-2971-1FC9-2061F8654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480" y="1916832"/>
            <a:ext cx="4433123" cy="4525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7E80E0-2CE8-37FB-BF12-9192E70AF5F5}"/>
              </a:ext>
            </a:extLst>
          </p:cNvPr>
          <p:cNvSpPr txBox="1"/>
          <p:nvPr/>
        </p:nvSpPr>
        <p:spPr>
          <a:xfrm>
            <a:off x="6888088" y="1120676"/>
            <a:ext cx="4536504" cy="4467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pPr>
              <a:lnSpc>
                <a:spcPct val="150000"/>
              </a:lnSpc>
            </a:pPr>
            <a:r>
              <a:rPr lang="ru-RU" sz="2000" dirty="0"/>
              <a:t>Аварийная посадка-</a:t>
            </a:r>
            <a:r>
              <a:rPr lang="en-US" sz="2000" dirty="0"/>
              <a:t>Emergency landing,                                                                            airstrip-</a:t>
            </a:r>
            <a:r>
              <a:rPr lang="ru-RU" sz="2000" dirty="0"/>
              <a:t>взлетно-посадочная полоса                                                                                                                                                                                      аварийный выход (проем)-</a:t>
            </a:r>
            <a:r>
              <a:rPr lang="en-US" sz="2000" dirty="0"/>
              <a:t>Emergency                                                                           exit (opening), </a:t>
            </a:r>
            <a:r>
              <a:rPr lang="ru-RU" sz="2000" dirty="0"/>
              <a:t>Пассажир   сиденья                                                                                 (кресла)-</a:t>
            </a:r>
            <a:r>
              <a:rPr lang="en-US" sz="2000" dirty="0"/>
              <a:t>Passenger seats, </a:t>
            </a:r>
            <a:r>
              <a:rPr lang="ru-RU" sz="2000" dirty="0"/>
              <a:t>Самолет-                                                                                      </a:t>
            </a:r>
            <a:r>
              <a:rPr lang="en-US" sz="2000" dirty="0"/>
              <a:t>Airplane,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Эвакуация-</a:t>
            </a:r>
            <a:r>
              <a:rPr lang="en-US" sz="2000" dirty="0"/>
              <a:t>Evacuation,</a:t>
            </a:r>
          </a:p>
        </p:txBody>
      </p:sp>
    </p:spTree>
    <p:extLst>
      <p:ext uri="{BB962C8B-B14F-4D97-AF65-F5344CB8AC3E}">
        <p14:creationId xmlns:p14="http://schemas.microsoft.com/office/powerpoint/2010/main" val="2924458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C0296-AD62-E668-4BCC-55C93FAC5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медицина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31EDB92-4657-45F4-DF5A-461760B43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480" y="2276872"/>
            <a:ext cx="4328535" cy="3395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F37BA7-537D-815B-6639-C6EA7BBA56EB}"/>
              </a:ext>
            </a:extLst>
          </p:cNvPr>
          <p:cNvSpPr txBox="1"/>
          <p:nvPr/>
        </p:nvSpPr>
        <p:spPr>
          <a:xfrm>
            <a:off x="7032103" y="862160"/>
            <a:ext cx="4752529" cy="5304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(attending physician-</a:t>
            </a:r>
            <a:r>
              <a:rPr lang="ru-RU" dirty="0"/>
              <a:t>лечащий врач, </a:t>
            </a:r>
            <a:r>
              <a:rPr lang="en-US" dirty="0"/>
              <a:t>case control study-</a:t>
            </a:r>
            <a:r>
              <a:rPr lang="ru-RU" dirty="0"/>
              <a:t>исследование "случай-контроль«, </a:t>
            </a:r>
            <a:r>
              <a:rPr lang="en-US" dirty="0"/>
              <a:t>clinical diagnostics-</a:t>
            </a:r>
            <a:r>
              <a:rPr lang="ru-RU" dirty="0"/>
              <a:t>клиническая диагностика, </a:t>
            </a:r>
            <a:r>
              <a:rPr lang="en-US" dirty="0"/>
              <a:t>CNS (central nervous system)-</a:t>
            </a:r>
            <a:r>
              <a:rPr lang="ru-RU" dirty="0"/>
              <a:t>ЦНС, </a:t>
            </a:r>
            <a:r>
              <a:rPr lang="en-US" dirty="0"/>
              <a:t>communicable disease (infectious disease)</a:t>
            </a:r>
            <a:r>
              <a:rPr lang="ru-RU" dirty="0"/>
              <a:t> инфекционное заболевание, </a:t>
            </a:r>
            <a:r>
              <a:rPr lang="en-US" dirty="0"/>
              <a:t>consultation team-</a:t>
            </a:r>
            <a:r>
              <a:rPr lang="ru-RU" dirty="0"/>
              <a:t>консультативная группа, </a:t>
            </a:r>
            <a:r>
              <a:rPr lang="en-US" dirty="0"/>
              <a:t>demographic data </a:t>
            </a:r>
            <a:r>
              <a:rPr lang="ru-RU" dirty="0"/>
              <a:t>демографические данные, </a:t>
            </a:r>
            <a:r>
              <a:rPr lang="en-US" dirty="0"/>
              <a:t>ECDC (European Centre for Disease Prevention and Control) </a:t>
            </a:r>
            <a:r>
              <a:rPr lang="ru-RU" dirty="0"/>
              <a:t>Европейский центр профилактики и контроля заболеваний)</a:t>
            </a:r>
          </a:p>
        </p:txBody>
      </p:sp>
    </p:spTree>
    <p:extLst>
      <p:ext uri="{BB962C8B-B14F-4D97-AF65-F5344CB8AC3E}">
        <p14:creationId xmlns:p14="http://schemas.microsoft.com/office/powerpoint/2010/main" val="2523088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B2E9E-0E3A-8E29-FFF8-0DE294D3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9" y="260648"/>
            <a:ext cx="6984776" cy="1143000"/>
          </a:xfrm>
        </p:spPr>
        <p:txBody>
          <a:bodyPr/>
          <a:lstStyle/>
          <a:p>
            <a:pPr algn="l"/>
            <a:r>
              <a:rPr lang="ru-RU" dirty="0"/>
              <a:t>Международный туризм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E733D2-3906-4A66-B03F-5EC2F9D25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112" y="1600201"/>
            <a:ext cx="4478287" cy="4525962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admission of aliens into a country- </a:t>
            </a:r>
            <a:r>
              <a:rPr lang="ru-RU" dirty="0"/>
              <a:t>разрешение въезда в страну иностранных граждан, </a:t>
            </a:r>
            <a:r>
              <a:rPr lang="en-US" dirty="0"/>
              <a:t>commercial travel agent-</a:t>
            </a:r>
            <a:r>
              <a:rPr lang="ru-RU" dirty="0"/>
              <a:t>коммерческий турагент, обслуживающий корпоративного клиента, </a:t>
            </a:r>
            <a:r>
              <a:rPr lang="en-US" dirty="0"/>
              <a:t>all-weather resort-</a:t>
            </a:r>
            <a:r>
              <a:rPr lang="ru-RU" dirty="0"/>
              <a:t>круглогодичный курорт,</a:t>
            </a:r>
          </a:p>
          <a:p>
            <a:r>
              <a:rPr lang="en-US" dirty="0"/>
              <a:t>activity [</a:t>
            </a:r>
            <a:r>
              <a:rPr lang="en-US" dirty="0" err="1"/>
              <a:t>æktˈɪvɪti</a:t>
            </a:r>
            <a:r>
              <a:rPr lang="en-US" dirty="0"/>
              <a:t>] </a:t>
            </a:r>
            <a:r>
              <a:rPr lang="ru-RU" dirty="0"/>
              <a:t>мероприятие</a:t>
            </a:r>
          </a:p>
          <a:p>
            <a:r>
              <a:rPr lang="en-US" dirty="0"/>
              <a:t>ancient [ˈ</a:t>
            </a:r>
            <a:r>
              <a:rPr lang="en-US" dirty="0" err="1"/>
              <a:t>eɪːnʃənt</a:t>
            </a:r>
            <a:r>
              <a:rPr lang="en-US" dirty="0"/>
              <a:t>] </a:t>
            </a:r>
            <a:r>
              <a:rPr lang="ru-RU" dirty="0"/>
              <a:t>древний</a:t>
            </a:r>
          </a:p>
          <a:p>
            <a:r>
              <a:rPr lang="en-US" dirty="0"/>
              <a:t>architecture [ˈ</a:t>
            </a:r>
            <a:r>
              <a:rPr lang="en-US" dirty="0" err="1"/>
              <a:t>ɑːkɪtɛktʃə</a:t>
            </a:r>
            <a:r>
              <a:rPr lang="en-US" dirty="0"/>
              <a:t>] </a:t>
            </a:r>
            <a:r>
              <a:rPr lang="ru-RU" dirty="0"/>
              <a:t>архитектура</a:t>
            </a:r>
          </a:p>
          <a:p>
            <a:r>
              <a:rPr lang="en-US" dirty="0"/>
              <a:t>arrive [</a:t>
            </a:r>
            <a:r>
              <a:rPr lang="en-US" dirty="0" err="1"/>
              <a:t>ərˈaɪv</a:t>
            </a:r>
            <a:r>
              <a:rPr lang="en-US" dirty="0"/>
              <a:t>] </a:t>
            </a:r>
            <a:r>
              <a:rPr lang="ru-RU" dirty="0"/>
              <a:t>прибывать</a:t>
            </a:r>
          </a:p>
          <a:p>
            <a:r>
              <a:rPr lang="en-US" dirty="0"/>
              <a:t>art gallery [ˈ</a:t>
            </a:r>
            <a:r>
              <a:rPr lang="en-US" dirty="0" err="1"/>
              <a:t>ɑːt</a:t>
            </a:r>
            <a:r>
              <a:rPr lang="en-US" dirty="0"/>
              <a:t> </a:t>
            </a:r>
            <a:r>
              <a:rPr lang="en-US" dirty="0" err="1"/>
              <a:t>gˈæləri</a:t>
            </a:r>
            <a:r>
              <a:rPr lang="en-US" dirty="0"/>
              <a:t>] </a:t>
            </a:r>
            <a:r>
              <a:rPr lang="ru-RU" dirty="0"/>
              <a:t>картинная галерея</a:t>
            </a:r>
          </a:p>
          <a:p>
            <a:r>
              <a:rPr lang="en-US" dirty="0"/>
              <a:t>exhibition [</a:t>
            </a:r>
            <a:r>
              <a:rPr lang="en-US" dirty="0" err="1"/>
              <a:t>ɛksɪbˈɪʃən</a:t>
            </a:r>
            <a:r>
              <a:rPr lang="en-US" dirty="0"/>
              <a:t>] </a:t>
            </a:r>
            <a:r>
              <a:rPr lang="ru-RU" dirty="0"/>
              <a:t>выставка</a:t>
            </a:r>
          </a:p>
          <a:p>
            <a:r>
              <a:rPr lang="en-US" dirty="0"/>
              <a:t>expect [</a:t>
            </a:r>
            <a:r>
              <a:rPr lang="en-US" dirty="0" err="1"/>
              <a:t>ɪkspˈekt</a:t>
            </a:r>
            <a:r>
              <a:rPr lang="en-US" dirty="0"/>
              <a:t>] </a:t>
            </a:r>
            <a:r>
              <a:rPr lang="ru-RU" dirty="0"/>
              <a:t>ожидать</a:t>
            </a:r>
          </a:p>
          <a:p>
            <a:r>
              <a:rPr lang="en-US" dirty="0"/>
              <a:t>fascinating [</a:t>
            </a:r>
            <a:r>
              <a:rPr lang="en-US" dirty="0" err="1"/>
              <a:t>fˈæsɪnɛɪːtɪŋ</a:t>
            </a:r>
            <a:r>
              <a:rPr lang="en-US" dirty="0"/>
              <a:t>] </a:t>
            </a:r>
            <a:r>
              <a:rPr lang="ru-RU" dirty="0"/>
              <a:t>увлекательный</a:t>
            </a:r>
          </a:p>
          <a:p>
            <a:r>
              <a:rPr lang="en-US" dirty="0"/>
              <a:t>gorgeous [</a:t>
            </a:r>
            <a:r>
              <a:rPr lang="en-US" dirty="0" err="1"/>
              <a:t>gˈɔːdʒəs</a:t>
            </a:r>
            <a:r>
              <a:rPr lang="en-US" dirty="0"/>
              <a:t>] </a:t>
            </a:r>
            <a:r>
              <a:rPr lang="ru-RU" dirty="0"/>
              <a:t>великолепный</a:t>
            </a:r>
          </a:p>
          <a:p>
            <a:r>
              <a:rPr lang="en-US" dirty="0"/>
              <a:t>grocery store [</a:t>
            </a:r>
            <a:r>
              <a:rPr lang="en-US" dirty="0" err="1"/>
              <a:t>grousəri</a:t>
            </a:r>
            <a:r>
              <a:rPr lang="en-US" dirty="0"/>
              <a:t> </a:t>
            </a:r>
            <a:r>
              <a:rPr lang="en-US" dirty="0" err="1"/>
              <a:t>stˈɔ</a:t>
            </a:r>
            <a:r>
              <a:rPr lang="en-US" dirty="0"/>
              <a:t>ː] </a:t>
            </a:r>
            <a:r>
              <a:rPr lang="ru-RU" dirty="0"/>
              <a:t>продуктовый магазин</a:t>
            </a:r>
          </a:p>
          <a:p>
            <a:r>
              <a:rPr lang="en-US" dirty="0"/>
              <a:t>map [</a:t>
            </a:r>
            <a:r>
              <a:rPr lang="en-US" dirty="0" err="1"/>
              <a:t>mˈæp</a:t>
            </a:r>
            <a:r>
              <a:rPr lang="en-US" dirty="0"/>
              <a:t>] </a:t>
            </a:r>
            <a:r>
              <a:rPr lang="ru-RU" dirty="0"/>
              <a:t>карта</a:t>
            </a:r>
          </a:p>
          <a:p>
            <a:r>
              <a:rPr lang="en-US" dirty="0"/>
              <a:t>market [</a:t>
            </a:r>
            <a:r>
              <a:rPr lang="en-US" dirty="0" err="1"/>
              <a:t>mˈɑːkɪt</a:t>
            </a:r>
            <a:r>
              <a:rPr lang="en-US" dirty="0"/>
              <a:t>] </a:t>
            </a:r>
            <a:r>
              <a:rPr lang="ru-RU" dirty="0"/>
              <a:t>рынок</a:t>
            </a:r>
          </a:p>
          <a:p>
            <a:r>
              <a:rPr lang="en-US" dirty="0"/>
              <a:t>monument [</a:t>
            </a:r>
            <a:r>
              <a:rPr lang="en-US" dirty="0" err="1"/>
              <a:t>mˈɒnjʊmənt</a:t>
            </a:r>
            <a:r>
              <a:rPr lang="en-US" dirty="0"/>
              <a:t>] </a:t>
            </a:r>
            <a:r>
              <a:rPr lang="ru-RU" dirty="0"/>
              <a:t>памятник</a:t>
            </a:r>
          </a:p>
          <a:p>
            <a:r>
              <a:rPr lang="en-US" dirty="0"/>
              <a:t>museum [</a:t>
            </a:r>
            <a:r>
              <a:rPr lang="en-US" dirty="0" err="1"/>
              <a:t>mjuzˈɪəːm</a:t>
            </a:r>
            <a:r>
              <a:rPr lang="en-US" dirty="0"/>
              <a:t>] </a:t>
            </a:r>
            <a:r>
              <a:rPr lang="ru-RU" dirty="0"/>
              <a:t>музей</a:t>
            </a:r>
          </a:p>
          <a:p>
            <a:r>
              <a:rPr lang="en-US" dirty="0"/>
              <a:t>necessities [</a:t>
            </a:r>
            <a:r>
              <a:rPr lang="en-US" dirty="0" err="1"/>
              <a:t>nɪsˈesɪtiz</a:t>
            </a:r>
            <a:r>
              <a:rPr lang="en-US" dirty="0"/>
              <a:t>] </a:t>
            </a:r>
            <a:r>
              <a:rPr lang="ru-RU" dirty="0"/>
              <a:t>предметы первой необходимости</a:t>
            </a:r>
          </a:p>
          <a:p>
            <a:r>
              <a:rPr lang="en-US" dirty="0"/>
              <a:t>photograph [</a:t>
            </a:r>
            <a:r>
              <a:rPr lang="en-US" dirty="0" err="1"/>
              <a:t>foutəgrɑːf</a:t>
            </a:r>
            <a:r>
              <a:rPr lang="en-US" dirty="0"/>
              <a:t>] </a:t>
            </a:r>
            <a:r>
              <a:rPr lang="ru-RU" dirty="0"/>
              <a:t>фотография</a:t>
            </a:r>
          </a:p>
          <a:p>
            <a:r>
              <a:rPr lang="en-US" dirty="0"/>
              <a:t>popular [</a:t>
            </a:r>
            <a:r>
              <a:rPr lang="en-US" dirty="0" err="1"/>
              <a:t>pˈɒpjʊlə</a:t>
            </a:r>
            <a:r>
              <a:rPr lang="en-US" dirty="0"/>
              <a:t>] </a:t>
            </a:r>
            <a:r>
              <a:rPr lang="ru-RU" dirty="0"/>
              <a:t>популярный</a:t>
            </a:r>
          </a:p>
          <a:p>
            <a:r>
              <a:rPr lang="en-US" dirty="0"/>
              <a:t>postcard [</a:t>
            </a:r>
            <a:r>
              <a:rPr lang="en-US" dirty="0" err="1"/>
              <a:t>poustkɑːd</a:t>
            </a:r>
            <a:r>
              <a:rPr lang="en-US" dirty="0"/>
              <a:t>] </a:t>
            </a:r>
            <a:r>
              <a:rPr lang="ru-RU" dirty="0"/>
              <a:t>открытка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A02B2B-BC51-B252-3BA2-96AB76E2C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403648"/>
            <a:ext cx="4694327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6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FEC57-B9EF-0ADB-FBB4-E1B4ABC02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IT </a:t>
            </a:r>
            <a:r>
              <a:rPr lang="ru-RU" dirty="0"/>
              <a:t>технологии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DE4CE7-2614-D250-AACD-7D97C2A64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088" y="1600201"/>
            <a:ext cx="4694311" cy="4525962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(Байт (от англ. «</a:t>
            </a:r>
            <a:r>
              <a:rPr lang="ru-RU" dirty="0" err="1"/>
              <a:t>byte</a:t>
            </a:r>
            <a:r>
              <a:rPr lang="ru-RU" dirty="0"/>
              <a:t>») — базовая единица хранения и обработки информации, Блин — в компьютерной сфере так называют компакт-диск, CD, DVD, Гаджет (от англ. «</a:t>
            </a:r>
            <a:r>
              <a:rPr lang="ru-RU" dirty="0" err="1"/>
              <a:t>gadget</a:t>
            </a:r>
            <a:r>
              <a:rPr lang="ru-RU" dirty="0"/>
              <a:t>») — небольшой электронный прибор/девайс, который предназначен для того, чтобы помогать человеку в его деятельности, </a:t>
            </a:r>
            <a:r>
              <a:rPr lang="ru-RU" dirty="0" err="1"/>
              <a:t>Даунлоад</a:t>
            </a:r>
            <a:r>
              <a:rPr lang="ru-RU" dirty="0"/>
              <a:t> (от англ. «</a:t>
            </a:r>
            <a:r>
              <a:rPr lang="ru-RU" dirty="0" err="1"/>
              <a:t>download</a:t>
            </a:r>
            <a:r>
              <a:rPr lang="ru-RU" dirty="0"/>
              <a:t>») — процесс передачи (скачивания) файловых данных из одного устройства в другое, «</a:t>
            </a:r>
            <a:r>
              <a:rPr lang="ru-RU" dirty="0" err="1"/>
              <a:t>заблочить</a:t>
            </a:r>
            <a:r>
              <a:rPr lang="ru-RU" dirty="0"/>
              <a:t>», от англ. «</a:t>
            </a:r>
            <a:r>
              <a:rPr lang="ru-RU" dirty="0" err="1"/>
              <a:t>lock</a:t>
            </a:r>
            <a:r>
              <a:rPr lang="ru-RU" dirty="0"/>
              <a:t>») — установить блокировку на персональное устройство (ПК, смартфон, планшет) для защиты от несанкционированного доступа сторонних лиц)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7A4D24-22E4-028F-9155-4278AE68E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561" y="1484784"/>
            <a:ext cx="4224894" cy="4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79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D5177-3E46-C0DD-DA22-676E29EB7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60648"/>
            <a:ext cx="9998901" cy="1143000"/>
          </a:xfrm>
        </p:spPr>
        <p:txBody>
          <a:bodyPr/>
          <a:lstStyle/>
          <a:p>
            <a:pPr algn="l"/>
            <a:r>
              <a:rPr lang="ru-RU" dirty="0"/>
              <a:t>Повседневная жизнь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D90A71-7756-801E-11C3-7C1507B26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056" y="1600201"/>
            <a:ext cx="4982343" cy="4525962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компьютерная клавиатура имеет клавиши на английском языке:</a:t>
            </a:r>
          </a:p>
          <a:p>
            <a:r>
              <a:rPr lang="ru-RU" dirty="0" err="1"/>
              <a:t>up</a:t>
            </a:r>
            <a:r>
              <a:rPr lang="ru-RU" dirty="0"/>
              <a:t> -  вверх</a:t>
            </a:r>
          </a:p>
          <a:p>
            <a:r>
              <a:rPr lang="ru-RU" dirty="0" err="1"/>
              <a:t>down</a:t>
            </a:r>
            <a:r>
              <a:rPr lang="ru-RU" dirty="0"/>
              <a:t> – вниз</a:t>
            </a:r>
          </a:p>
          <a:p>
            <a:r>
              <a:rPr lang="ru-RU" dirty="0" err="1"/>
              <a:t>print</a:t>
            </a:r>
            <a:r>
              <a:rPr lang="ru-RU" dirty="0"/>
              <a:t> – печать</a:t>
            </a:r>
          </a:p>
          <a:p>
            <a:r>
              <a:rPr lang="ru-RU" dirty="0" err="1"/>
              <a:t>еnd</a:t>
            </a:r>
            <a:r>
              <a:rPr lang="ru-RU" dirty="0"/>
              <a:t> – завершение, конец</a:t>
            </a:r>
          </a:p>
          <a:p>
            <a:r>
              <a:rPr lang="ru-RU" dirty="0" err="1"/>
              <a:t>home</a:t>
            </a:r>
            <a:r>
              <a:rPr lang="ru-RU" dirty="0"/>
              <a:t> – дом</a:t>
            </a:r>
          </a:p>
          <a:p>
            <a:r>
              <a:rPr lang="ru-RU" dirty="0" err="1"/>
              <a:t>backspace</a:t>
            </a:r>
            <a:r>
              <a:rPr lang="ru-RU" dirty="0"/>
              <a:t> – назад</a:t>
            </a:r>
          </a:p>
          <a:p>
            <a:r>
              <a:rPr lang="ru-RU" dirty="0" err="1"/>
              <a:t>enter</a:t>
            </a:r>
            <a:r>
              <a:rPr lang="ru-RU" dirty="0"/>
              <a:t> – вход, ввод.</a:t>
            </a:r>
          </a:p>
          <a:p>
            <a:r>
              <a:rPr lang="ru-RU" dirty="0"/>
              <a:t>Компьютерные игры, в которые сегодня так любят играть как взрослые, так и дети, тоже зачастую имеют английские названия:</a:t>
            </a:r>
          </a:p>
          <a:p>
            <a:r>
              <a:rPr lang="ru-RU" dirty="0" err="1"/>
              <a:t>Аngrybird</a:t>
            </a:r>
            <a:r>
              <a:rPr lang="ru-RU" dirty="0"/>
              <a:t> – злая птица</a:t>
            </a:r>
          </a:p>
          <a:p>
            <a:r>
              <a:rPr lang="ru-RU" dirty="0" err="1"/>
              <a:t>Snake</a:t>
            </a:r>
            <a:r>
              <a:rPr lang="ru-RU" dirty="0"/>
              <a:t> – змейка</a:t>
            </a:r>
          </a:p>
          <a:p>
            <a:r>
              <a:rPr lang="ru-RU" dirty="0" err="1"/>
              <a:t>Heroes</a:t>
            </a:r>
            <a:r>
              <a:rPr lang="ru-RU" dirty="0"/>
              <a:t> - Герои.</a:t>
            </a:r>
          </a:p>
          <a:p>
            <a:r>
              <a:rPr lang="ru-RU" dirty="0"/>
              <a:t>Английские слова и выражения доносятся с наших телеэкранов.</a:t>
            </a:r>
          </a:p>
          <a:p>
            <a:r>
              <a:rPr lang="ru-RU" dirty="0"/>
              <a:t>Некоторые телевизионные передачи имеют названия на английском языке:</a:t>
            </a:r>
          </a:p>
          <a:p>
            <a:r>
              <a:rPr lang="ru-RU" dirty="0" err="1"/>
              <a:t>ComedyClub</a:t>
            </a:r>
            <a:r>
              <a:rPr lang="ru-RU" dirty="0"/>
              <a:t> – Комедийный клуб</a:t>
            </a:r>
          </a:p>
          <a:p>
            <a:r>
              <a:rPr lang="ru-RU" dirty="0" err="1"/>
              <a:t>ComedyWoman</a:t>
            </a:r>
            <a:r>
              <a:rPr lang="ru-RU" dirty="0"/>
              <a:t> – смешная женщина</a:t>
            </a:r>
          </a:p>
          <a:p>
            <a:r>
              <a:rPr lang="ru-RU" dirty="0"/>
              <a:t>Discovery – Открытие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1EE961-C1D6-395B-FC7E-DEFE83CF6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155" y="1789034"/>
            <a:ext cx="4407790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73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9862692-5E28-C909-F41F-3609F2CB2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712" y="620688"/>
            <a:ext cx="8078687" cy="5505475"/>
          </a:xfrm>
        </p:spPr>
        <p:txBody>
          <a:bodyPr>
            <a:normAutofit fontScale="32500" lnSpcReduction="20000"/>
          </a:bodyPr>
          <a:lstStyle/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английских слов мелькает в рекламах каждый день!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есть в каждом нашем доме!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для мытья посуды Fairy – Фея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шампунь Head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Shoulders – Голова и плечи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отбеливатель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Vanish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исчезновение</a:t>
            </a:r>
          </a:p>
          <a:p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handcream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крем для рук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тетрадях часто можно увидеть слово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Notebook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тетрадь.  </a:t>
            </a:r>
          </a:p>
          <a:p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часто на витринах магазинов мы видим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словоsale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распродажа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легко выучить название новых стран  если заглянуть на этикетку одежды, на которой также написано из какого материала сделана вещь и как ее надо стирать!</a:t>
            </a:r>
          </a:p>
          <a:p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China – сделано в Китае;</a:t>
            </a:r>
          </a:p>
          <a:p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Germany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сделано в Германии;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cotton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100% хлопок;</a:t>
            </a:r>
          </a:p>
          <a:p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wash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– 40* - стирать при температуре 30 – 40 градусов.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 английский полезен для того, чтобы понимать, что обозначают часто встречающиеся надписи на английском языке в общественных местах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WiFi- бесплатный выход в интернет</a:t>
            </a:r>
          </a:p>
          <a:p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выход;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smoking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курение запрещено.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969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398358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>
              <a:defRPr/>
            </a:pPr>
            <a:r>
              <a:t>заключение</a:t>
            </a:r>
          </a:p>
        </p:txBody>
      </p:sp>
      <p:sp>
        <p:nvSpPr>
          <p:cNvPr id="402215926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lang="ru-RU" sz="28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 </a:t>
            </a:r>
            <a:r>
              <a:rPr lang="ru-RU" sz="1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Какой самый распространенный язык в мире? На каком языке разговаривают более 750 млн. жителей планеты? Конечно,  на английском. Английский – это язык, без знания которого сегодня невозможно быть образованным человеком.   Изучив необходимую литературу, можно сделать вывод,  что сегодня английский очень важен для каждого человека, это не просто урок в школе, но и «урок» в жизни для каждого из нас, это жизненная необходимость. Английский язык надолго, а может быть навсегда, сохранит свою позицию в качестве глобального языка международной коммуникации. Что касается меня, я люблю английский, но мне тяжело запомнить произношение и значение слов, но я всегда смотрю на слова, с которыми встречаюсь в жизни и стараюсь их запомнить.</a:t>
            </a:r>
          </a:p>
          <a:p>
            <a:pPr marL="0" indent="0">
              <a:buFont typeface="Arial"/>
              <a:buNone/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Изучая данную тему моего проекта я решил создать словарь английских слов часто упоминаемых в той или иной сфере </a:t>
            </a:r>
            <a:r>
              <a:rPr lang="ru-RU" sz="1800" b="0" i="0" u="none" strike="noStrike" cap="none" spc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деятельности.Этот</a:t>
            </a:r>
            <a:r>
              <a:rPr lang="ru-RU" sz="1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словарь может помочь при общении с людьми из разных стран.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738584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>
              <a:defRPr/>
            </a:pPr>
            <a:r>
              <a:rPr sz="3600"/>
              <a:t>Список литературы</a:t>
            </a:r>
          </a:p>
        </p:txBody>
      </p:sp>
      <p:sp>
        <p:nvSpPr>
          <p:cNvPr id="371572194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buFont typeface="Wingdings"/>
              <a:buChar char="v"/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Булыко А.Н. Большой словарь иностранных слов./А.Н. Булыко.- Мартин, 2007;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Font typeface="Wingdings"/>
              <a:buChar char="v"/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Добровольский Е. П., Смирнова С. М., Пронь И. А. Роль английского языка в современном мире // Юный ученый. — 2015. — №3. — С. 28-30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Font typeface="Wingdings"/>
              <a:buChar char="v"/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Кристалл Дэвид Английский язык как глобальный. М., изд­во "Весь  мир" знаний,2001 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Font typeface="Wingdings"/>
              <a:buChar char="v"/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Максакова С.П. Лингвострановедение в обучении иностранным  языкам: приоритетная стратегия? // Иностранные языки в школе, 1,2011,  с.32 5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Font typeface="Wingdings"/>
              <a:buChar char="v"/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Никитенко З.Н. Школьное образование в Европе: современные  тенденции языковой политики. // Иностранные языки в школе, 2,2010,  с.2­10 6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Font typeface="Wingdings"/>
              <a:buChar char="v"/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Осипов Н.В. глобальное образование и иностранный язык как учебный  предмет // Иностранные языки в школе, 2,2007, с.11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Font typeface="Wingdings"/>
              <a:buChar char="v"/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https://lengva.ru/faktory-vliyayushhie-na-izuchenie-anglijskogo-yazyka/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Font typeface="Wingdings"/>
              <a:buChar char="v"/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https://school-science.ru/5/3/34707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5377552" name=" 1455377551"/>
          <p:cNvSpPr/>
          <p:nvPr/>
        </p:nvSpPr>
        <p:spPr bwMode="auto">
          <a:xfrm>
            <a:off x="8946278" y="5039630"/>
            <a:ext cx="25527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443567944" name="Рисунок 144356794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36017" y="659102"/>
            <a:ext cx="7537718" cy="42242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75620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>
              <a:defRPr/>
            </a:pPr>
            <a:r>
              <a:t>содержание</a:t>
            </a:r>
          </a:p>
        </p:txBody>
      </p:sp>
      <p:sp>
        <p:nvSpPr>
          <p:cNvPr id="2053567437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85000" lnSpcReduction="3000"/>
          </a:bodyPr>
          <a:lstStyle/>
          <a:p>
            <a:pPr marL="0" indent="0">
              <a:buFont typeface="Arial"/>
              <a:buNone/>
              <a:defRPr/>
            </a:pPr>
            <a:r>
              <a:rPr lang="ru-RU" sz="28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Введение</a:t>
            </a:r>
          </a:p>
          <a:p>
            <a:pPr marL="349965" indent="-349965">
              <a:buFont typeface="Arial"/>
              <a:buAutoNum type="romanUcPeriod"/>
              <a:defRPr/>
            </a:pPr>
            <a:r>
              <a:rPr lang="ru-RU" sz="28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Основная часть</a:t>
            </a:r>
          </a:p>
          <a:p>
            <a:pPr marL="0" indent="0">
              <a:buFont typeface="Arial"/>
              <a:buNone/>
              <a:defRPr/>
            </a:pPr>
            <a:r>
              <a:rPr lang="ru-RU" sz="28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1. Английский язык в современном мире</a:t>
            </a:r>
          </a:p>
          <a:p>
            <a:pPr marL="0" indent="0">
              <a:buFont typeface="Arial"/>
              <a:buNone/>
              <a:defRPr/>
            </a:pPr>
            <a:r>
              <a:rPr lang="ru-RU" sz="28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2. Области применения английского языка.</a:t>
            </a:r>
          </a:p>
          <a:p>
            <a:pPr marL="0" indent="0">
              <a:buFont typeface="Arial"/>
              <a:buNone/>
              <a:defRPr/>
            </a:pPr>
            <a:r>
              <a:rPr lang="ru-RU" sz="28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3. Сферы деятельности, где используются английские термины.</a:t>
            </a:r>
            <a:r>
              <a:rPr lang="en-US" sz="28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II.</a:t>
            </a:r>
            <a:r>
              <a:rPr lang="ru-RU" sz="28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Практическая часть</a:t>
            </a:r>
          </a:p>
          <a:p>
            <a:pPr marL="0" indent="0">
              <a:buFont typeface="Arial"/>
              <a:buNone/>
              <a:defRPr/>
            </a:pPr>
            <a:r>
              <a:rPr lang="ru-RU" sz="28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1.Создание словаря</a:t>
            </a:r>
          </a:p>
          <a:p>
            <a:pPr marL="0" indent="0">
              <a:buFont typeface="Arial"/>
              <a:buNone/>
              <a:defRPr/>
            </a:pPr>
            <a:r>
              <a:rPr lang="ru-RU" sz="28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Заключение</a:t>
            </a:r>
          </a:p>
          <a:p>
            <a:pPr marL="0" indent="0">
              <a:buFont typeface="Arial"/>
              <a:buNone/>
              <a:defRPr/>
            </a:pPr>
            <a:r>
              <a:rPr lang="ru-RU" sz="28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Список литературы</a:t>
            </a:r>
          </a:p>
        </p:txBody>
      </p:sp>
      <p:sp>
        <p:nvSpPr>
          <p:cNvPr id="313023832" name=" 313023831"/>
          <p:cNvSpPr/>
          <p:nvPr/>
        </p:nvSpPr>
        <p:spPr bwMode="auto">
          <a:xfrm>
            <a:off x="13354204" y="91899"/>
            <a:ext cx="103005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749517009" name="Рисунок 174951700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35363" y="3863182"/>
            <a:ext cx="3816081" cy="2385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7649800" name="Объект 2"/>
          <p:cNvSpPr>
            <a:spLocks noGrp="1"/>
          </p:cNvSpPr>
          <p:nvPr>
            <p:ph idx="1"/>
          </p:nvPr>
        </p:nvSpPr>
        <p:spPr bwMode="auto">
          <a:xfrm>
            <a:off x="838199" y="539749"/>
            <a:ext cx="10515600" cy="5637213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buFont typeface="Wingdings"/>
              <a:buChar char="v"/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Введение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Wingdings"/>
              <a:buNone/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Пол века тому назад английский был просто одним из международных языков, принятых в мире. Со временем роль английского языка в обществе значительно возросла.   Английский язык в современном мире  является родным языком почти для 400 миллионов людей, а около 650 миллионов людей изучают его в учебных заведениях как дополнительную дисциплину.  Язык, сам по себе, это целая система функций, средство выражения мыслей и общения с людьми. У любого единого целого есть свои истоки, включающие историю зарождения и развития. Именно об этом и стоит упомянуть в первую очередь.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Font typeface="Wingdings"/>
              <a:buChar char="v"/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sz="18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Цель</a:t>
            </a:r>
            <a:r>
              <a:rPr lang="ru-RU" sz="1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Изучение значение английского языка в современном мире.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Font typeface="Wingdings"/>
              <a:buChar char="v"/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sz="18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ru-RU" sz="1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: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Wingdings"/>
              <a:buNone/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Изучить информацию по данной теме, с применением различных источников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Wingdings"/>
              <a:buNone/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Систематизировать и описать полученную информацию по выбранной теме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Wingdings"/>
              <a:buNone/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Сделать выводы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Font typeface="Wingdings"/>
              <a:buChar char="v"/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sz="18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Методы исследования:</a:t>
            </a:r>
            <a:endParaRPr sz="1800" b="1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Wingdings"/>
              <a:buNone/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1.  Изучение  источников информации с целью получить сведения по исследуемой теме;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Wingdings"/>
              <a:buNone/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2.  Анализ полученной информации и сравнение ее с широко известными фактами;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Wingdings"/>
              <a:buNone/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3. Обобщение полученной информации. Формирование вывода.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Font typeface="Wingdings"/>
              <a:buChar char="v"/>
              <a:defRPr/>
            </a:pPr>
            <a:r>
              <a:rPr lang="ru-RU" sz="18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Гипотеза: </a:t>
            </a:r>
            <a:r>
              <a:rPr lang="ru-RU" sz="1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Действительно ли  важно изучение английского языка в современном обществе?.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Font typeface="Wingdings"/>
              <a:buChar char="v"/>
              <a:defRPr/>
            </a:pPr>
            <a:r>
              <a:rPr lang="ru-RU" sz="18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Продукт проекта</a:t>
            </a:r>
            <a:r>
              <a:rPr lang="ru-RU" sz="1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создание словаря 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Font typeface="Wingdings"/>
              <a:buChar char="v"/>
              <a:defRPr/>
            </a:pPr>
            <a:r>
              <a:rPr lang="ru-RU" sz="18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 исследования</a:t>
            </a:r>
            <a:r>
              <a:rPr lang="ru-RU" sz="1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- роль английского языка в современном мире 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5581578" name="Объект 2"/>
          <p:cNvSpPr>
            <a:spLocks noGrp="1"/>
          </p:cNvSpPr>
          <p:nvPr>
            <p:ph idx="1"/>
          </p:nvPr>
        </p:nvSpPr>
        <p:spPr bwMode="auto">
          <a:xfrm>
            <a:off x="472572" y="268179"/>
            <a:ext cx="10881227" cy="5908783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lang="ru-RU" sz="16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Основная часть</a:t>
            </a:r>
          </a:p>
          <a:p>
            <a:pPr marL="0" indent="0">
              <a:buFont typeface="Arial"/>
              <a:buNone/>
              <a:defRPr/>
            </a:pPr>
            <a:r>
              <a:rPr lang="ru-RU" sz="16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Английский язык в современном мире</a:t>
            </a:r>
            <a:endParaRPr sz="16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16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В настоящее время английский язык стал наиболее важным по сравнению с остальными. Так как он является международным языком, значит его необходимо знать хотя бы на первоначальном уровне. Сегодня английский начинают изучать не только в школе или ВУЗе, но и в дошкольных учреждениях. Важно понимать, что обучение данной дисциплине осуществляется, прежде всего, для развития человека, его личности, чтобы в будущем он смог использовать эти навыки в рамках своей профессии. </a:t>
            </a:r>
            <a:endParaRPr sz="16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16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Ещё одним повод выучить английский язык является желание путешествовать по миру. Основная категория населения, которая владеет знаниями английского языка пусть и не в совершенстве – молодёжь. Как правило, данный процесс происходит в ходе занятия в компьютерные игры. Подростки немало времени проводят за компьютером, а так как все востребованные игры – это мировые хиты, то и руководство также является английским. Следовательно, дети подсознательно изучают иностранный язык сами того не подозревая</a:t>
            </a:r>
            <a:r>
              <a:rPr lang="ru-RU" sz="14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30271203" name=" 930271202"/>
          <p:cNvSpPr/>
          <p:nvPr/>
        </p:nvSpPr>
        <p:spPr bwMode="auto">
          <a:xfrm>
            <a:off x="8605774" y="4416596"/>
            <a:ext cx="18223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278098848" name="Рисунок 127809884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09918" y="3178008"/>
            <a:ext cx="4653188" cy="32921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2389352" name="Объект 2"/>
          <p:cNvSpPr>
            <a:spLocks noGrp="1"/>
          </p:cNvSpPr>
          <p:nvPr>
            <p:ph idx="1"/>
          </p:nvPr>
        </p:nvSpPr>
        <p:spPr bwMode="auto">
          <a:xfrm>
            <a:off x="555800" y="425388"/>
            <a:ext cx="10797998" cy="5751574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dirty="0"/>
              <a:t>                                         </a:t>
            </a:r>
            <a:r>
              <a:rPr dirty="0">
                <a:highlight>
                  <a:srgbClr val="00FF00"/>
                </a:highlight>
              </a:rPr>
              <a:t>   </a:t>
            </a:r>
            <a:r>
              <a:rPr sz="1400" dirty="0" err="1">
                <a:highlight>
                  <a:srgbClr val="00FF00"/>
                </a:highlight>
              </a:rPr>
              <a:t>Высокая</a:t>
            </a:r>
            <a:r>
              <a:rPr sz="1400" dirty="0">
                <a:highlight>
                  <a:srgbClr val="00FF00"/>
                </a:highlight>
              </a:rPr>
              <a:t> </a:t>
            </a:r>
            <a:r>
              <a:rPr sz="1400" dirty="0" err="1">
                <a:highlight>
                  <a:srgbClr val="00FF00"/>
                </a:highlight>
              </a:rPr>
              <a:t>заработная</a:t>
            </a:r>
            <a:r>
              <a:rPr sz="1400" dirty="0">
                <a:highlight>
                  <a:srgbClr val="00FF00"/>
                </a:highlight>
              </a:rPr>
              <a:t> </a:t>
            </a:r>
            <a:r>
              <a:rPr sz="1400" dirty="0" err="1">
                <a:highlight>
                  <a:srgbClr val="00FF00"/>
                </a:highlight>
              </a:rPr>
              <a:t>плата</a:t>
            </a:r>
            <a:r>
              <a:rPr sz="1400" dirty="0">
                <a:highlight>
                  <a:srgbClr val="00FF00"/>
                </a:highlight>
              </a:rPr>
              <a:t> </a:t>
            </a:r>
          </a:p>
          <a:p>
            <a:pPr marL="0" indent="0">
              <a:buFont typeface="Arial"/>
              <a:buNone/>
              <a:defRPr/>
            </a:pPr>
            <a:endParaRPr sz="1400" dirty="0">
              <a:highlight>
                <a:srgbClr val="00FF00"/>
              </a:highlight>
            </a:endParaRPr>
          </a:p>
          <a:p>
            <a:pPr marL="0" indent="0">
              <a:buFont typeface="Arial"/>
              <a:buNone/>
              <a:defRPr/>
            </a:pPr>
            <a:r>
              <a:rPr dirty="0">
                <a:highlight>
                  <a:srgbClr val="00FF00"/>
                </a:highlight>
              </a:rPr>
              <a:t>    </a:t>
            </a:r>
            <a:r>
              <a:rPr sz="1400" dirty="0" err="1">
                <a:highlight>
                  <a:srgbClr val="00FF00"/>
                </a:highlight>
              </a:rPr>
              <a:t>Стажировка</a:t>
            </a:r>
            <a:r>
              <a:rPr sz="1400" dirty="0">
                <a:highlight>
                  <a:srgbClr val="00FF00"/>
                </a:highlight>
              </a:rPr>
              <a:t> </a:t>
            </a:r>
            <a:r>
              <a:rPr sz="1400" dirty="0" err="1">
                <a:highlight>
                  <a:srgbClr val="00FF00"/>
                </a:highlight>
              </a:rPr>
              <a:t>за</a:t>
            </a:r>
            <a:r>
              <a:rPr sz="1400" dirty="0">
                <a:highlight>
                  <a:srgbClr val="00FF00"/>
                </a:highlight>
              </a:rPr>
              <a:t> </a:t>
            </a:r>
            <a:r>
              <a:rPr sz="1400" dirty="0" err="1">
                <a:highlight>
                  <a:srgbClr val="00FF00"/>
                </a:highlight>
              </a:rPr>
              <a:t>рубежом</a:t>
            </a:r>
            <a:r>
              <a:rPr sz="1400" dirty="0">
                <a:highlight>
                  <a:srgbClr val="00FF00"/>
                </a:highlight>
              </a:rPr>
              <a:t>                                                                                                         </a:t>
            </a:r>
            <a:r>
              <a:rPr sz="1400" dirty="0" err="1">
                <a:highlight>
                  <a:srgbClr val="00FF00"/>
                </a:highlight>
              </a:rPr>
              <a:t>Работа</a:t>
            </a:r>
            <a:r>
              <a:rPr sz="1400" dirty="0">
                <a:highlight>
                  <a:srgbClr val="00FF00"/>
                </a:highlight>
              </a:rPr>
              <a:t> </a:t>
            </a:r>
            <a:r>
              <a:rPr sz="1400" dirty="0" err="1">
                <a:highlight>
                  <a:srgbClr val="00FF00"/>
                </a:highlight>
              </a:rPr>
              <a:t>на</a:t>
            </a:r>
            <a:r>
              <a:rPr sz="1400" dirty="0">
                <a:highlight>
                  <a:srgbClr val="00FF00"/>
                </a:highlight>
              </a:rPr>
              <a:t> </a:t>
            </a:r>
            <a:r>
              <a:rPr sz="1400" dirty="0" err="1">
                <a:highlight>
                  <a:srgbClr val="00FF00"/>
                </a:highlight>
              </a:rPr>
              <a:t>крупных</a:t>
            </a:r>
            <a:r>
              <a:rPr sz="1400" dirty="0">
                <a:highlight>
                  <a:srgbClr val="00FF00"/>
                </a:highlight>
              </a:rPr>
              <a:t> </a:t>
            </a:r>
            <a:r>
              <a:rPr sz="1400" dirty="0" err="1">
                <a:highlight>
                  <a:srgbClr val="00FF00"/>
                </a:highlight>
              </a:rPr>
              <a:t>объектах</a:t>
            </a:r>
            <a:r>
              <a:rPr sz="1400" dirty="0">
                <a:highlight>
                  <a:srgbClr val="00FF00"/>
                </a:highlight>
              </a:rPr>
              <a:t>    </a:t>
            </a:r>
          </a:p>
          <a:p>
            <a:pPr marL="0" indent="0">
              <a:buFont typeface="Arial"/>
              <a:buNone/>
              <a:defRPr/>
            </a:pPr>
            <a:endParaRPr sz="1400" dirty="0">
              <a:highlight>
                <a:srgbClr val="00FF00"/>
              </a:highlight>
            </a:endParaRPr>
          </a:p>
          <a:p>
            <a:pPr marL="0" indent="0">
              <a:buFont typeface="Arial"/>
              <a:buNone/>
              <a:defRPr/>
            </a:pPr>
            <a:endParaRPr sz="1400" dirty="0">
              <a:highlight>
                <a:srgbClr val="00FF00"/>
              </a:highlight>
            </a:endParaRPr>
          </a:p>
          <a:p>
            <a:pPr marL="0" indent="0">
              <a:buFont typeface="Arial"/>
              <a:buNone/>
              <a:defRPr/>
            </a:pPr>
            <a:endParaRPr sz="1400" dirty="0">
              <a:highlight>
                <a:srgbClr val="00FF00"/>
              </a:highlight>
            </a:endParaRPr>
          </a:p>
          <a:p>
            <a:pPr marL="0" indent="0">
              <a:buFont typeface="Arial"/>
              <a:buNone/>
              <a:defRPr/>
            </a:pPr>
            <a:endParaRPr sz="1400" dirty="0">
              <a:highlight>
                <a:srgbClr val="00FF00"/>
              </a:highlight>
            </a:endParaRPr>
          </a:p>
          <a:p>
            <a:pPr marL="0" indent="0">
              <a:buFont typeface="Arial"/>
              <a:buNone/>
              <a:defRPr/>
            </a:pPr>
            <a:endParaRPr sz="1400" dirty="0">
              <a:highlight>
                <a:srgbClr val="00FF00"/>
              </a:highlight>
            </a:endParaRPr>
          </a:p>
          <a:p>
            <a:pPr marL="0" indent="0">
              <a:buFont typeface="Arial"/>
              <a:buNone/>
              <a:defRPr/>
            </a:pPr>
            <a:endParaRPr sz="1400" dirty="0">
              <a:highlight>
                <a:srgbClr val="00FF00"/>
              </a:highlight>
            </a:endParaRPr>
          </a:p>
          <a:p>
            <a:pPr marL="0" indent="0">
              <a:buFont typeface="Arial"/>
              <a:buNone/>
              <a:defRPr/>
            </a:pPr>
            <a:endParaRPr sz="1400" dirty="0">
              <a:highlight>
                <a:srgbClr val="00FF00"/>
              </a:highlight>
            </a:endParaRPr>
          </a:p>
          <a:p>
            <a:pPr marL="0" indent="0">
              <a:buFont typeface="Arial"/>
              <a:buNone/>
              <a:defRPr/>
            </a:pPr>
            <a:endParaRPr sz="1400" dirty="0">
              <a:highlight>
                <a:srgbClr val="00FF00"/>
              </a:highlight>
            </a:endParaRPr>
          </a:p>
          <a:p>
            <a:pPr marL="0" indent="0">
              <a:buFont typeface="Arial"/>
              <a:buNone/>
              <a:defRPr/>
            </a:pPr>
            <a:endParaRPr sz="1400" dirty="0">
              <a:highlight>
                <a:srgbClr val="00FF00"/>
              </a:highlight>
            </a:endParaRPr>
          </a:p>
          <a:p>
            <a:pPr marL="0" indent="0">
              <a:buFont typeface="Arial"/>
              <a:buNone/>
              <a:defRPr/>
            </a:pPr>
            <a:r>
              <a:rPr sz="1400" dirty="0">
                <a:highlight>
                  <a:srgbClr val="00FF00"/>
                </a:highlight>
              </a:rPr>
              <a:t>                                </a:t>
            </a:r>
            <a:r>
              <a:rPr sz="1400" dirty="0" err="1">
                <a:highlight>
                  <a:srgbClr val="00FF00"/>
                </a:highlight>
              </a:rPr>
              <a:t>Поездки</a:t>
            </a:r>
            <a:r>
              <a:rPr sz="1400" dirty="0">
                <a:highlight>
                  <a:srgbClr val="00FF00"/>
                </a:highlight>
              </a:rPr>
              <a:t> </a:t>
            </a:r>
            <a:r>
              <a:rPr sz="1400" dirty="0" err="1">
                <a:highlight>
                  <a:srgbClr val="00FF00"/>
                </a:highlight>
              </a:rPr>
              <a:t>за</a:t>
            </a:r>
            <a:r>
              <a:rPr sz="1400" dirty="0">
                <a:highlight>
                  <a:srgbClr val="00FF00"/>
                </a:highlight>
              </a:rPr>
              <a:t> </a:t>
            </a:r>
            <a:r>
              <a:rPr sz="1400" dirty="0" err="1">
                <a:highlight>
                  <a:srgbClr val="00FF00"/>
                </a:highlight>
              </a:rPr>
              <a:t>границу</a:t>
            </a:r>
            <a:r>
              <a:rPr sz="1400" dirty="0">
                <a:highlight>
                  <a:srgbClr val="00FF00"/>
                </a:highlight>
              </a:rPr>
              <a:t>                                                           </a:t>
            </a:r>
            <a:r>
              <a:rPr sz="1400" dirty="0" err="1">
                <a:highlight>
                  <a:srgbClr val="00FF00"/>
                </a:highlight>
              </a:rPr>
              <a:t>Интересное</a:t>
            </a:r>
            <a:r>
              <a:rPr sz="1400" dirty="0">
                <a:highlight>
                  <a:srgbClr val="00FF00"/>
                </a:highlight>
              </a:rPr>
              <a:t> и </a:t>
            </a:r>
            <a:r>
              <a:rPr sz="1400" dirty="0" err="1">
                <a:highlight>
                  <a:srgbClr val="00FF00"/>
                </a:highlight>
              </a:rPr>
              <a:t>познавательное</a:t>
            </a:r>
            <a:r>
              <a:rPr sz="1400" dirty="0">
                <a:highlight>
                  <a:srgbClr val="00FF00"/>
                </a:highlight>
              </a:rPr>
              <a:t> </a:t>
            </a:r>
            <a:r>
              <a:rPr sz="1400" dirty="0" err="1">
                <a:highlight>
                  <a:srgbClr val="00FF00"/>
                </a:highlight>
              </a:rPr>
              <a:t>общение</a:t>
            </a:r>
            <a:endParaRPr sz="1400" dirty="0">
              <a:highlight>
                <a:srgbClr val="00FF00"/>
              </a:highlight>
            </a:endParaRPr>
          </a:p>
        </p:txBody>
      </p:sp>
      <p:sp>
        <p:nvSpPr>
          <p:cNvPr id="1895769818" name="Овал 1895769817"/>
          <p:cNvSpPr/>
          <p:nvPr/>
        </p:nvSpPr>
        <p:spPr bwMode="auto">
          <a:xfrm>
            <a:off x="3986650" y="1831019"/>
            <a:ext cx="4235388" cy="1740857"/>
          </a:xfrm>
          <a:prstGeom prst="ellipse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200"/>
              <a:t>Области применения </a:t>
            </a:r>
            <a:r>
              <a:rPr lang="ru-RU" sz="2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 английского языка в нашем обществе:</a:t>
            </a:r>
            <a:endParaRPr sz="2200"/>
          </a:p>
        </p:txBody>
      </p:sp>
      <p:cxnSp>
        <p:nvCxnSpPr>
          <p:cNvPr id="2" name="Прямая соединительная линия 1"/>
          <p:cNvCxnSpPr>
            <a:cxnSpLocks/>
          </p:cNvCxnSpPr>
          <p:nvPr/>
        </p:nvCxnSpPr>
        <p:spPr bwMode="auto">
          <a:xfrm flipH="1">
            <a:off x="8930288" y="1248422"/>
            <a:ext cx="77793" cy="0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3117378" y="1007985"/>
            <a:ext cx="1609077" cy="1035727"/>
          </a:xfrm>
          <a:prstGeom prst="line">
            <a:avLst/>
          </a:prstGeom>
          <a:ln w="76199" cap="flat" cmpd="sng" algn="ctr">
            <a:solidFill>
              <a:schemeClr val="accent1">
                <a:shade val="50000"/>
              </a:schemeClr>
            </a:solidFill>
            <a:prstDash val="solid"/>
            <a:miter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V="1">
            <a:off x="1523968" y="3786190"/>
            <a:ext cx="2080703" cy="832281"/>
          </a:xfrm>
          <a:prstGeom prst="line">
            <a:avLst/>
          </a:prstGeom>
          <a:ln w="76199" cap="flat" cmpd="sng" algn="ctr">
            <a:solidFill>
              <a:schemeClr val="accent1">
                <a:shade val="50000"/>
              </a:schemeClr>
            </a:solidFill>
            <a:prstDash val="solid"/>
            <a:miter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cxnSpLocks/>
          </p:cNvCxnSpPr>
          <p:nvPr/>
        </p:nvCxnSpPr>
        <p:spPr bwMode="auto">
          <a:xfrm>
            <a:off x="5519936" y="714815"/>
            <a:ext cx="64732" cy="998737"/>
          </a:xfrm>
          <a:prstGeom prst="line">
            <a:avLst/>
          </a:prstGeom>
          <a:ln w="76199" cap="flat" cmpd="sng" algn="ctr">
            <a:solidFill>
              <a:schemeClr val="accent1">
                <a:shade val="50000"/>
              </a:schemeClr>
            </a:solidFill>
            <a:prstDash val="solid"/>
            <a:miter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 flipH="1">
            <a:off x="7019854" y="970994"/>
            <a:ext cx="1276164" cy="952499"/>
          </a:xfrm>
          <a:prstGeom prst="line">
            <a:avLst/>
          </a:prstGeom>
          <a:ln w="76199" cap="flat" cmpd="sng" algn="ctr">
            <a:solidFill>
              <a:schemeClr val="accent1">
                <a:shade val="50000"/>
              </a:schemeClr>
            </a:solidFill>
            <a:prstDash val="solid"/>
            <a:miter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 flipH="1" flipV="1">
            <a:off x="7453322" y="3786190"/>
            <a:ext cx="2089951" cy="878519"/>
          </a:xfrm>
          <a:prstGeom prst="line">
            <a:avLst/>
          </a:prstGeom>
          <a:ln w="76199" cap="flat" cmpd="sng" algn="ctr">
            <a:solidFill>
              <a:schemeClr val="accent1">
                <a:shade val="50000"/>
              </a:schemeClr>
            </a:solidFill>
            <a:prstDash val="solid"/>
            <a:miter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2883841" name=" 1922883840"/>
          <p:cNvSpPr/>
          <p:nvPr/>
        </p:nvSpPr>
        <p:spPr bwMode="auto">
          <a:xfrm>
            <a:off x="14387554" y="3210276"/>
            <a:ext cx="119190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159747196" name="Рисунок 115974719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418993" y="1628257"/>
            <a:ext cx="2839966" cy="1672917"/>
          </a:xfrm>
          <a:prstGeom prst="rect">
            <a:avLst/>
          </a:prstGeom>
        </p:spPr>
      </p:pic>
      <p:sp>
        <p:nvSpPr>
          <p:cNvPr id="1523293015" name=" 1523293014"/>
          <p:cNvSpPr/>
          <p:nvPr/>
        </p:nvSpPr>
        <p:spPr bwMode="auto">
          <a:xfrm>
            <a:off x="6347710" y="4629538"/>
            <a:ext cx="25527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67030888" name="Рисунок 6703088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95274" y="1643050"/>
            <a:ext cx="2857520" cy="1918620"/>
          </a:xfrm>
          <a:prstGeom prst="rect">
            <a:avLst/>
          </a:prstGeom>
        </p:spPr>
      </p:pic>
      <p:sp>
        <p:nvSpPr>
          <p:cNvPr id="1505040355" name=" 1505040354"/>
          <p:cNvSpPr/>
          <p:nvPr/>
        </p:nvSpPr>
        <p:spPr bwMode="auto">
          <a:xfrm>
            <a:off x="6502266" y="7795407"/>
            <a:ext cx="120707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926695255" name="Рисунок 192669525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33706" y="4503567"/>
            <a:ext cx="3832094" cy="2154684"/>
          </a:xfrm>
          <a:prstGeom prst="rect">
            <a:avLst/>
          </a:prstGeom>
        </p:spPr>
      </p:pic>
      <p:sp>
        <p:nvSpPr>
          <p:cNvPr id="781113749" name=" 781113748"/>
          <p:cNvSpPr/>
          <p:nvPr/>
        </p:nvSpPr>
        <p:spPr bwMode="auto">
          <a:xfrm>
            <a:off x="-5534520" y="2136700"/>
            <a:ext cx="4615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036963117" name="Рисунок 1036963116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6974240" y="4660776"/>
            <a:ext cx="2889506" cy="18402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281663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9" y="50707"/>
            <a:ext cx="10515600" cy="1325562"/>
          </a:xfrm>
        </p:spPr>
        <p:txBody>
          <a:bodyPr/>
          <a:lstStyle/>
          <a:p>
            <a:pPr algn="l">
              <a:defRPr/>
            </a:pPr>
            <a:r>
              <a:rPr lang="ru-RU" sz="1400" b="1" i="0" u="none" strike="noStrike" cap="none" spc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                                    </a:t>
            </a:r>
            <a:r>
              <a:rPr lang="ru-RU" sz="2000" b="1" i="0" u="none" strike="noStrike" cap="none" spc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Сферы деятельности, где используются английские термины</a:t>
            </a:r>
            <a:endParaRPr sz="20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09786464" name="Объект 2"/>
          <p:cNvSpPr>
            <a:spLocks noGrp="1"/>
          </p:cNvSpPr>
          <p:nvPr>
            <p:ph idx="1"/>
          </p:nvPr>
        </p:nvSpPr>
        <p:spPr bwMode="auto">
          <a:xfrm>
            <a:off x="225100" y="998737"/>
            <a:ext cx="11649729" cy="5178224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lang="ru-RU" sz="28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Бизнес этикет </a:t>
            </a:r>
            <a:r>
              <a:rPr dirty="0"/>
              <a:t>     </a:t>
            </a:r>
            <a:r>
              <a:rPr dirty="0" err="1"/>
              <a:t>авиаиндустрия</a:t>
            </a:r>
            <a:r>
              <a:rPr dirty="0"/>
              <a:t>        </a:t>
            </a:r>
            <a:r>
              <a:rPr sz="2600" dirty="0" err="1"/>
              <a:t>международный</a:t>
            </a:r>
            <a:r>
              <a:rPr sz="2600" dirty="0"/>
              <a:t> </a:t>
            </a:r>
            <a:r>
              <a:rPr sz="2600" dirty="0" err="1"/>
              <a:t>туризм</a:t>
            </a:r>
            <a:endParaRPr sz="2600"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 marL="0" indent="0">
              <a:buFont typeface="Arial"/>
              <a:buNone/>
              <a:defRPr/>
            </a:pPr>
            <a:r>
              <a:rPr dirty="0"/>
              <a:t>                                   </a:t>
            </a:r>
          </a:p>
          <a:p>
            <a:pPr marL="0" indent="0">
              <a:buFont typeface="Arial"/>
              <a:buNone/>
              <a:defRPr/>
            </a:pPr>
            <a:r>
              <a:rPr dirty="0"/>
              <a:t>                                </a:t>
            </a:r>
          </a:p>
          <a:p>
            <a:pPr marL="0" indent="0">
              <a:buFont typeface="Arial"/>
              <a:buNone/>
              <a:defRPr/>
            </a:pPr>
            <a:r>
              <a:rPr dirty="0"/>
              <a:t>                             </a:t>
            </a:r>
          </a:p>
        </p:txBody>
      </p:sp>
      <p:sp>
        <p:nvSpPr>
          <p:cNvPr id="2110231573" name=" 2110231572"/>
          <p:cNvSpPr/>
          <p:nvPr/>
        </p:nvSpPr>
        <p:spPr bwMode="auto">
          <a:xfrm>
            <a:off x="6829057" y="5811166"/>
            <a:ext cx="13202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091500243" name="Рисунок 109150024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7576" y="2085848"/>
            <a:ext cx="1720995" cy="2404476"/>
          </a:xfrm>
          <a:prstGeom prst="rect">
            <a:avLst/>
          </a:prstGeom>
        </p:spPr>
      </p:pic>
      <p:sp>
        <p:nvSpPr>
          <p:cNvPr id="1842217061" name=" 1842217060"/>
          <p:cNvSpPr/>
          <p:nvPr/>
        </p:nvSpPr>
        <p:spPr bwMode="auto">
          <a:xfrm>
            <a:off x="9505761" y="4307426"/>
            <a:ext cx="18136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583016252" name="Рисунок 58301625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14006" y="1516601"/>
            <a:ext cx="3022745" cy="1937996"/>
          </a:xfrm>
          <a:prstGeom prst="rect">
            <a:avLst/>
          </a:prstGeom>
        </p:spPr>
      </p:pic>
      <p:sp>
        <p:nvSpPr>
          <p:cNvPr id="1657443956" name=" 1657443955"/>
          <p:cNvSpPr/>
          <p:nvPr/>
        </p:nvSpPr>
        <p:spPr bwMode="auto">
          <a:xfrm>
            <a:off x="-6143010" y="-216256"/>
            <a:ext cx="4615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890030324" name="Рисунок 890030323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8666868" y="1710800"/>
            <a:ext cx="2259436" cy="1937996"/>
          </a:xfrm>
          <a:prstGeom prst="rect">
            <a:avLst/>
          </a:prstGeom>
        </p:spPr>
      </p:pic>
      <p:sp>
        <p:nvSpPr>
          <p:cNvPr id="302995884" name=" 302995883"/>
          <p:cNvSpPr/>
          <p:nvPr/>
        </p:nvSpPr>
        <p:spPr bwMode="auto">
          <a:xfrm>
            <a:off x="6481835" y="7965062"/>
            <a:ext cx="25527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26034955" name=" 726034954"/>
          <p:cNvSpPr/>
          <p:nvPr/>
        </p:nvSpPr>
        <p:spPr bwMode="auto">
          <a:xfrm>
            <a:off x="9991253" y="7869478"/>
            <a:ext cx="105337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686427851" name=" 1686427850"/>
          <p:cNvSpPr/>
          <p:nvPr/>
        </p:nvSpPr>
        <p:spPr bwMode="auto">
          <a:xfrm>
            <a:off x="14227833" y="8312600"/>
            <a:ext cx="9230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129029596" name="TextBox 2129029595"/>
          <p:cNvSpPr txBox="1"/>
          <p:nvPr/>
        </p:nvSpPr>
        <p:spPr bwMode="auto">
          <a:xfrm>
            <a:off x="225100" y="4673222"/>
            <a:ext cx="2664200" cy="1584995"/>
          </a:xfrm>
          <a:prstGeom prst="rect">
            <a:avLst/>
          </a:prstGeom>
          <a:solidFill>
            <a:schemeClr val="accent3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400" dirty="0" err="1">
                <a:latin typeface="Times New Roman"/>
                <a:ea typeface="Times New Roman"/>
                <a:cs typeface="Times New Roman"/>
              </a:rPr>
              <a:t>на</a:t>
            </a:r>
            <a:r>
              <a:rPr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ea typeface="Times New Roman"/>
                <a:cs typeface="Times New Roman"/>
              </a:rPr>
              <a:t>английском</a:t>
            </a:r>
            <a:r>
              <a:rPr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ea typeface="Times New Roman"/>
                <a:cs typeface="Times New Roman"/>
              </a:rPr>
              <a:t>языке</a:t>
            </a:r>
            <a:r>
              <a:rPr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ea typeface="Times New Roman"/>
                <a:cs typeface="Times New Roman"/>
              </a:rPr>
              <a:t>каждый</a:t>
            </a:r>
            <a:r>
              <a:rPr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ea typeface="Times New Roman"/>
                <a:cs typeface="Times New Roman"/>
              </a:rPr>
              <a:t>день</a:t>
            </a:r>
            <a:r>
              <a:rPr sz="1400" dirty="0">
                <a:latin typeface="Times New Roman"/>
                <a:ea typeface="Times New Roman"/>
                <a:cs typeface="Times New Roman"/>
              </a:rPr>
              <a:t> и в </a:t>
            </a:r>
            <a:r>
              <a:rPr sz="1400" dirty="0" err="1">
                <a:latin typeface="Times New Roman"/>
                <a:ea typeface="Times New Roman"/>
                <a:cs typeface="Times New Roman"/>
              </a:rPr>
              <a:t>разных</a:t>
            </a:r>
            <a:r>
              <a:rPr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ea typeface="Times New Roman"/>
                <a:cs typeface="Times New Roman"/>
              </a:rPr>
              <a:t>форматах</a:t>
            </a:r>
            <a:r>
              <a:rPr sz="14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sz="1400" dirty="0" err="1">
                <a:latin typeface="Times New Roman"/>
                <a:ea typeface="Times New Roman"/>
                <a:cs typeface="Times New Roman"/>
              </a:rPr>
              <a:t>Кроме</a:t>
            </a:r>
            <a:r>
              <a:rPr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ea typeface="Times New Roman"/>
                <a:cs typeface="Times New Roman"/>
              </a:rPr>
              <a:t>как</a:t>
            </a:r>
            <a:r>
              <a:rPr sz="14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1400" dirty="0" err="1">
                <a:latin typeface="Times New Roman"/>
                <a:ea typeface="Times New Roman"/>
                <a:cs typeface="Times New Roman"/>
              </a:rPr>
              <a:t>качестве</a:t>
            </a:r>
            <a:r>
              <a:rPr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ea typeface="Times New Roman"/>
                <a:cs typeface="Times New Roman"/>
              </a:rPr>
              <a:t>средства</a:t>
            </a:r>
            <a:r>
              <a:rPr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ea typeface="Times New Roman"/>
                <a:cs typeface="Times New Roman"/>
              </a:rPr>
              <a:t>коммуникации</a:t>
            </a:r>
            <a:r>
              <a:rPr sz="14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1400" dirty="0" err="1">
                <a:latin typeface="Times New Roman"/>
                <a:ea typeface="Times New Roman"/>
                <a:cs typeface="Times New Roman"/>
              </a:rPr>
              <a:t>офисах</a:t>
            </a:r>
            <a:r>
              <a:rPr sz="1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1400" dirty="0" err="1">
                <a:latin typeface="Times New Roman"/>
                <a:ea typeface="Times New Roman"/>
                <a:cs typeface="Times New Roman"/>
              </a:rPr>
              <a:t>английский</a:t>
            </a:r>
            <a:r>
              <a:rPr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ea typeface="Times New Roman"/>
                <a:cs typeface="Times New Roman"/>
              </a:rPr>
              <a:t>оказался</a:t>
            </a:r>
            <a:r>
              <a:rPr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ea typeface="Times New Roman"/>
                <a:cs typeface="Times New Roman"/>
              </a:rPr>
              <a:t>незаменимым</a:t>
            </a:r>
            <a:r>
              <a:rPr sz="14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1400" dirty="0" err="1">
                <a:latin typeface="Times New Roman"/>
                <a:ea typeface="Times New Roman"/>
                <a:cs typeface="Times New Roman"/>
              </a:rPr>
              <a:t>разных</a:t>
            </a:r>
            <a:r>
              <a:rPr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ea typeface="Times New Roman"/>
                <a:cs typeface="Times New Roman"/>
              </a:rPr>
              <a:t>областях</a:t>
            </a:r>
            <a:endParaRPr dirty="0"/>
          </a:p>
        </p:txBody>
      </p:sp>
      <p:sp>
        <p:nvSpPr>
          <p:cNvPr id="1908450467" name="Прямоугольник 1908450466"/>
          <p:cNvSpPr/>
          <p:nvPr/>
        </p:nvSpPr>
        <p:spPr bwMode="auto">
          <a:xfrm>
            <a:off x="8529420" y="3985703"/>
            <a:ext cx="2691043" cy="2191258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bg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4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Работа в туризме требует искусства общения с людьми, в том числе и с зарубежными гостями. Важно, чтобы обслуживающий персонал умел общаться на английском, так как туристы из разных стран говорящих на  разных языках. </a:t>
            </a:r>
            <a:endParaRPr sz="14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A8656F-87FE-3049-AD5D-B717F43DC45D}"/>
              </a:ext>
            </a:extLst>
          </p:cNvPr>
          <p:cNvSpPr/>
          <p:nvPr/>
        </p:nvSpPr>
        <p:spPr>
          <a:xfrm>
            <a:off x="3224945" y="3587849"/>
            <a:ext cx="4293206" cy="2404476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для персонала на борту самолета, так и для авиадиспетчеров    на земле, английский – обязательное условие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работы.Сами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понимаете:   и пассажиры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мультинациональные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и,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 возникновения проблем, экипаж самолета                                                             должен связаться с ближайшим аэропортом, над какой бы страной в это время не пролетал самолет.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631460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9" y="-18495"/>
            <a:ext cx="10515600" cy="148724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800" b="1" i="0" u="none" strike="noStrike" cap="none" spc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Сферы деятельности, где используются английские термины</a:t>
            </a:r>
            <a:endParaRPr sz="1800" dirty="0"/>
          </a:p>
        </p:txBody>
      </p:sp>
      <p:sp>
        <p:nvSpPr>
          <p:cNvPr id="1217037082" name="Объект 2"/>
          <p:cNvSpPr>
            <a:spLocks noGrp="1"/>
          </p:cNvSpPr>
          <p:nvPr>
            <p:ph idx="1"/>
          </p:nvPr>
        </p:nvSpPr>
        <p:spPr bwMode="auto">
          <a:xfrm>
            <a:off x="315363" y="915509"/>
            <a:ext cx="11038435" cy="5261453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 lang="ru-RU" sz="28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Медицина              </a:t>
            </a:r>
            <a:r>
              <a:rPr lang="en-US" sz="28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</a:t>
            </a:r>
            <a:r>
              <a:rPr lang="ru-RU" sz="28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технологии          повседневная жизнь</a:t>
            </a: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</p:txBody>
      </p:sp>
      <p:pic>
        <p:nvPicPr>
          <p:cNvPr id="1641964529" name="Рисунок 164196452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5095" y="1344095"/>
            <a:ext cx="2857500" cy="1600200"/>
          </a:xfrm>
          <a:prstGeom prst="rect">
            <a:avLst/>
          </a:prstGeom>
        </p:spPr>
      </p:pic>
      <p:pic>
        <p:nvPicPr>
          <p:cNvPr id="449243227" name="Рисунок 44924322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477087" y="1344095"/>
            <a:ext cx="3135872" cy="1791366"/>
          </a:xfrm>
          <a:prstGeom prst="rect">
            <a:avLst/>
          </a:prstGeom>
        </p:spPr>
      </p:pic>
      <p:pic>
        <p:nvPicPr>
          <p:cNvPr id="2098239876" name="Рисунок 209823987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323194" y="1550648"/>
            <a:ext cx="3504584" cy="1811388"/>
          </a:xfrm>
          <a:prstGeom prst="rect">
            <a:avLst/>
          </a:prstGeom>
        </p:spPr>
      </p:pic>
      <p:sp>
        <p:nvSpPr>
          <p:cNvPr id="400903313" name="Прямоугольник 400903312"/>
          <p:cNvSpPr/>
          <p:nvPr/>
        </p:nvSpPr>
        <p:spPr bwMode="auto">
          <a:xfrm>
            <a:off x="189609" y="3049890"/>
            <a:ext cx="3103472" cy="370083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800" b="0" i="0" u="none" strike="noStrike" cap="none" spc="0" dirty="0">
                <a:solidFill>
                  <a:schemeClr val="lt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4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эпоху </a:t>
            </a:r>
            <a:r>
              <a:rPr lang="ru-RU" sz="1400" b="0" i="0" u="none" strike="noStrike" cap="none" spc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нанотехнологий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4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наука стремительно несется вперед, появляются новые способы лечения тех или иных заболеваний, новые медицинские препараты и медицинская аппаратура. Инструкции и руководства к ним составляются, прежде всего, на английском языке, чтобы в любой части света нашлись специалисты для перевода его на местный язык. Кроме этого, компетентные врачи должны постоянно следить за тем, что происходит в медицине других стран. Это становится возможным благодаря научным статьям, публикующимся на английском.</a:t>
            </a:r>
            <a:endParaRPr sz="14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006512928" name="Прямоугольник 2006512927"/>
          <p:cNvSpPr/>
          <p:nvPr/>
        </p:nvSpPr>
        <p:spPr bwMode="auto">
          <a:xfrm>
            <a:off x="7835641" y="3546235"/>
            <a:ext cx="3700611" cy="284771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</a:t>
            </a:r>
            <a:r>
              <a:rPr dirty="0" err="1">
                <a:solidFill>
                  <a:schemeClr val="tx1"/>
                </a:solidFill>
              </a:rPr>
              <a:t>Компьютерные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игры</a:t>
            </a:r>
            <a:r>
              <a:rPr dirty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1700249189" name="Прямоугольник 1700249188"/>
          <p:cNvSpPr/>
          <p:nvPr/>
        </p:nvSpPr>
        <p:spPr bwMode="auto">
          <a:xfrm>
            <a:off x="3709223" y="3329735"/>
            <a:ext cx="3322881" cy="240436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68972980" name="TextBox 968972979"/>
          <p:cNvSpPr txBox="1"/>
          <p:nvPr/>
        </p:nvSpPr>
        <p:spPr bwMode="auto">
          <a:xfrm>
            <a:off x="3709223" y="3495582"/>
            <a:ext cx="3459024" cy="20726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4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Английский стал ключевым языком в мире компьютерных технологий. Всякий, кто хочет работать в сфере IT или начать бизнес в интернете, должен изучить литературу бизнес английского, нацеленный на расширение словарного запаса на эту тематику, или подумать о подготовительных курсах</a:t>
            </a:r>
            <a:r>
              <a:rPr lang="ru-RU" sz="1800" b="0" i="0" u="none" strike="noStrike" cap="none" spc="0" dirty="0">
                <a:solidFill>
                  <a:schemeClr val="lt1"/>
                </a:solidFill>
                <a:latin typeface="Arial"/>
                <a:ea typeface="Arial"/>
                <a:cs typeface="Arial"/>
              </a:rPr>
              <a:t>.</a:t>
            </a:r>
            <a:endParaRPr dirty="0"/>
          </a:p>
        </p:txBody>
      </p:sp>
      <p:sp>
        <p:nvSpPr>
          <p:cNvPr id="1578468613" name="TextBox 1578468612"/>
          <p:cNvSpPr txBox="1"/>
          <p:nvPr/>
        </p:nvSpPr>
        <p:spPr bwMode="auto">
          <a:xfrm>
            <a:off x="7971520" y="3866985"/>
            <a:ext cx="3508032" cy="146307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dirty="0" err="1"/>
              <a:t>клавиатура</a:t>
            </a:r>
            <a:r>
              <a:rPr dirty="0"/>
              <a:t> </a:t>
            </a:r>
            <a:r>
              <a:rPr dirty="0" err="1"/>
              <a:t>имеет</a:t>
            </a:r>
            <a:r>
              <a:rPr dirty="0"/>
              <a:t> </a:t>
            </a:r>
            <a:r>
              <a:rPr dirty="0" err="1"/>
              <a:t>клавиши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английском</a:t>
            </a:r>
            <a:r>
              <a:rPr dirty="0"/>
              <a:t> </a:t>
            </a:r>
            <a:r>
              <a:rPr dirty="0" err="1"/>
              <a:t>языке</a:t>
            </a:r>
            <a:r>
              <a:rPr dirty="0"/>
              <a:t>, </a:t>
            </a:r>
            <a:r>
              <a:rPr dirty="0" err="1"/>
              <a:t>английские</a:t>
            </a:r>
            <a:r>
              <a:rPr dirty="0"/>
              <a:t> </a:t>
            </a:r>
            <a:r>
              <a:rPr dirty="0" err="1"/>
              <a:t>слова</a:t>
            </a:r>
            <a:r>
              <a:rPr dirty="0"/>
              <a:t> и </a:t>
            </a:r>
            <a:r>
              <a:rPr dirty="0" err="1"/>
              <a:t>выражения</a:t>
            </a:r>
            <a:r>
              <a:rPr dirty="0"/>
              <a:t> с </a:t>
            </a:r>
            <a:r>
              <a:rPr dirty="0" err="1"/>
              <a:t>телеэкранов,реклама,витрины</a:t>
            </a:r>
            <a:r>
              <a:rPr dirty="0"/>
              <a:t> </a:t>
            </a:r>
            <a:r>
              <a:rPr dirty="0" err="1"/>
              <a:t>магазинов</a:t>
            </a:r>
            <a:r>
              <a:rPr dirty="0"/>
              <a:t> и </a:t>
            </a:r>
            <a:r>
              <a:rPr dirty="0" err="1"/>
              <a:t>т.д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Словарь сфер деятельности с применением  английских терминов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80" y="2285992"/>
            <a:ext cx="6706153" cy="3391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898C892-5A5B-B9B6-6A34-59A8B9735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8088" y="1628800"/>
            <a:ext cx="4932091" cy="4426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19A98B-D783-8019-ADAF-76C73C269D11}"/>
              </a:ext>
            </a:extLst>
          </p:cNvPr>
          <p:cNvSpPr txBox="1"/>
          <p:nvPr/>
        </p:nvSpPr>
        <p:spPr>
          <a:xfrm>
            <a:off x="7017372" y="2133680"/>
            <a:ext cx="48028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Please have a seat. </a:t>
            </a:r>
            <a:r>
              <a:rPr lang="ru-RU" dirty="0"/>
              <a:t>Присаживайтесь,</a:t>
            </a:r>
          </a:p>
          <a:p>
            <a:r>
              <a:rPr lang="ru-RU" dirty="0"/>
              <a:t>             пожалуйста. </a:t>
            </a:r>
            <a:r>
              <a:rPr lang="en-US" dirty="0"/>
              <a:t>Thanks for agreeing to </a:t>
            </a:r>
          </a:p>
          <a:p>
            <a:r>
              <a:rPr lang="en-US" dirty="0"/>
              <a:t>                                                                              meet with me. </a:t>
            </a:r>
            <a:r>
              <a:rPr lang="ru-RU" dirty="0"/>
              <a:t>Спасибо, что </a:t>
            </a:r>
          </a:p>
          <a:p>
            <a:r>
              <a:rPr lang="ru-RU" dirty="0"/>
              <a:t>                                                                                 согласились со мной встретиться.</a:t>
            </a:r>
          </a:p>
          <a:p>
            <a:r>
              <a:rPr lang="ru-RU" dirty="0"/>
              <a:t>                                                                              </a:t>
            </a:r>
            <a:r>
              <a:rPr lang="en-US" dirty="0"/>
              <a:t>Can I offer you something to drink?                   </a:t>
            </a:r>
          </a:p>
          <a:p>
            <a:r>
              <a:rPr lang="en-US" dirty="0"/>
              <a:t>                                                                      </a:t>
            </a:r>
            <a:r>
              <a:rPr lang="ru-RU" dirty="0"/>
              <a:t>Могу я предложить вам что-нибудь выпить?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A4FEA-8169-7D5C-3404-502DEF9CEED0}"/>
              </a:ext>
            </a:extLst>
          </p:cNvPr>
          <p:cNvSpPr txBox="1"/>
          <p:nvPr/>
        </p:nvSpPr>
        <p:spPr>
          <a:xfrm>
            <a:off x="2207568" y="1007028"/>
            <a:ext cx="60989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/>
              <a:t>Бизнес этикет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0CD6CE-B78E-67CF-4BFD-FF024E173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2169437"/>
            <a:ext cx="3865199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35448"/>
      </p:ext>
    </p:extLst>
  </p:cSld>
  <p:clrMapOvr>
    <a:masterClrMapping/>
  </p:clrMapOvr>
</p:sld>
</file>

<file path=ppt/theme/theme1.xml><?xml version="1.0" encoding="utf-8"?>
<a:theme xmlns:a="http://schemas.openxmlformats.org/drawingml/2006/main" name="Cor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1771</Words>
  <Application>Microsoft Office PowerPoint</Application>
  <DocSecurity>0</DocSecurity>
  <PresentationFormat>Широкоэкранный</PresentationFormat>
  <Paragraphs>150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Corner</vt:lpstr>
      <vt:lpstr>Роль английского языка в современном мире</vt:lpstr>
      <vt:lpstr>содержание</vt:lpstr>
      <vt:lpstr>Презентация PowerPoint</vt:lpstr>
      <vt:lpstr>Презентация PowerPoint</vt:lpstr>
      <vt:lpstr>Презентация PowerPoint</vt:lpstr>
      <vt:lpstr>                                         Сферы деятельности, где используются английские термины</vt:lpstr>
      <vt:lpstr>Сферы деятельности, где используются английские термины</vt:lpstr>
      <vt:lpstr>Словарь сфер деятельности с применением  английских терминов</vt:lpstr>
      <vt:lpstr>Презентация PowerPoint</vt:lpstr>
      <vt:lpstr>авиаиндустрия</vt:lpstr>
      <vt:lpstr>медицина</vt:lpstr>
      <vt:lpstr>Международный туризм</vt:lpstr>
      <vt:lpstr>IT технологии</vt:lpstr>
      <vt:lpstr>Повседневная жизнь</vt:lpstr>
      <vt:lpstr>Презентация PowerPoint</vt:lpstr>
      <vt:lpstr>заключение</vt:lpstr>
      <vt:lpstr>Список литературы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английского языка в современном мире</dc:title>
  <dc:subject/>
  <dc:creator>Laki</dc:creator>
  <cp:keywords/>
  <dc:description/>
  <cp:lastModifiedBy>Laki</cp:lastModifiedBy>
  <cp:revision>18</cp:revision>
  <dcterms:created xsi:type="dcterms:W3CDTF">2012-12-03T06:56:55Z</dcterms:created>
  <dcterms:modified xsi:type="dcterms:W3CDTF">2023-04-27T19:02:42Z</dcterms:modified>
  <cp:category/>
  <dc:identifier/>
  <cp:contentStatus/>
  <dc:language/>
  <cp:version/>
</cp:coreProperties>
</file>