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 hidden="0"/>
          <p:cNvSpPr>
            <a:spLocks noChangeArrowheads="1" noGrp="1"/>
          </p:cNvSpPr>
          <p:nvPr isPhoto="0"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 hidden="0"/>
          <p:cNvSpPr>
            <a:spLocks noChangeArrowheads="1" noGrp="1"/>
          </p:cNvSpPr>
          <p:nvPr isPhoto="0" userDrawn="1"/>
        </p:nvSpPr>
        <p:spPr bwMode="auto">
          <a:xfrm>
            <a:off x="8400256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 hidden="0"/>
          <p:cNvSpPr>
            <a:spLocks noGrp="1"/>
          </p:cNvSpPr>
          <p:nvPr isPhoto="0" userDrawn="0"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1" name="Дата 10" hidden="0"/>
          <p:cNvSpPr>
            <a:spLocks noGrp="1"/>
          </p:cNvSpPr>
          <p:nvPr isPhoto="0" userDrawn="0">
            <p:ph type="dt" sz="half" idx="15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12" name="Нижний колонтитул 11" hidden="0"/>
          <p:cNvSpPr>
            <a:spLocks noGrp="1"/>
          </p:cNvSpPr>
          <p:nvPr isPhoto="0" userDrawn="0">
            <p:ph type="ftr" sz="quarter" idx="16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 hidden="0"/>
          <p:cNvSpPr>
            <a:spLocks noGrp="1"/>
          </p:cNvSpPr>
          <p:nvPr isPhoto="0" userDrawn="0">
            <p:ph type="sldNum" sz="quarter" idx="17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200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8" name="Заголовок 7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10" name="Заголовок 9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 hidden="0"/>
          <p:cNvSpPr>
            <a:spLocks noChangeArrowheads="1" noGrp="1"/>
          </p:cNvSpPr>
          <p:nvPr isPhoto="0"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 hidden="0"/>
          <p:cNvSpPr>
            <a:spLocks noChangeArrowheads="1" noGrp="1"/>
          </p:cNvSpPr>
          <p:nvPr isPhoto="0"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 hidden="0"/>
          <p:cNvSpPr>
            <a:spLocks noChangeArrowheads="1" noGrp="1"/>
          </p:cNvSpPr>
          <p:nvPr isPhoto="0" userDrawn="1"/>
        </p:nvSpPr>
        <p:spPr bwMode="auto">
          <a:xfrm>
            <a:off x="244971" y="130323"/>
            <a:ext cx="7610404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 hidden="0"/>
          <p:cNvSpPr>
            <a:spLocks noChangeArrowheads="1" noGrp="1"/>
          </p:cNvSpPr>
          <p:nvPr isPhoto="0"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 hidden="0"/>
          <p:cNvSpPr>
            <a:spLocks noChangeArrowheads="1" noGrp="1"/>
          </p:cNvSpPr>
          <p:nvPr isPhoto="0"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 hidden="0"/>
          <p:cNvSpPr>
            <a:spLocks noChangeArrowheads="1" noGrp="1"/>
          </p:cNvSpPr>
          <p:nvPr isPhoto="0"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 hidden="0"/>
          <p:cNvSpPr>
            <a:spLocks noChangeArrowheads="1" noGrp="1"/>
          </p:cNvSpPr>
          <p:nvPr isPhoto="0"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 hidden="0"/>
          <p:cNvSpPr>
            <a:spLocks noChangeArrowheads="1" noGrp="1"/>
          </p:cNvSpPr>
          <p:nvPr isPhoto="0"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 hidden="0"/>
          <p:cNvSpPr>
            <a:spLocks noChangeArrowheads="1" noGrp="1"/>
          </p:cNvSpPr>
          <p:nvPr isPhoto="0"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 hidden="0"/>
          <p:cNvSpPr>
            <a:spLocks noChangeArrowheads="1" noGrp="1"/>
          </p:cNvSpPr>
          <p:nvPr isPhoto="0" userDrawn="1"/>
        </p:nvSpPr>
        <p:spPr bwMode="auto">
          <a:xfrm>
            <a:off x="676203" y="331128"/>
            <a:ext cx="6358184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 hidden="0"/>
          <p:cNvSpPr>
            <a:spLocks noChangeArrowheads="1" noGrp="1"/>
          </p:cNvSpPr>
          <p:nvPr isPhoto="0"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 hidden="0"/>
          <p:cNvSpPr>
            <a:spLocks noChangeArrowheads="1" noGrp="1"/>
          </p:cNvSpPr>
          <p:nvPr isPhoto="0"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 hidden="0"/>
          <p:cNvSpPr>
            <a:spLocks noChangeArrowheads="1" noGrp="1"/>
          </p:cNvSpPr>
          <p:nvPr isPhoto="0"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 hidden="0"/>
          <p:cNvSpPr>
            <a:spLocks noChangeArrowheads="1" noGrp="1"/>
          </p:cNvSpPr>
          <p:nvPr isPhoto="0"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 hidden="0"/>
          <p:cNvSpPr>
            <a:spLocks noChangeArrowheads="1" noGrp="1"/>
          </p:cNvSpPr>
          <p:nvPr isPhoto="0"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 hidden="0"/>
          <p:cNvSpPr>
            <a:spLocks noChangeArrowheads="1" noGrp="1"/>
          </p:cNvSpPr>
          <p:nvPr isPhoto="0"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 hidden="0"/>
          <p:cNvSpPr>
            <a:spLocks noChangeArrowheads="1" noGrp="1"/>
          </p:cNvSpPr>
          <p:nvPr isPhoto="0"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 hidden="0"/>
          <p:cNvSpPr>
            <a:spLocks noChangeArrowheads="1" noGrp="1"/>
          </p:cNvSpPr>
          <p:nvPr isPhoto="0"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 hidden="0"/>
          <p:cNvSpPr>
            <a:spLocks noChangeArrowheads="1" noGrp="1"/>
          </p:cNvSpPr>
          <p:nvPr isPhoto="0"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 hidden="0"/>
          <p:cNvSpPr>
            <a:spLocks noChangeArrowheads="1" noGrp="1"/>
          </p:cNvSpPr>
          <p:nvPr isPhoto="0"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 hidden="0"/>
          <p:cNvSpPr>
            <a:spLocks noChangeArrowheads="1" noGrp="1"/>
          </p:cNvSpPr>
          <p:nvPr isPhoto="0"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 hidden="0"/>
          <p:cNvSpPr>
            <a:spLocks noChangeArrowheads="1" noGrp="1"/>
          </p:cNvSpPr>
          <p:nvPr isPhoto="0"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 hidden="0"/>
          <p:cNvSpPr>
            <a:spLocks noChangeArrowheads="1" noGrp="1"/>
          </p:cNvSpPr>
          <p:nvPr isPhoto="0"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 hidden="0"/>
          <p:cNvSpPr>
            <a:spLocks noChangeArrowheads="1" noGrp="1"/>
          </p:cNvSpPr>
          <p:nvPr isPhoto="0"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 hidden="0"/>
          <p:cNvSpPr>
            <a:spLocks noChangeArrowheads="1" noGrp="1"/>
          </p:cNvSpPr>
          <p:nvPr isPhoto="0"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 hidden="0"/>
          <p:cNvSpPr>
            <a:spLocks noChangeArrowheads="1" noGrp="1"/>
          </p:cNvSpPr>
          <p:nvPr isPhoto="0"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 hidden="0"/>
          <p:cNvSpPr>
            <a:spLocks noChangeArrowheads="1" noGrp="1"/>
          </p:cNvSpPr>
          <p:nvPr isPhoto="0"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 hidden="0"/>
          <p:cNvSpPr>
            <a:spLocks noChangeArrowheads="1" noGrp="1"/>
          </p:cNvSpPr>
          <p:nvPr isPhoto="0"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 hidden="0"/>
          <p:cNvSpPr>
            <a:spLocks noChangeArrowheads="1" noGrp="1"/>
          </p:cNvSpPr>
          <p:nvPr isPhoto="0"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 hidden="0"/>
          <p:cNvSpPr>
            <a:spLocks noChangeArrowheads="1" noGrp="1"/>
          </p:cNvSpPr>
          <p:nvPr isPhoto="0"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 hidden="0"/>
          <p:cNvSpPr>
            <a:spLocks noChangeArrowheads="1" noGrp="1"/>
          </p:cNvSpPr>
          <p:nvPr isPhoto="0"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65600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1178959" y="485195"/>
            <a:ext cx="8580953" cy="1789707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ru-RU">
                <a:solidFill>
                  <a:srgbClr val="002060"/>
                </a:solidFill>
              </a:rPr>
              <a:t>Роль классного руководителя в современной школе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8751926" y="4586166"/>
            <a:ext cx="3178712" cy="1661580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11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Подготовила выступление</a:t>
            </a:r>
            <a:endParaRPr sz="110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1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Погожева Я.Ф.,руководитель МО классных руководителей,классный руководитель 9б класса МАОУ СОШ № 29 г.Краснодар</a:t>
            </a:r>
            <a:endParaRPr sz="110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10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1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2022-2023 уч.г.</a:t>
            </a:r>
            <a:endParaRPr sz="110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110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33679734" name="" hidden="0"/>
          <p:cNvSpPr/>
          <p:nvPr isPhoto="0" userDrawn="0"/>
        </p:nvSpPr>
        <p:spPr bwMode="auto">
          <a:xfrm flipH="0" flipV="0">
            <a:off x="7241796" y="2385873"/>
            <a:ext cx="4688879" cy="131067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sz="2000" b="1" i="1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Если педагогика хочет воспитывать человека во всех отношениях, то она должна прежде узнать его тоже во всех отношениях.</a:t>
            </a:r>
            <a:r>
              <a:rPr sz="2000" b="1" i="1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000" b="1" i="1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(Ушинский К. Д.)</a:t>
            </a:r>
            <a:endParaRPr sz="2000" b="1" i="1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8264162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88281" y="231562"/>
            <a:ext cx="10577332" cy="4525961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/>
              <a:t>                          </a:t>
            </a:r>
            <a:r>
              <a:rPr>
                <a:solidFill>
                  <a:srgbClr val="002060"/>
                </a:solidFill>
              </a:rPr>
              <a:t>Спасибо за внимание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813767200" name="" hidden="0"/>
          <p:cNvSpPr/>
          <p:nvPr isPhoto="0" userDrawn="0"/>
        </p:nvSpPr>
        <p:spPr bwMode="auto">
          <a:xfrm>
            <a:off x="7512904" y="5835295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1605439011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461116" y="1322775"/>
            <a:ext cx="8572500" cy="48196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6200711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br>
              <a:rPr/>
            </a:br>
            <a:br>
              <a:rPr/>
            </a:br>
            <a:r>
              <a:rPr sz="3600">
                <a:solidFill>
                  <a:srgbClr val="002060"/>
                </a:solidFill>
              </a:rPr>
              <a:t>Главная роль в решении задач воспитания принадлежит классному руководителю</a:t>
            </a:r>
            <a:endParaRPr sz="3600">
              <a:solidFill>
                <a:srgbClr val="002060"/>
              </a:solidFill>
            </a:endParaRPr>
          </a:p>
        </p:txBody>
      </p:sp>
      <p:sp>
        <p:nvSpPr>
          <p:cNvPr id="2115286818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787828" y="1775906"/>
            <a:ext cx="10577332" cy="4525961"/>
          </a:xfrm>
        </p:spPr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>
                <a:solidFill>
                  <a:srgbClr val="002060"/>
                </a:solidFill>
              </a:rPr>
              <a:t>Цель деятельности классного руководителя-создание условий для саморазвития и самореализации личности обучающегося в обществе</a:t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334848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>
                <a:solidFill>
                  <a:srgbClr val="002060"/>
                </a:solidFill>
              </a:rPr>
              <a:t>ЗАДАЧИ: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925986706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buFont typeface="Wingdings"/>
              <a:buChar char="Ø"/>
              <a:defRPr/>
            </a:pPr>
            <a:r>
              <a:rPr sz="28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Принятие всеми участниками образовательных отношений новой роли классного руководителя; </a:t>
            </a:r>
            <a:endParaRPr sz="28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  <a:defRPr/>
            </a:pPr>
            <a:r>
              <a:rPr sz="28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Формирование компетенций классного руководителя как руководителя класса; </a:t>
            </a:r>
            <a:endParaRPr sz="28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  <a:defRPr/>
            </a:pPr>
            <a:r>
              <a:rPr sz="28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Обучение классных руководителей новому подходу в работе с классом и каждым учеником: класс как проект, направленный на раскрытие талантов и развитие способностей каждого ученика, получение им качественного образования.</a:t>
            </a:r>
            <a:endParaRPr sz="1200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5">
            <a:lumMod val="75000"/>
            <a:alpha val="99999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8599271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РОЛЬ КЛАССНОГО РУКОВОДИТЕЛЯ В ШКОЛЕ 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33307556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8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Классный руководитель – это человек, который берет на себя множество функций: </a:t>
            </a:r>
            <a:endParaRPr sz="18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18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62997990" name="" hidden="0"/>
          <p:cNvSpPr/>
          <p:nvPr isPhoto="0" userDrawn="0"/>
        </p:nvSpPr>
        <p:spPr bwMode="auto">
          <a:xfrm flipH="0" flipV="0">
            <a:off x="995915" y="4529666"/>
            <a:ext cx="1936749" cy="1079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630331" name="" hidden="0"/>
          <p:cNvSpPr/>
          <p:nvPr isPhoto="0" userDrawn="0"/>
        </p:nvSpPr>
        <p:spPr bwMode="auto">
          <a:xfrm flipH="0" flipV="0">
            <a:off x="4456665" y="2783685"/>
            <a:ext cx="1936747" cy="1079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009529502" name="" hidden="0"/>
          <p:cNvSpPr/>
          <p:nvPr isPhoto="0" userDrawn="0"/>
        </p:nvSpPr>
        <p:spPr bwMode="auto">
          <a:xfrm flipH="0" flipV="0">
            <a:off x="7572553" y="2706369"/>
            <a:ext cx="1936747" cy="1079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highlight>
                <a:srgbClr val="00FFFF"/>
              </a:highlight>
            </a:endParaRPr>
          </a:p>
        </p:txBody>
      </p:sp>
      <p:sp>
        <p:nvSpPr>
          <p:cNvPr id="136493168" name="" hidden="0"/>
          <p:cNvSpPr/>
          <p:nvPr isPhoto="0" userDrawn="0"/>
        </p:nvSpPr>
        <p:spPr bwMode="auto">
          <a:xfrm flipH="0" flipV="0">
            <a:off x="9526081" y="3323435"/>
            <a:ext cx="1936747" cy="1079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256677768" name="" hidden="0"/>
          <p:cNvSpPr txBox="1"/>
          <p:nvPr isPhoto="0" userDrawn="0"/>
        </p:nvSpPr>
        <p:spPr bwMode="auto">
          <a:xfrm flipH="0" flipV="0">
            <a:off x="4700083" y="3193203"/>
            <a:ext cx="1382268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</a:t>
            </a:r>
            <a:endParaRPr/>
          </a:p>
        </p:txBody>
      </p:sp>
      <p:sp>
        <p:nvSpPr>
          <p:cNvPr id="2045752378" name="" hidden="0"/>
          <p:cNvSpPr txBox="1"/>
          <p:nvPr isPhoto="0" userDrawn="0"/>
        </p:nvSpPr>
        <p:spPr bwMode="auto">
          <a:xfrm flipH="0" flipV="0">
            <a:off x="1527690" y="4812435"/>
            <a:ext cx="119337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Друг </a:t>
            </a:r>
            <a:endParaRPr/>
          </a:p>
        </p:txBody>
      </p:sp>
      <p:sp>
        <p:nvSpPr>
          <p:cNvPr id="1590020312" name="" hidden="0"/>
          <p:cNvSpPr/>
          <p:nvPr isPhoto="0" userDrawn="0"/>
        </p:nvSpPr>
        <p:spPr bwMode="auto">
          <a:xfrm flipH="0" flipV="0">
            <a:off x="9748331" y="1894415"/>
            <a:ext cx="1767417" cy="1185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128196910" name="" hidden="0"/>
          <p:cNvSpPr/>
          <p:nvPr isPhoto="0" userDrawn="0"/>
        </p:nvSpPr>
        <p:spPr bwMode="auto">
          <a:xfrm flipH="0" flipV="0">
            <a:off x="5324499" y="3915833"/>
            <a:ext cx="3513664" cy="1820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056948980" name="" hidden="0"/>
          <p:cNvSpPr/>
          <p:nvPr isPhoto="0" userDrawn="0"/>
        </p:nvSpPr>
        <p:spPr bwMode="auto">
          <a:xfrm flipH="0" flipV="0">
            <a:off x="9176831" y="5169782"/>
            <a:ext cx="1936747" cy="956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т. д. </a:t>
            </a:r>
            <a:endParaRPr/>
          </a:p>
        </p:txBody>
      </p:sp>
      <p:sp>
        <p:nvSpPr>
          <p:cNvPr id="1367872360" name="" hidden="0"/>
          <p:cNvSpPr txBox="1"/>
          <p:nvPr isPhoto="0" userDrawn="0"/>
        </p:nvSpPr>
        <p:spPr bwMode="auto">
          <a:xfrm flipH="0" flipV="0">
            <a:off x="7815970" y="3063240"/>
            <a:ext cx="1604276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Конфликтолог</a:t>
            </a:r>
            <a:endParaRPr/>
          </a:p>
        </p:txBody>
      </p:sp>
      <p:sp>
        <p:nvSpPr>
          <p:cNvPr id="1079844158" name="" hidden="0"/>
          <p:cNvSpPr txBox="1"/>
          <p:nvPr isPhoto="0" userDrawn="0"/>
        </p:nvSpPr>
        <p:spPr bwMode="auto">
          <a:xfrm flipH="0" flipV="0">
            <a:off x="5580431" y="4529666"/>
            <a:ext cx="3984279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 дополнительного</a:t>
            </a:r>
            <a:endParaRPr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образования </a:t>
            </a:r>
            <a:endParaRPr/>
          </a:p>
        </p:txBody>
      </p:sp>
      <p:sp>
        <p:nvSpPr>
          <p:cNvPr id="943494338" name="" hidden="0"/>
          <p:cNvSpPr txBox="1"/>
          <p:nvPr isPhoto="0" userDrawn="0"/>
        </p:nvSpPr>
        <p:spPr bwMode="auto">
          <a:xfrm flipH="0" flipV="0">
            <a:off x="9581495" y="2304202"/>
            <a:ext cx="2270926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Социальный  </a:t>
            </a:r>
            <a:endParaRPr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педагог </a:t>
            </a:r>
            <a:endParaRPr/>
          </a:p>
        </p:txBody>
      </p:sp>
      <p:sp>
        <p:nvSpPr>
          <p:cNvPr id="1864544249" name="" hidden="0"/>
          <p:cNvSpPr txBox="1"/>
          <p:nvPr isPhoto="0" userDrawn="0"/>
        </p:nvSpPr>
        <p:spPr bwMode="auto">
          <a:xfrm flipH="0" flipV="0">
            <a:off x="10150785" y="3785869"/>
            <a:ext cx="962794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Связист </a:t>
            </a:r>
            <a:endParaRPr/>
          </a:p>
        </p:txBody>
      </p:sp>
      <p:sp>
        <p:nvSpPr>
          <p:cNvPr id="1913846655" name="" hidden="0"/>
          <p:cNvSpPr/>
          <p:nvPr isPhoto="0" userDrawn="0"/>
        </p:nvSpPr>
        <p:spPr bwMode="auto">
          <a:xfrm flipH="0" flipV="0">
            <a:off x="2075414" y="3193203"/>
            <a:ext cx="1936747" cy="956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644699776" name="" hidden="0"/>
          <p:cNvSpPr txBox="1"/>
          <p:nvPr isPhoto="0" userDrawn="0"/>
        </p:nvSpPr>
        <p:spPr bwMode="auto">
          <a:xfrm flipH="0" flipV="0">
            <a:off x="2124381" y="3420109"/>
            <a:ext cx="1439302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Предметник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315838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4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РОЛЬ КЛАССНОГО РУКОВОДИТЕЛЯ В СОВРЕМЕННОЙ  ШКОЛЕ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049509417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651086" y="1671545"/>
            <a:ext cx="11351496" cy="4525962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Новое время требует новых формулировок: «классный руководитель» постепенно заменяется «руководителем класса» 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                         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24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Наставник        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Воспитатель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sz="24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Медиатор </a:t>
            </a:r>
            <a:r>
              <a:rPr sz="24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Навигатор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sz="24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Мотиватор        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Разработчик групповых и </a:t>
            </a:r>
            <a:endParaRPr sz="2400" b="0" i="0" u="none" strike="noStrike" cap="none" spc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4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                            индивидуальных </a:t>
            </a:r>
            <a:endParaRPr sz="2400" b="0" i="0" u="none" strike="noStrike" cap="none" spc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400" b="0" i="0" u="none" strike="noStrike" cap="none" spc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                           образовательных маршрутов</a:t>
            </a:r>
            <a:endParaRPr sz="2400" b="0" i="0" u="none" strike="noStrike" cap="none" spc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2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</a:t>
            </a: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12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</a:t>
            </a:r>
            <a:endParaRPr lang="ru-RU" sz="1200" b="0" i="0" u="none" strike="noStrike" cap="none" spc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</a:t>
            </a: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033181817" name="" hidden="0"/>
          <p:cNvSpPr/>
          <p:nvPr isPhoto="0" userDrawn="0"/>
        </p:nvSpPr>
        <p:spPr bwMode="auto">
          <a:xfrm flipH="0" flipV="0">
            <a:off x="6223475" y="5831712"/>
            <a:ext cx="135922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437654939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86198" y="3358091"/>
            <a:ext cx="1371033" cy="1813983"/>
          </a:xfrm>
          <a:prstGeom prst="rect">
            <a:avLst/>
          </a:prstGeom>
        </p:spPr>
      </p:pic>
      <p:sp>
        <p:nvSpPr>
          <p:cNvPr id="1810782734" name="" hidden="0"/>
          <p:cNvSpPr/>
          <p:nvPr isPhoto="0" userDrawn="0"/>
        </p:nvSpPr>
        <p:spPr bwMode="auto">
          <a:xfrm flipH="0" flipV="0">
            <a:off x="8275726" y="6463461"/>
            <a:ext cx="18198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112124722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084916" y="3264958"/>
            <a:ext cx="1385358" cy="2000250"/>
          </a:xfrm>
          <a:prstGeom prst="rect">
            <a:avLst/>
          </a:prstGeom>
        </p:spPr>
      </p:pic>
      <p:sp>
        <p:nvSpPr>
          <p:cNvPr id="1941229894" name="" hidden="0"/>
          <p:cNvSpPr/>
          <p:nvPr isPhoto="0" userDrawn="0"/>
        </p:nvSpPr>
        <p:spPr bwMode="auto">
          <a:xfrm flipH="0" flipV="0">
            <a:off x="10686147" y="6260835"/>
            <a:ext cx="187920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996401324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5289086" y="3559672"/>
            <a:ext cx="1315995" cy="1410820"/>
          </a:xfrm>
          <a:prstGeom prst="rect">
            <a:avLst/>
          </a:prstGeom>
        </p:spPr>
      </p:pic>
      <p:sp>
        <p:nvSpPr>
          <p:cNvPr id="806528081" name="" hidden="0"/>
          <p:cNvSpPr/>
          <p:nvPr isPhoto="0" userDrawn="0"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1798687815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3575668" y="3291840"/>
            <a:ext cx="1791164" cy="1609724"/>
          </a:xfrm>
          <a:prstGeom prst="rect">
            <a:avLst/>
          </a:prstGeom>
        </p:spPr>
      </p:pic>
      <p:sp>
        <p:nvSpPr>
          <p:cNvPr id="977531432" name="" hidden="0"/>
          <p:cNvSpPr/>
          <p:nvPr isPhoto="0" userDrawn="0"/>
        </p:nvSpPr>
        <p:spPr bwMode="auto">
          <a:xfrm flipH="0" flipV="0">
            <a:off x="12952146" y="6197508"/>
            <a:ext cx="134540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506599306" name="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 flipH="0" flipV="0">
            <a:off x="6605083" y="3206664"/>
            <a:ext cx="1511243" cy="2279252"/>
          </a:xfrm>
          <a:prstGeom prst="rect">
            <a:avLst/>
          </a:prstGeom>
        </p:spPr>
      </p:pic>
      <p:sp>
        <p:nvSpPr>
          <p:cNvPr id="673999642" name="" hidden="0"/>
          <p:cNvSpPr/>
          <p:nvPr isPhoto="0" userDrawn="0"/>
        </p:nvSpPr>
        <p:spPr bwMode="auto">
          <a:xfrm>
            <a:off x="15059643" y="7070089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501829010" name="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9091083" y="3778249"/>
            <a:ext cx="2143125" cy="2143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251539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>
              <a:defRPr/>
            </a:pPr>
            <a:r>
              <a:rPr>
                <a:solidFill>
                  <a:srgbClr val="002060"/>
                </a:solidFill>
              </a:rPr>
              <a:t>Классный руководитель 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16224862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buFont typeface="Wingdings"/>
              <a:buChar char="Ø"/>
              <a:defRPr/>
            </a:pPr>
            <a:r>
              <a:rPr>
                <a:solidFill>
                  <a:srgbClr val="002060"/>
                </a:solidFill>
              </a:rPr>
              <a:t>Взаимодействие с предметниками</a:t>
            </a:r>
            <a:endParaRPr>
              <a:solidFill>
                <a:srgbClr val="002060"/>
              </a:solidFill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</a:t>
            </a:r>
            <a:r>
              <a:rPr>
                <a:solidFill>
                  <a:srgbClr val="002060"/>
                </a:solidFill>
              </a:rPr>
              <a:t> библиотекарем</a:t>
            </a:r>
            <a:endParaRPr>
              <a:solidFill>
                <a:srgbClr val="002060"/>
              </a:solidFill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</a:t>
            </a:r>
            <a:r>
              <a:rPr>
                <a:solidFill>
                  <a:srgbClr val="002060"/>
                </a:solidFill>
              </a:rPr>
              <a:t> психологом</a:t>
            </a:r>
            <a:endParaRPr sz="32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</a:t>
            </a:r>
            <a:r>
              <a:rPr lang="ru-RU" sz="32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социальным педагогом</a:t>
            </a:r>
            <a:endParaRPr sz="32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 родителями</a:t>
            </a:r>
            <a:endParaRPr sz="32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</a:t>
            </a:r>
            <a:r>
              <a:rPr lang="ru-RU" sz="32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медицинскими работниками</a:t>
            </a:r>
            <a:endParaRPr sz="32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>
              <a:buFont typeface="Wingdings"/>
              <a:buChar char="Ø"/>
              <a:defRPr/>
            </a:pPr>
            <a:r>
              <a:rPr lang="ru-RU" sz="3200" b="0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Взаимодействие с</a:t>
            </a:r>
            <a:r>
              <a:rPr lang="ru-RU" sz="32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 заместителем директора по воспитательной работе,педагогом организатором</a:t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63567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>
                <a:solidFill>
                  <a:srgbClr val="002060"/>
                </a:solidFill>
              </a:rPr>
              <a:t>РЕКОМЕНДАЦИИ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340875344" name="" hidden="0"/>
          <p:cNvSpPr/>
          <p:nvPr isPhoto="0" userDrawn="0"/>
        </p:nvSpPr>
        <p:spPr bwMode="auto">
          <a:xfrm flipH="0" flipV="0">
            <a:off x="2371749" y="5027083"/>
            <a:ext cx="6953249" cy="740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950759" name="" hidden="0"/>
          <p:cNvSpPr/>
          <p:nvPr isPhoto="0" userDrawn="0"/>
        </p:nvSpPr>
        <p:spPr bwMode="auto">
          <a:xfrm flipH="0" flipV="0">
            <a:off x="2710416" y="4286249"/>
            <a:ext cx="6360583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723911" name="" hidden="0"/>
          <p:cNvSpPr/>
          <p:nvPr isPhoto="0" userDrawn="0"/>
        </p:nvSpPr>
        <p:spPr bwMode="auto">
          <a:xfrm flipH="0" flipV="0">
            <a:off x="3313666" y="3545416"/>
            <a:ext cx="5079999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2982808" name="" hidden="0"/>
          <p:cNvSpPr txBox="1"/>
          <p:nvPr isPhoto="0" userDrawn="0"/>
        </p:nvSpPr>
        <p:spPr bwMode="auto">
          <a:xfrm flipH="0" flipV="0">
            <a:off x="4222883" y="5214619"/>
            <a:ext cx="3123981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Больше хвали, меньше ругай. </a:t>
            </a:r>
            <a:endParaRPr/>
          </a:p>
        </p:txBody>
      </p:sp>
      <p:sp>
        <p:nvSpPr>
          <p:cNvPr id="1021713166" name="" hidden="0"/>
          <p:cNvSpPr txBox="1"/>
          <p:nvPr isPhoto="0" userDrawn="0"/>
        </p:nvSpPr>
        <p:spPr bwMode="auto">
          <a:xfrm flipH="0" flipV="0">
            <a:off x="4426735" y="4600786"/>
            <a:ext cx="2853862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Сохраняй молодость души.</a:t>
            </a:r>
            <a:endParaRPr/>
          </a:p>
        </p:txBody>
      </p:sp>
      <p:sp>
        <p:nvSpPr>
          <p:cNvPr id="1285803182" name="" hidden="0"/>
          <p:cNvSpPr/>
          <p:nvPr isPhoto="0" userDrawn="0"/>
        </p:nvSpPr>
        <p:spPr bwMode="auto">
          <a:xfrm flipH="0" flipV="0">
            <a:off x="3768749" y="2751665"/>
            <a:ext cx="4310998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634977" name="" hidden="0"/>
          <p:cNvSpPr txBox="1"/>
          <p:nvPr isPhoto="0" userDrawn="0"/>
        </p:nvSpPr>
        <p:spPr bwMode="auto">
          <a:xfrm flipH="0" flipV="0">
            <a:off x="3940500" y="3785869"/>
            <a:ext cx="3967498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Признайся, что и ты чего-то не знаешь </a:t>
            </a:r>
            <a:endParaRPr/>
          </a:p>
        </p:txBody>
      </p:sp>
      <p:sp>
        <p:nvSpPr>
          <p:cNvPr id="999187118" name="" hidden="0"/>
          <p:cNvSpPr/>
          <p:nvPr isPhoto="0" userDrawn="0"/>
        </p:nvSpPr>
        <p:spPr bwMode="auto">
          <a:xfrm flipH="0" flipV="0">
            <a:off x="1895499" y="5820832"/>
            <a:ext cx="7778748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244235" name="" hidden="0"/>
          <p:cNvSpPr txBox="1"/>
          <p:nvPr isPhoto="0" userDrawn="0"/>
        </p:nvSpPr>
        <p:spPr bwMode="auto">
          <a:xfrm flipH="0" flipV="0">
            <a:off x="4326243" y="6008351"/>
            <a:ext cx="312892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Уважай детей и их родителей. </a:t>
            </a:r>
            <a:endParaRPr/>
          </a:p>
        </p:txBody>
      </p:sp>
      <p:sp>
        <p:nvSpPr>
          <p:cNvPr id="464914844" name="" hidden="0"/>
          <p:cNvSpPr txBox="1"/>
          <p:nvPr isPhoto="0" userDrawn="0"/>
        </p:nvSpPr>
        <p:spPr bwMode="auto">
          <a:xfrm flipH="0" flipV="0">
            <a:off x="4742269" y="2939202"/>
            <a:ext cx="1924293" cy="3657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Покори гордыню. </a:t>
            </a:r>
            <a:endParaRPr/>
          </a:p>
        </p:txBody>
      </p:sp>
      <p:sp>
        <p:nvSpPr>
          <p:cNvPr id="1692332349" name="" hidden="0"/>
          <p:cNvSpPr/>
          <p:nvPr isPhoto="0" userDrawn="0"/>
        </p:nvSpPr>
        <p:spPr bwMode="auto">
          <a:xfrm flipH="0" flipV="0">
            <a:off x="4160333" y="2010832"/>
            <a:ext cx="3651249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Дети - твоё отражение.</a:t>
            </a:r>
            <a:endParaRPr/>
          </a:p>
        </p:txBody>
      </p:sp>
      <p:sp>
        <p:nvSpPr>
          <p:cNvPr id="1553421197" name="" hidden="0"/>
          <p:cNvSpPr/>
          <p:nvPr isPhoto="0" userDrawn="0"/>
        </p:nvSpPr>
        <p:spPr bwMode="auto">
          <a:xfrm flipH="0" flipV="0">
            <a:off x="4426735" y="1229787"/>
            <a:ext cx="3058582" cy="74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Разгляди каждого ребенка.  </a:t>
            </a:r>
            <a:endParaRPr/>
          </a:p>
        </p:txBody>
      </p:sp>
      <p:sp>
        <p:nvSpPr>
          <p:cNvPr id="114900525" name="" hidden="0"/>
          <p:cNvSpPr txBox="1"/>
          <p:nvPr isPhoto="0" userDrawn="0"/>
        </p:nvSpPr>
        <p:spPr bwMode="auto">
          <a:xfrm flipH="0" flipV="0">
            <a:off x="4694627" y="3246120"/>
            <a:ext cx="2802781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592613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>
                <a:solidFill>
                  <a:srgbClr val="002060"/>
                </a:solidFill>
              </a:rPr>
              <a:t>РЕКОМЕНДАЦИИ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950752938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САМОЕ ГЛАВНОЕ ДЛЯ КЛАССНОГО РУКОВОДИТЕЛЯ В ОБЩЕНИИ С РОДИТЕЛЯМИ И УЧЕНИКАМИ:</a:t>
            </a:r>
            <a:endParaRPr sz="36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честность и справедливость;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терпеливость;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спокойствие;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вежливость;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деликатность (такт); </a:t>
            </a:r>
            <a:endParaRPr sz="3600" b="0" i="0" u="none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высокий уровень культуры.</a:t>
            </a:r>
            <a:endParaRPr sz="1300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49783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955749" y="698499"/>
            <a:ext cx="10420835" cy="542766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                                  В каждом учителе должна сиять и никогда </a:t>
            </a:r>
            <a:endParaRPr lang="ru-RU" sz="26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                                  не угасать маленькая искорка ребенка.</a:t>
            </a:r>
            <a:endParaRPr lang="ru-RU" sz="2600" b="0" i="0" u="none" strike="noStrike" cap="none" spc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                                                                           В. А. Сухомлинский</a:t>
            </a:r>
            <a:endParaRPr sz="2600">
              <a:solidFill>
                <a:srgbClr val="002060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3200" b="0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3200" b="0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>
                <a:solidFill>
                  <a:srgbClr val="002060"/>
                </a:solidFill>
              </a:rPr>
              <a:t>Для успешного решения вопросов обучения,воспитания,развития личности ребенка необходимы активное взаимодействие всех участников образовательного процесса,координация педагогического труда в едином образовательном пространстве и социокультурной среде</a:t>
            </a:r>
            <a:endParaRPr>
              <a:solidFill>
                <a:srgbClr val="002060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1300" b="0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endParaRPr sz="1300" b="0" i="0" u="none">
              <a:solidFill>
                <a:srgbClr val="333333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Official">
        <a:dk1>
          <a:srgbClr val="000000"/>
        </a:dk1>
        <a:lt1>
          <a:srgbClr val="FFFFFF"/>
        </a:lt1>
        <a:dk2>
          <a:srgbClr val="434342"/>
        </a:dk2>
        <a:lt2>
          <a:srgbClr val="CDD7D9"/>
        </a:lt2>
        <a:accent1>
          <a:srgbClr val="797B7E"/>
        </a:accent1>
        <a:accent2>
          <a:srgbClr val="F96A1B"/>
        </a:accent2>
        <a:accent3>
          <a:srgbClr val="08A1D9"/>
        </a:accent3>
        <a:accent4>
          <a:srgbClr val="7C984A"/>
        </a:accent4>
        <a:accent5>
          <a:srgbClr val="C2AD8D"/>
        </a:accent5>
        <a:accent6>
          <a:srgbClr val="506E94"/>
        </a:accent6>
        <a:hlink>
          <a:srgbClr val="5F5F5F"/>
        </a:hlink>
        <a:folHlink>
          <a:srgbClr val="969696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ONLYOFFICE/7.0.1.37</Application>
  <DocSecurity>0</DocSecurity>
  <PresentationFormat>Widescreen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2023-03-26T09:44:56Z</dcterms:modified>
  <cp:category/>
  <cp:contentStatus/>
  <cp:version/>
</cp:coreProperties>
</file>