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0" r:id="rId17"/>
    <p:sldId id="271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BFFF"/>
    <a:srgbClr val="3461BC"/>
    <a:srgbClr val="E1E4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1" autoAdjust="0"/>
    <p:restoredTop sz="94929" autoAdjust="0"/>
  </p:normalViewPr>
  <p:slideViewPr>
    <p:cSldViewPr>
      <p:cViewPr varScale="1">
        <p:scale>
          <a:sx n="82" d="100"/>
          <a:sy n="82" d="100"/>
        </p:scale>
        <p:origin x="85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C7861-86A2-49FD-BD49-45A74AF61DB8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54362-19F7-4BC6-B444-40D173D55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54362-19F7-4BC6-B444-40D173D55F7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54362-19F7-4BC6-B444-40D173D55F74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52BCFB-6233-4203-BF6D-CEDD94E4EE1B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A2AA08-E6A0-4D1D-BA4B-E086E8004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BCFB-6233-4203-BF6D-CEDD94E4EE1B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AA08-E6A0-4D1D-BA4B-E086E8004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BCFB-6233-4203-BF6D-CEDD94E4EE1B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AA08-E6A0-4D1D-BA4B-E086E8004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BCFB-6233-4203-BF6D-CEDD94E4EE1B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AA08-E6A0-4D1D-BA4B-E086E80047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BCFB-6233-4203-BF6D-CEDD94E4EE1B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AA08-E6A0-4D1D-BA4B-E086E80047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BCFB-6233-4203-BF6D-CEDD94E4EE1B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AA08-E6A0-4D1D-BA4B-E086E80047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BCFB-6233-4203-BF6D-CEDD94E4EE1B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AA08-E6A0-4D1D-BA4B-E086E8004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BCFB-6233-4203-BF6D-CEDD94E4EE1B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AA08-E6A0-4D1D-BA4B-E086E80047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BCFB-6233-4203-BF6D-CEDD94E4EE1B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AA08-E6A0-4D1D-BA4B-E086E8004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352BCFB-6233-4203-BF6D-CEDD94E4EE1B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AA08-E6A0-4D1D-BA4B-E086E8004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52BCFB-6233-4203-BF6D-CEDD94E4EE1B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A2AA08-E6A0-4D1D-BA4B-E086E80047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352BCFB-6233-4203-BF6D-CEDD94E4EE1B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6A2AA08-E6A0-4D1D-BA4B-E086E8004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915276" cy="1398587"/>
          </a:xfr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br>
              <a:rPr lang="ru-RU" sz="3600" dirty="0"/>
            </a:br>
            <a:br>
              <a:rPr lang="ru-RU" sz="3600" dirty="0"/>
            </a:br>
            <a:br>
              <a:rPr lang="ru-RU" sz="3600" dirty="0"/>
            </a:br>
            <a:br>
              <a:rPr lang="ru-RU" sz="3600" dirty="0"/>
            </a:br>
            <a:r>
              <a:rPr lang="ru-RU" sz="4200" dirty="0"/>
              <a:t>ПЕДАГОГИЧЕСКИЙ МАРАФОН</a:t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000240"/>
            <a:ext cx="8143932" cy="4500594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ТЕМА:</a:t>
            </a:r>
          </a:p>
          <a:p>
            <a:pPr algn="ctr"/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«КОРРЕКЦИЯ РЕЧЕВОГО РАЗВИТИЯ ДЕТЕЙ, ФОРМИРОВАНИЕ КОГНИТИВНЫХ ПРОЦЕССОВ У ДЕТЕЙ СРЕДСТВАМИ ИГРОВОЙ МОТИВАЦИИ»</a:t>
            </a:r>
          </a:p>
          <a:p>
            <a:pPr algn="ctr"/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Презентацию выполнила </a:t>
            </a:r>
            <a:r>
              <a:rPr lang="ru-RU" sz="1400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учитель логопед ПЕРВОЙ КВАЛИФИКАЦИОННОЙ КАТЕГОРИИ: СИГАЕВА ВАЛЕРИЯ МИХАЙЛОВНА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400"/>
                            </p:stCondLst>
                            <p:childTnLst>
                              <p:par>
                                <p:cTn id="2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214290"/>
            <a:ext cx="8572560" cy="64294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  <a:effectLst>
            <a:outerShdw blurRad="50800" dist="38100" dir="5400000" rotWithShape="0">
              <a:srgbClr val="000000">
                <a:alpha val="35000"/>
              </a:srgbClr>
            </a:outerShdw>
            <a:softEdge rad="1270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РАБОТАЯ С ДОШКОЛЬНИКАМИ, МЫ ОПИРАЕМСЯ НА ВОЗРАСТНЫЕ ОСОБЕННОСТИ ДЕТЕЙ</a:t>
            </a:r>
          </a:p>
          <a:p>
            <a:pPr algn="ctr"/>
            <a:endParaRPr lang="ru-RU" sz="2800" dirty="0"/>
          </a:p>
          <a:p>
            <a:pPr algn="ctr"/>
            <a:r>
              <a:rPr lang="ru-RU" sz="2800" dirty="0"/>
              <a:t>ИГРА ЯВЛЯЕТСЯ ВЕДУЩИМ ВИДОМ ДЕЯТЕЛЬНОСТИ ДЕТЕЙ ДОШКОЛЬНОГО ВОЗРАСТА, В ИГРЕ РЕБЕНОК РАЗВИВАЕТСЯ</a:t>
            </a:r>
          </a:p>
          <a:p>
            <a:pPr algn="ctr"/>
            <a:endParaRPr lang="ru-RU" sz="2800" dirty="0"/>
          </a:p>
          <a:p>
            <a:pPr algn="ctr"/>
            <a:r>
              <a:rPr lang="ru-RU" sz="2800" dirty="0"/>
              <a:t>ИМЕННО ПОЭТОМУ ОДИН ИЗ ОСНОВНЫХ НАШИХ МЕТОДОВ РАБОТЫ – ИГРОВОЙ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357158" y="285728"/>
            <a:ext cx="8286808" cy="6072230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85786" y="1785926"/>
            <a:ext cx="2214578" cy="4214842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u="sng" dirty="0"/>
              <a:t>ПО</a:t>
            </a:r>
          </a:p>
          <a:p>
            <a:pPr algn="ctr"/>
            <a:r>
              <a:rPr lang="ru-RU" sz="2400" b="1" u="sng" dirty="0"/>
              <a:t> ЦЕЛЯМ:</a:t>
            </a:r>
          </a:p>
          <a:p>
            <a:pPr algn="ctr"/>
            <a:endParaRPr lang="ru-RU" b="1" u="sng" dirty="0"/>
          </a:p>
          <a:p>
            <a:pPr algn="ctr">
              <a:buFont typeface="Wingdings" pitchFamily="2" charset="2"/>
              <a:buChar char="§"/>
            </a:pPr>
            <a:r>
              <a:rPr lang="ru-RU" dirty="0"/>
              <a:t> НА РАЗВИТИЕ ДВИГАТЕЛЬ- НОЙ СФЕРЫ</a:t>
            </a:r>
          </a:p>
          <a:p>
            <a:pPr algn="ctr"/>
            <a:endParaRPr lang="ru-RU" dirty="0"/>
          </a:p>
          <a:p>
            <a:pPr algn="ctr">
              <a:buFont typeface="Wingdings" pitchFamily="2" charset="2"/>
              <a:buChar char="§"/>
            </a:pPr>
            <a:r>
              <a:rPr lang="ru-RU" dirty="0"/>
              <a:t> СЮЖЕТНО- РОЛЕВЫЕ</a:t>
            </a:r>
          </a:p>
          <a:p>
            <a:pPr algn="ctr"/>
            <a:endParaRPr lang="ru-RU" dirty="0"/>
          </a:p>
          <a:p>
            <a:pPr algn="ctr">
              <a:buFont typeface="Wingdings" pitchFamily="2" charset="2"/>
              <a:buChar char="§"/>
            </a:pPr>
            <a:r>
              <a:rPr lang="ru-RU" dirty="0"/>
              <a:t> НА РАЗВИТИЕ КОГНИТИВНЫХ ПРОЦЕССОВ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00430" y="1785926"/>
            <a:ext cx="2214578" cy="4214842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u="sng" dirty="0"/>
              <a:t>ПО МЕТОДАМ:</a:t>
            </a:r>
          </a:p>
          <a:p>
            <a:pPr algn="ctr"/>
            <a:endParaRPr lang="ru-RU" b="1" u="sng" dirty="0"/>
          </a:p>
          <a:p>
            <a:pPr algn="ctr"/>
            <a:endParaRPr lang="ru-RU" b="1" u="sng" dirty="0"/>
          </a:p>
          <a:p>
            <a:pPr algn="ctr">
              <a:buFont typeface="Wingdings" pitchFamily="2" charset="2"/>
              <a:buChar char="§"/>
            </a:pPr>
            <a:r>
              <a:rPr lang="ru-RU" dirty="0"/>
              <a:t> КОЛЛЕКТИВ-НЫЕ</a:t>
            </a:r>
          </a:p>
          <a:p>
            <a:pPr algn="ctr">
              <a:buFontTx/>
              <a:buChar char="-"/>
            </a:pPr>
            <a:endParaRPr lang="ru-RU" dirty="0"/>
          </a:p>
          <a:p>
            <a:pPr algn="ctr">
              <a:buFontTx/>
              <a:buChar char="-"/>
            </a:pPr>
            <a:endParaRPr lang="ru-RU" dirty="0"/>
          </a:p>
          <a:p>
            <a:pPr algn="ctr"/>
            <a:endParaRPr lang="ru-RU" dirty="0"/>
          </a:p>
          <a:p>
            <a:pPr algn="ctr">
              <a:buFont typeface="Wingdings" pitchFamily="2" charset="2"/>
              <a:buChar char="§"/>
            </a:pPr>
            <a:r>
              <a:rPr lang="ru-RU" dirty="0"/>
              <a:t> ИНДИВИДУАЛЬ-НЫЕ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43636" y="1785926"/>
            <a:ext cx="2143140" cy="4143404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u="sng" dirty="0"/>
              <a:t>ПО ФОРМАМ:</a:t>
            </a:r>
          </a:p>
          <a:p>
            <a:pPr algn="ctr"/>
            <a:endParaRPr lang="ru-RU" b="1" u="sng" dirty="0"/>
          </a:p>
          <a:p>
            <a:pPr algn="ctr"/>
            <a:endParaRPr lang="ru-RU" b="1" u="sng" dirty="0"/>
          </a:p>
          <a:p>
            <a:pPr algn="ctr">
              <a:buFont typeface="Wingdings" pitchFamily="2" charset="2"/>
              <a:buChar char="§"/>
            </a:pPr>
            <a:r>
              <a:rPr lang="ru-RU" dirty="0"/>
              <a:t> ПОДВИЖНЫЕ</a:t>
            </a:r>
          </a:p>
          <a:p>
            <a:pPr algn="ctr">
              <a:buFontTx/>
              <a:buChar char="-"/>
            </a:pPr>
            <a:endParaRPr lang="ru-RU" dirty="0"/>
          </a:p>
          <a:p>
            <a:pPr algn="ctr">
              <a:buFontTx/>
              <a:buChar char="-"/>
            </a:pPr>
            <a:endParaRPr lang="ru-RU" dirty="0"/>
          </a:p>
          <a:p>
            <a:pPr algn="ctr">
              <a:buFontTx/>
              <a:buChar char="-"/>
            </a:pPr>
            <a:endParaRPr lang="ru-RU" dirty="0"/>
          </a:p>
          <a:p>
            <a:pPr algn="ctr">
              <a:buFontTx/>
              <a:buChar char="-"/>
            </a:pPr>
            <a:endParaRPr lang="ru-RU" dirty="0"/>
          </a:p>
          <a:p>
            <a:pPr algn="ctr">
              <a:buFontTx/>
              <a:buChar char="-"/>
            </a:pPr>
            <a:endParaRPr lang="ru-RU" dirty="0"/>
          </a:p>
          <a:p>
            <a:pPr algn="ctr">
              <a:buFont typeface="Wingdings" pitchFamily="2" charset="2"/>
              <a:buChar char="§"/>
            </a:pPr>
            <a:r>
              <a:rPr lang="ru-RU" dirty="0"/>
              <a:t> НАСТОЛЬ-НЫЕ</a:t>
            </a:r>
          </a:p>
          <a:p>
            <a:pPr algn="ctr"/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1500166" y="500042"/>
            <a:ext cx="5786478" cy="928694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r>
              <a:rPr lang="ru-RU" sz="2800" b="1" dirty="0"/>
              <a:t>ИГРЫ РАЗЛИЧАЮТСЯ: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428604"/>
            <a:ext cx="8358246" cy="61436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softEdge rad="1270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57290" y="2357430"/>
            <a:ext cx="2500330" cy="40005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u="sng" dirty="0"/>
              <a:t>РЕЧИ: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/>
              <a:t> ФОНЕМАТИ-ЧЕСКИХ ПРОЦЕССОВ</a:t>
            </a:r>
          </a:p>
          <a:p>
            <a:pPr algn="ctr"/>
            <a:endParaRPr lang="ru-RU" sz="2000" dirty="0"/>
          </a:p>
          <a:p>
            <a:pPr algn="ctr">
              <a:buFont typeface="Arial" pitchFamily="34" charset="0"/>
              <a:buChar char="•"/>
            </a:pPr>
            <a:r>
              <a:rPr lang="ru-RU" sz="2000" dirty="0"/>
              <a:t> ЛЕКСИКО- ГРАММАТИ-ЧЕСКИХ КАТЕГОРИЙ</a:t>
            </a:r>
          </a:p>
          <a:p>
            <a:pPr algn="ctr">
              <a:buFontTx/>
              <a:buChar char="-"/>
            </a:pPr>
            <a:endParaRPr lang="ru-RU" sz="2000" dirty="0"/>
          </a:p>
          <a:p>
            <a:pPr algn="ctr">
              <a:buFont typeface="Arial" pitchFamily="34" charset="0"/>
              <a:buChar char="•"/>
            </a:pPr>
            <a:r>
              <a:rPr lang="ru-RU" sz="2000" dirty="0"/>
              <a:t> СВЯЗНОЙ РЕЧИ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86380" y="2285992"/>
            <a:ext cx="2643206" cy="40005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u="sng" dirty="0"/>
              <a:t>ДРУГИХ</a:t>
            </a:r>
          </a:p>
          <a:p>
            <a:pPr algn="ctr"/>
            <a:r>
              <a:rPr lang="ru-RU" sz="2400" b="1" u="sng" dirty="0"/>
              <a:t>КОГНИТИВ-</a:t>
            </a:r>
          </a:p>
          <a:p>
            <a:pPr algn="ctr"/>
            <a:r>
              <a:rPr lang="ru-RU" sz="2400" b="1" u="sng" dirty="0"/>
              <a:t>НЫХ ПРОЦЕССОВ: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/>
              <a:t> ОЩУЩЕНИЯ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/>
              <a:t> ВОСПРИЯТИЯ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/>
              <a:t> ПАМЯТИ 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/>
              <a:t> ВНИМАНИЯ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/>
              <a:t> ВООБРАЖЕНИЯ 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/>
              <a:t> МЫШЛЕНИЯ</a:t>
            </a:r>
          </a:p>
        </p:txBody>
      </p:sp>
      <p:sp>
        <p:nvSpPr>
          <p:cNvPr id="6" name="Овал 5"/>
          <p:cNvSpPr/>
          <p:nvPr/>
        </p:nvSpPr>
        <p:spPr>
          <a:xfrm>
            <a:off x="1857356" y="714356"/>
            <a:ext cx="5643602" cy="114300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НАС ИНТЕРЕСУЮТ ИГРЫ НА РАЗВИТИЕ: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214282" y="214290"/>
            <a:ext cx="8715436" cy="6286544"/>
          </a:xfrm>
          <a:prstGeom prst="round2DiagRect">
            <a:avLst/>
          </a:prstGeom>
          <a:solidFill>
            <a:srgbClr val="00B0F0"/>
          </a:solidFill>
          <a:ln/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РАБОТАЯ НАД РАЗВИТИЕМ РЕЧИ, МЫ НЕ ДОЛЖНЫ ЗАБЫВАТЬ О РАЗВИТИИ КОГНИТИВНЫХ ПРОЦЕССОВ</a:t>
            </a:r>
          </a:p>
          <a:p>
            <a:pPr algn="ctr"/>
            <a:endParaRPr lang="ru-RU" sz="3200" b="1" dirty="0"/>
          </a:p>
          <a:p>
            <a:pPr algn="ctr"/>
            <a:endParaRPr lang="ru-RU" sz="3200" dirty="0"/>
          </a:p>
          <a:p>
            <a:pPr algn="ctr"/>
            <a:r>
              <a:rPr lang="ru-RU" sz="3200" dirty="0"/>
              <a:t> </a:t>
            </a:r>
            <a:r>
              <a:rPr lang="ru-RU" sz="3200" b="1" dirty="0"/>
              <a:t>РАБОТАЯ НАД РАЗВИТИЕМ КОГНИТИВНЫХ ПРОЦЕССОВ, МЫ ДОЛЖНЫ ПОМНИТЬ, ЧТО В НАШЕЙ РАБОТЕ ПЕРВИЧНО РАЗВИТИЕ РЕЧИ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42"/>
            <a:ext cx="8786874" cy="61436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  <a:effectLst>
            <a:outerShdw blurRad="50800" dist="38100" dir="5400000" rotWithShape="0">
              <a:srgbClr val="000000">
                <a:alpha val="35000"/>
              </a:srgbClr>
            </a:outerShdw>
            <a:softEdge rad="1270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УСПЕШНОЕ РЕШЕНИЕ ЗАДАЧ КОРРЕКЦИОННЫХ МЕРОПРИЯТИЙ В ОТНОШЕНИИ ДЕТЕЙ С РЕЧЕВЫМИ ПРОБЛЕМАМИ – ЭТО РАЗВИТИЕ ВСЕХ КОГНИТИВНЫХ ПРОЦЕССОВ ПРИ СОВМЕСТНОЙ ДЕЯТЕЛЬНОСТИ ВСЕХ СПЕЦИАЛИСТОВ ОБРАЗОВАТЕЛЬНОГО УЧРЕЖДЕНИЯ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Documents and Settings\ADMIN\Рабочий стол\IMG_1044.JPG"/>
          <p:cNvPicPr>
            <a:picLocks noChangeAspect="1" noChangeArrowheads="1"/>
          </p:cNvPicPr>
          <p:nvPr/>
        </p:nvPicPr>
        <p:blipFill rotWithShape="1">
          <a:blip r:embed="rId2" cstate="print"/>
          <a:srcRect l="6713" t="1282" r="18945" b="-1282"/>
          <a:stretch/>
        </p:blipFill>
        <p:spPr bwMode="auto">
          <a:xfrm>
            <a:off x="1907704" y="548680"/>
            <a:ext cx="5688633" cy="5616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285720" y="285728"/>
            <a:ext cx="8572560" cy="6286544"/>
          </a:xfrm>
          <a:prstGeom prst="round2DiagRect">
            <a:avLst/>
          </a:prstGeom>
          <a:solidFill>
            <a:srgbClr val="00B0F0"/>
          </a:solidFill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ПОЗНАНИЕ, ОСОБЕННО В МЛАДШЕМ ДОШКОЛЬНОМ ВОЗРАСТЕ, НАЧИНАЕТСЯ С </a:t>
            </a:r>
            <a:r>
              <a:rPr lang="ru-RU" sz="2800" b="1" u="sng" dirty="0"/>
              <a:t>ВОСПРИЯТИЯ</a:t>
            </a:r>
            <a:endParaRPr lang="ru-RU" sz="2800" dirty="0"/>
          </a:p>
          <a:p>
            <a:pPr algn="ctr"/>
            <a:r>
              <a:rPr lang="ru-RU" sz="2800" dirty="0"/>
              <a:t> ДЛЯ ЕГО РАЗВИТИЯ РЕБЕНКУ НЕОБХОДИМО УСВОИТЬ ОБЩЕСТВЕННЫЙ СЕНСОРНЫЙ ОПЫТ И ОВЛАДЕТЬ РАЦИОНАЛЬНЫМИ  СПОСОБАМИ  ОБСЛЕДОВАНИЯ ПРЕДМЕТОВ, ИХ СВОЙСТВ</a:t>
            </a:r>
          </a:p>
          <a:p>
            <a:pPr algn="ctr"/>
            <a:r>
              <a:rPr lang="ru-RU" sz="2800" b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softEdge rad="1270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СЕНСОРНОЕ ВОСПИТАНИЕ МЛАДШИХ ДОШКОЛЬНИКОВ ДОЛЖНО БЫТЬ НАПРАВЛЕНО НА СОВЕРШЕНСТВОВАНИЕ И РАЗВИТИЕ СЕНСОРНЫХ ПРОЦЕССОВ </a:t>
            </a:r>
            <a:r>
              <a:rPr lang="ru-RU" sz="2800" dirty="0"/>
              <a:t>– </a:t>
            </a:r>
            <a:r>
              <a:rPr lang="ru-RU" sz="2800" b="1" dirty="0"/>
              <a:t> ОЩУЩЕНИЙ, ВОСПРИЯТИЯ, ПРЕДСТАВЛЕНИЙ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357158" y="142852"/>
            <a:ext cx="8572560" cy="6357982"/>
          </a:xfrm>
          <a:prstGeom prst="round2DiagRect">
            <a:avLst/>
          </a:prstGeom>
          <a:solidFill>
            <a:srgbClr val="09BFFF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В МЛАДШЕМ ДОШКОЛЬНОМ ВОЗРАСТЕ НЕОБХОДИМО ЗАНИМАТЬСЯ КОРРЕКЦИЕЙ </a:t>
            </a:r>
            <a:r>
              <a:rPr lang="ru-RU" sz="2800" b="1" u="sng" dirty="0"/>
              <a:t>ДВИГАТЕЛЬНОЙ СФЕРЫ</a:t>
            </a:r>
            <a:r>
              <a:rPr lang="ru-RU" sz="2800" u="sng" dirty="0"/>
              <a:t>  </a:t>
            </a:r>
            <a:r>
              <a:rPr lang="ru-RU" sz="2800" dirty="0"/>
              <a:t>У ДЕТЕЙ С НЕДОРАЗВИТИЕМ РЕЧИ, ТАК КАК ОНИ ИСПЫТЫВАЮТ БОЛЬШИЕ ТРУДНОСТИ ПРИ ВЫПОЛНЕНИИ ДВИЖЕНИЙ ПО СЛОВЕСНОЙ ИНСТРУКЦИИ: НАРУШАЮТ ПОСЛЕДОВАТЕЛЬНОСТЬ ЭЛЕМЕНТОВ ДЕЙСТВИЯ, ПРОПУСКАЮТ ЕГО СОСТАВНЫЕ ЧАСТИ</a:t>
            </a:r>
          </a:p>
          <a:p>
            <a:pPr algn="ctr"/>
            <a:endParaRPr lang="ru-RU" sz="28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715436" cy="62865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softEdge rad="1270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НОРМАЛИЗАЦИЯ РЕЧИ В СОЧЕТАНИИ С КОРРЕКЦИЕЙ ДВИГАТЕЛЬНОЙ СФЕРЫ, СОВЕРШЕНСТВОВАНИЕМ СЕНСОРНЫХ ПРОЦЕССОВ ДЕТЕЙ, АКТИВИЗАЦИЕЙ ПОЗНАВАТЕЛЬНОЙ ДЕЯТЕЛЬНОСТИ, МЫШЛЕНИЯ, ПАМЯТИ, АФФЕКТИВНО-ВОЛЕВОЙ СФЕРЫ В ДОШКОЛЬНОМ ВОЗРАСТЕ ПОЗВОЛИТ ОБЕСПЕЧИТЬ ПОЛНОЦЕННУЮ ГОТОВНОСТЬ К ОБУЧЕНИЮ В ШКОЛЕ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28604"/>
            <a:ext cx="8358246" cy="607223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ru-RU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ru-RU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ДОШКОЛЬНОЕ ДЕТСТВО – УНИКАЛЬНЫЙ ПЕРИОД В ПСИХИЧЕСКОМ </a:t>
            </a:r>
            <a:r>
              <a:rPr lang="ru-RU" sz="3200" b="1">
                <a:solidFill>
                  <a:schemeClr val="tx1">
                    <a:lumMod val="85000"/>
                    <a:lumOff val="15000"/>
                  </a:schemeClr>
                </a:solidFill>
              </a:rPr>
              <a:t>РАЗВИТИИ РЕБЕНКА</a:t>
            </a:r>
            <a:endParaRPr lang="ru-RU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ru-RU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ИМЕННО В ЭТО ВРЕМЯ ПРОИСХОДИТ ОБЩЕЕ РАЗВИТИЕ РЕБЕНКА, КОТОРОЕ СЛУЖИТ ОСНОВОЙ  ДЛЯ ПРИОБРЕТЕНИЯ ИМ В ДАЛЬНЕЙШЕМ СПЕЦИАЛЬНЫХ ЗНАНИЙ И НАВЫКОВ, УСВОЕНИЯ РАЗНЫХ ВИДОВ ДЕЯТЕЛЬНОСТИ</a:t>
            </a:r>
          </a:p>
          <a:p>
            <a:pPr algn="ctr"/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48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ru-RU" dirty="0"/>
              <a:t>РОССИЯ ЗАНИМАЕТ</a:t>
            </a:r>
            <a:r>
              <a:rPr lang="ru-RU" sz="3200" b="1" dirty="0"/>
              <a:t> 45 </a:t>
            </a:r>
            <a:r>
              <a:rPr lang="ru-RU" dirty="0"/>
              <a:t>МЕСТО В МИРЕ ПО УРОВНЮ ГРАМОТНОСТИ ШКОЛЬНИКОВ</a:t>
            </a:r>
          </a:p>
          <a:p>
            <a:pPr algn="ctr"/>
            <a:endParaRPr lang="ru-RU" dirty="0"/>
          </a:p>
          <a:p>
            <a:pPr algn="ctr"/>
            <a:r>
              <a:rPr lang="ru-RU" dirty="0"/>
              <a:t>15-45% МЛАДШИХ ШКОЛЬНИКОВ ИСПЫТЫВАЮТ ТРУДНОСТИ В ОБУЧЕНИИ</a:t>
            </a:r>
          </a:p>
          <a:p>
            <a:pPr algn="ctr">
              <a:buNone/>
            </a:pPr>
            <a:endParaRPr lang="ru-RU" b="1" dirty="0"/>
          </a:p>
          <a:p>
            <a:pPr algn="ctr">
              <a:buNone/>
            </a:pPr>
            <a:r>
              <a:rPr lang="ru-RU" sz="3200" b="1" dirty="0"/>
              <a:t>ПРИЧИНЫ: </a:t>
            </a:r>
          </a:p>
          <a:p>
            <a:pPr algn="ctr"/>
            <a:r>
              <a:rPr lang="ru-RU" dirty="0"/>
              <a:t>НАЛИЧИЕ РЕЧЕВОЙ ПАТОЛОГИИ </a:t>
            </a:r>
          </a:p>
          <a:p>
            <a:pPr algn="ctr"/>
            <a:r>
              <a:rPr lang="ru-RU" dirty="0"/>
              <a:t>НЕДОСТАТОЧНОЕ РАЗВИТИЕ КОГНИТИВНЫХ ПРОЦЕССОВ 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86808" cy="928694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АКТУАЛЬНОСТЬ ПРОБЛЕМЫ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714612" y="2143116"/>
            <a:ext cx="4143404" cy="214314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/>
              <a:t>КОГНИТИВНЫЕ ПРОЦЕССЫ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3571876"/>
            <a:ext cx="2500298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600" b="1" dirty="0"/>
              <a:t>ОЩУЩЕНИЕ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472" y="357166"/>
            <a:ext cx="1857388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ПАМЯТЬ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86050" y="357166"/>
            <a:ext cx="2357454" cy="98583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600" b="1" dirty="0"/>
              <a:t>ВНИМАНИЕ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72198" y="5572140"/>
            <a:ext cx="2628912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600" b="1" dirty="0"/>
              <a:t>МЫШЛЕНИЕ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43174" y="5500702"/>
            <a:ext cx="2771788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600" b="1" dirty="0"/>
              <a:t>ВОСПРИЯТИЕ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429256" y="357166"/>
            <a:ext cx="3200416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600" b="1" dirty="0"/>
              <a:t>ВООБРАЖЕНИЕ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000892" y="3500438"/>
            <a:ext cx="1928826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600" b="1" dirty="0"/>
              <a:t>РЕЧЬ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6200000" flipV="1">
            <a:off x="1643042" y="1285860"/>
            <a:ext cx="1357322" cy="1357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4179091" y="1750207"/>
            <a:ext cx="7858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6179355" y="1393017"/>
            <a:ext cx="1214446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2" idx="3"/>
          </p:cNvCxnSpPr>
          <p:nvPr/>
        </p:nvCxnSpPr>
        <p:spPr>
          <a:xfrm rot="5400000">
            <a:off x="2825361" y="3861654"/>
            <a:ext cx="385293" cy="606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2" idx="5"/>
          </p:cNvCxnSpPr>
          <p:nvPr/>
        </p:nvCxnSpPr>
        <p:spPr>
          <a:xfrm rot="16200000" flipH="1">
            <a:off x="6469133" y="3754496"/>
            <a:ext cx="313856" cy="749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3286116" y="4643446"/>
            <a:ext cx="1214446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5250661" y="4464851"/>
            <a:ext cx="1357322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357166"/>
            <a:ext cx="8143932" cy="142876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ОЩУЩЕНИЕ</a:t>
            </a:r>
            <a:r>
              <a:rPr lang="ru-RU" sz="2400" dirty="0"/>
              <a:t> – ОТРАЖЕНИЕ ОТДЕЛЬНЫХ СВОЙСТВ ПРЕДМЕТОВ, НЕПОСРЕДСТВЕННО ВОЗДЕЙСТВУЮЩИХ НА НАШИ ОРГАНЫ ЧУВСТВ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57158" y="2071678"/>
            <a:ext cx="8215370" cy="20002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ВОСПРИЯТИЕ</a:t>
            </a:r>
            <a:r>
              <a:rPr lang="ru-RU" sz="2400" dirty="0"/>
              <a:t> – ЦЕЛОСТНОЕ ОТРАЖЕНИЕ ПРЕДМЕТОВ, НЕПОСРЕДСТВЕННО ВОЗДЕЙСТВУЮЩИХ НА ОРГАНЫ ЧУВСТВ В СОВОКУПНОСТИ ПРИЗНАКОВ И СВОЙСТВ</a:t>
            </a:r>
          </a:p>
          <a:p>
            <a:pPr algn="ctr"/>
            <a:r>
              <a:rPr lang="ru-RU" sz="2400" dirty="0"/>
              <a:t> ЭТИХ ПРЕДМЕТОВ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34" y="4429132"/>
            <a:ext cx="8072494" cy="164307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ПАМЯТЬ</a:t>
            </a:r>
            <a:r>
              <a:rPr lang="ru-RU" sz="2400" dirty="0"/>
              <a:t> – ОТРАЖЕНИЕ ПРОШЛОГО ОПЫТА И ЗАПЕЧАТЛЕНИЕ, СОХРАНЕНИЕ И ВОСПРОИЗВЕДЕНИЕ ЧЕГО-ЛИБО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00034" y="428604"/>
            <a:ext cx="8143932" cy="20002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ВНИМАНИЕ</a:t>
            </a:r>
            <a:r>
              <a:rPr lang="ru-RU" sz="2400" dirty="0"/>
              <a:t> – НАПРАВЛЕННОСТЬ И СОСРЕДОТОЧЕННОСТЬ СОЗНАНИЯ НА РЕАЛЬНОМ ИЛИ ИДЕАЛЬНОМ ОБЪЕКТЕ ДЕЯТЕЛЬНОСТИ, ЯВЛЕНИИ ИЛИ ПЕРЕЖИВАНИИ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00034" y="3214686"/>
            <a:ext cx="8143932" cy="20002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 МЫШЛЕНИЕ </a:t>
            </a:r>
            <a:r>
              <a:rPr lang="ru-RU" sz="2400" dirty="0"/>
              <a:t>– ВЫСШАЯ ФОРМА ОТРАЖАТЕЛЬНОЙ ДЕЯТЕЛЬНОСТИ, ПОЗВОЛЯЮЩАЯ ПОНЯТЬ СУЩНОСТЬ ПРЕДМЕТОВ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71472" y="928670"/>
            <a:ext cx="7858180" cy="17859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ВООБРАЖЕНИЕ</a:t>
            </a:r>
            <a:r>
              <a:rPr lang="ru-RU" sz="2400" dirty="0"/>
              <a:t> – ОТРАЖЕНИЕ БУДУЩЕГО, СОЗДАНИЕ НОВОГО ОБРАЗА НА ОСНОВЕ ПРОШЛОГО ОПЫТА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1472" y="3429000"/>
            <a:ext cx="7858180" cy="18573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РЕЧЬ</a:t>
            </a:r>
            <a:r>
              <a:rPr lang="ru-RU" sz="2400" dirty="0"/>
              <a:t> – ПРОЦЕСС ПРАКТИЧЕСКОГО ПРИМЕНЕНИЯ ЯЗЫКА В ЦЕЛЯХ ОБЩЕНИЯ С ДРУГИМИ ЛЮДЬМИ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214290"/>
            <a:ext cx="8358246" cy="57150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ВЫЯВЛЕНА ПРЯМАЯ ЗАВИСИМОСТЬ УРОВНЯ НЕДОРАЗВИТИЯ РЕЧИ И УРОВНЯ РАЗВИТИЯ КОГНИТИВНЫХ ФУНКЦИЙ</a:t>
            </a:r>
          </a:p>
          <a:p>
            <a:pPr algn="ctr"/>
            <a:endParaRPr lang="ru-RU" sz="2800" dirty="0"/>
          </a:p>
          <a:p>
            <a:pPr algn="ctr"/>
            <a:endParaRPr lang="ru-RU" sz="2800" dirty="0"/>
          </a:p>
          <a:p>
            <a:pPr algn="ctr"/>
            <a:r>
              <a:rPr lang="ru-RU" sz="2800" dirty="0"/>
              <a:t> ЧЕМ ГРУБЕЕ НАРУШЕНА РЕЧЬ, ТЕМ НИЖЕ УРОВЕНЬ ИНТЕЛЛЕКТУАЛЬНОГО РАЗВИТИЯ</a:t>
            </a:r>
          </a:p>
          <a:p>
            <a:pPr algn="ctr"/>
            <a:endParaRPr lang="ru-RU" sz="2800" dirty="0"/>
          </a:p>
          <a:p>
            <a:pPr algn="ctr"/>
            <a:endParaRPr lang="ru-RU" sz="2800" dirty="0"/>
          </a:p>
          <a:p>
            <a:pPr algn="ctr"/>
            <a:r>
              <a:rPr lang="ru-RU" sz="2800" dirty="0"/>
              <a:t>СЛЕДОВАТЕЛЬНО, ЭТИ ДВА ПРОЦЕССА ТЕСНО СВЯЗАНЫ И ВЛИЯЮТ ДРУГ НА ДРУГА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4500562" y="2428868"/>
            <a:ext cx="484632" cy="428628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500562" y="4143380"/>
            <a:ext cx="484632" cy="428628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42844" y="428604"/>
            <a:ext cx="8858312" cy="6143668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B0F0"/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  <a:softEdge rad="1270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ОСОБЕННОСТИ ПРОТЕКАНИЯ КОГНИТИВНЫХ ОПЕРАЦИЙ У ДЕТЕЙ С ОНР:</a:t>
            </a:r>
          </a:p>
          <a:p>
            <a:pPr algn="ctr"/>
            <a:endParaRPr lang="ru-RU" sz="2400" dirty="0"/>
          </a:p>
          <a:p>
            <a:pPr algn="ctr">
              <a:buFont typeface="Wingdings" pitchFamily="2" charset="2"/>
              <a:buChar char="§"/>
            </a:pPr>
            <a:r>
              <a:rPr lang="ru-RU" sz="2400" dirty="0"/>
              <a:t> РЕЗКОЕ СНИЖЕНИЕ ТОНУСА ПОЗНАВАТЕЛЬНОЙ АКТИВНОСТИ </a:t>
            </a:r>
          </a:p>
          <a:p>
            <a:pPr algn="ctr">
              <a:buFont typeface="Wingdings" pitchFamily="2" charset="2"/>
              <a:buChar char="§"/>
            </a:pPr>
            <a:r>
              <a:rPr lang="ru-RU" sz="2400" dirty="0"/>
              <a:t> НИЗКИЙ УРОВЕНЬ КОНЦЕНТРАЦИИ И РАСПРЕДЕЛЕНИЯ ВНИМАНИЯ</a:t>
            </a:r>
          </a:p>
          <a:p>
            <a:pPr algn="ctr">
              <a:buFont typeface="Wingdings" pitchFamily="2" charset="2"/>
              <a:buChar char="§"/>
            </a:pPr>
            <a:r>
              <a:rPr lang="ru-RU" sz="2400" dirty="0"/>
              <a:t> СЛАБАЯ ПРОДУКТИВНОСТЬ ЗАПОМИНАНИЯ</a:t>
            </a:r>
          </a:p>
          <a:p>
            <a:endParaRPr lang="ru-RU" sz="2400" dirty="0"/>
          </a:p>
          <a:p>
            <a:pPr>
              <a:buFontTx/>
              <a:buChar char="-"/>
            </a:pPr>
            <a:endParaRPr lang="ru-RU" sz="2400" dirty="0"/>
          </a:p>
          <a:p>
            <a:pPr algn="ctr"/>
            <a:r>
              <a:rPr lang="ru-RU" sz="2400" dirty="0"/>
              <a:t>НИЗКАЯ ИНТЕЛЛЕКТУАЛЬНАЯ ГОТОВНОСТЬ К ОБУЧЕНИЮ В ШКОЛЕ</a:t>
            </a:r>
          </a:p>
          <a:p>
            <a:endParaRPr lang="ru-RU" sz="2400" dirty="0"/>
          </a:p>
          <a:p>
            <a:endParaRPr lang="ru-RU" sz="2400" dirty="0"/>
          </a:p>
          <a:p>
            <a:pPr algn="ctr"/>
            <a:r>
              <a:rPr lang="ru-RU" sz="2400" dirty="0"/>
              <a:t>НЕВОЗМОЖНОСТЬ УСПЕШНО ОВЛАДЕТЬ ГРАМОТОЙ И КАК СЛЕДСТВИЕ – ШКОЛЬНОЙ ПРОГРАММОЙ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4214810" y="3643314"/>
            <a:ext cx="484632" cy="428628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214810" y="5072074"/>
            <a:ext cx="484632" cy="428628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834</TotalTime>
  <Words>563</Words>
  <Application>Microsoft Office PowerPoint</Application>
  <PresentationFormat>Экран (4:3)</PresentationFormat>
  <Paragraphs>111</Paragraphs>
  <Slides>19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Calibri</vt:lpstr>
      <vt:lpstr>Times New Roman</vt:lpstr>
      <vt:lpstr>Verdana</vt:lpstr>
      <vt:lpstr>Wingdings</vt:lpstr>
      <vt:lpstr>Wingdings 2</vt:lpstr>
      <vt:lpstr>Wingdings 3</vt:lpstr>
      <vt:lpstr>Открытая</vt:lpstr>
      <vt:lpstr>    ПЕДАГОГИЧЕСКИЙ МАРАФОН </vt:lpstr>
      <vt:lpstr>Презентация PowerPoint</vt:lpstr>
      <vt:lpstr>АКТУАЛЬНОСТЬ ПРОБЛЕМЫ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МАРАФОН</dc:title>
  <dc:creator>Admin</dc:creator>
  <cp:lastModifiedBy>Ольга Багомедова</cp:lastModifiedBy>
  <cp:revision>90</cp:revision>
  <dcterms:created xsi:type="dcterms:W3CDTF">2012-11-10T20:51:19Z</dcterms:created>
  <dcterms:modified xsi:type="dcterms:W3CDTF">2023-04-26T16:37:24Z</dcterms:modified>
</cp:coreProperties>
</file>