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88808C-F773-4C87-BAD0-780C5CBD296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420BC6-AC56-4137-9C1E-3EC1500FD22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808C-F773-4C87-BAD0-780C5CBD296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BC6-AC56-4137-9C1E-3EC1500FD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808C-F773-4C87-BAD0-780C5CBD296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BC6-AC56-4137-9C1E-3EC1500FD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88808C-F773-4C87-BAD0-780C5CBD296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420BC6-AC56-4137-9C1E-3EC1500FD2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88808C-F773-4C87-BAD0-780C5CBD296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420BC6-AC56-4137-9C1E-3EC1500FD22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808C-F773-4C87-BAD0-780C5CBD296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BC6-AC56-4137-9C1E-3EC1500FD2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808C-F773-4C87-BAD0-780C5CBD296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BC6-AC56-4137-9C1E-3EC1500FD2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88808C-F773-4C87-BAD0-780C5CBD296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420BC6-AC56-4137-9C1E-3EC1500FD2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808C-F773-4C87-BAD0-780C5CBD296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BC6-AC56-4137-9C1E-3EC1500FD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88808C-F773-4C87-BAD0-780C5CBD296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420BC6-AC56-4137-9C1E-3EC1500FD22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88808C-F773-4C87-BAD0-780C5CBD296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420BC6-AC56-4137-9C1E-3EC1500FD22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88808C-F773-4C87-BAD0-780C5CBD296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420BC6-AC56-4137-9C1E-3EC1500FD2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132856"/>
            <a:ext cx="6768752" cy="273630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уроках английского языка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 объединение учителей иностранного языка МОУ СОШ № 4 </a:t>
            </a:r>
            <a:b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Всеволожска Ленинградской области</a:t>
            </a:r>
            <a:r>
              <a:rPr lang="ru-RU" sz="2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3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Ю.А. Комарова, И.В. Ларионова, К. Макбет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Английский язык </a:t>
            </a:r>
            <a:r>
              <a:rPr lang="ru-RU" dirty="0">
                <a:latin typeface="Arial" pitchFamily="34" charset="0"/>
                <a:cs typeface="Arial" pitchFamily="34" charset="0"/>
              </a:rPr>
              <a:t>7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3"/>
            <a:ext cx="8568952" cy="11521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095328" cy="5400600"/>
          </a:xfrm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270248" y="1412776"/>
            <a:ext cx="4334200" cy="5256584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вводится новая дополнительная лексика по теме «Профессия и место работы»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практикуют в устной и письменной речи лексику по теме «Профессия и место работы»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Читают слова и соотносят их с местом работы, составляют предложения о том, кто где работает.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0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3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Ю.А. Комарова, И.В. Ларионова, К. Макбет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Английский язык </a:t>
            </a:r>
            <a:r>
              <a:rPr lang="ru-RU" dirty="0">
                <a:latin typeface="Arial" pitchFamily="34" charset="0"/>
                <a:cs typeface="Arial" pitchFamily="34" charset="0"/>
              </a:rPr>
              <a:t>8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91464"/>
            <a:ext cx="8568952" cy="933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816423" cy="511256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104456" cy="5184576"/>
          </a:xfrm>
        </p:spPr>
      </p:pic>
    </p:spTree>
    <p:extLst>
      <p:ext uri="{BB962C8B-B14F-4D97-AF65-F5344CB8AC3E}">
        <p14:creationId xmlns:p14="http://schemas.microsoft.com/office/powerpoint/2010/main" val="153006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3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Ю.А. Комарова, И.В. Ларионова, К. Макбет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Английский язык </a:t>
            </a:r>
            <a:r>
              <a:rPr lang="ru-RU" dirty="0">
                <a:latin typeface="Arial" pitchFamily="34" charset="0"/>
                <a:cs typeface="Arial" pitchFamily="34" charset="0"/>
              </a:rPr>
              <a:t>8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8676456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96944" cy="4873752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знакомятся с новой дополнительной лексикой по теме «Профессии и достижения»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соотносят слово с картинкой.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предложение о том, что делает человек данной профессии.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вводится лексика по теме «Личные качества человека», которые необходимы в той или иной профессии.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85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3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Ю.А. Комарова, И.В. Ларионова, К. Макбет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Английский язык </a:t>
            </a:r>
            <a:r>
              <a:rPr lang="ru-RU" dirty="0">
                <a:latin typeface="Arial" pitchFamily="34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3"/>
            <a:ext cx="8640960" cy="10081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095328" cy="50474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4104456" cy="5047456"/>
          </a:xfrm>
        </p:spPr>
      </p:pic>
    </p:spTree>
    <p:extLst>
      <p:ext uri="{BB962C8B-B14F-4D97-AF65-F5344CB8AC3E}">
        <p14:creationId xmlns:p14="http://schemas.microsoft.com/office/powerpoint/2010/main" val="424243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3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Ю.А. Комарова, И.В. Ларионова, К. Макбет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Английский язык </a:t>
            </a:r>
            <a:r>
              <a:rPr lang="ru-RU" dirty="0">
                <a:latin typeface="Arial" pitchFamily="34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1052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167336" cy="5184576"/>
          </a:xfrm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346848" y="1268760"/>
            <a:ext cx="4257600" cy="504056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лексики по теме «Профессии разных отраслей» и «Личные качества человека»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практикуются в написании официального письма работодателю о рассмотрении их вакансии на данную должность.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Разыгрывают диалоги по теме «Приглашение на собеседование»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7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А.А. Алексеев, Е.Ю.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мирнова, С. Абби, Р. Кокс, Л.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Харгер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Х. Шварц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УМК «Сфера» Английский язык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10,11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68952" cy="10801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816424" cy="496855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744416" cy="5040560"/>
          </a:xfrm>
        </p:spPr>
      </p:pic>
    </p:spTree>
    <p:extLst>
      <p:ext uri="{BB962C8B-B14F-4D97-AF65-F5344CB8AC3E}">
        <p14:creationId xmlns:p14="http://schemas.microsoft.com/office/powerpoint/2010/main" val="3894110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А.А. Алексеев, Е.Ю.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мирнова, С. Абби, Р. Кокс, Л.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Харгер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Х. Шварц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УМК «Сфера» Английский язык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10,11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</a:t>
            </a:r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51520" y="0"/>
            <a:ext cx="8280920" cy="1124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старших классах </a:t>
            </a:r>
            <a:r>
              <a:rPr lang="ru-RU" dirty="0" smtClean="0"/>
              <a:t>учащиеся:</a:t>
            </a:r>
          </a:p>
          <a:p>
            <a:pPr marL="0" indent="0" algn="just">
              <a:buNone/>
            </a:pPr>
            <a:r>
              <a:rPr lang="ru-RU" dirty="0" smtClean="0"/>
              <a:t>  обсуждают </a:t>
            </a:r>
            <a:r>
              <a:rPr lang="ru-RU" dirty="0"/>
              <a:t>различные </a:t>
            </a:r>
            <a:r>
              <a:rPr lang="ru-RU" dirty="0" smtClean="0"/>
              <a:t>профессии </a:t>
            </a:r>
            <a:endParaRPr lang="ru-RU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говорят о преимуществах и недостатках тех или иных </a:t>
            </a:r>
            <a:r>
              <a:rPr lang="ru-RU" dirty="0" smtClean="0"/>
              <a:t>профессий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smtClean="0"/>
              <a:t>обсуждают </a:t>
            </a:r>
            <a:r>
              <a:rPr lang="ru-RU" dirty="0"/>
              <a:t>необычные и редкие профессии и </a:t>
            </a:r>
            <a:r>
              <a:rPr lang="ru-RU" dirty="0" smtClean="0"/>
              <a:t>какими </a:t>
            </a:r>
            <a:r>
              <a:rPr lang="ru-RU" dirty="0"/>
              <a:t>чертами характера должны обладать люди той или иной </a:t>
            </a:r>
            <a:r>
              <a:rPr lang="ru-RU" dirty="0" smtClean="0"/>
              <a:t>профессии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у</a:t>
            </a:r>
            <a:r>
              <a:rPr lang="ru-RU" dirty="0" smtClean="0"/>
              <a:t>чатся выражать свои цели на будущее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/>
              <a:t>у</a:t>
            </a:r>
            <a:r>
              <a:rPr lang="ru-RU" dirty="0" smtClean="0"/>
              <a:t>знают о тенденциях в мире бизнеса </a:t>
            </a:r>
          </a:p>
          <a:p>
            <a:r>
              <a:rPr lang="ru-RU" dirty="0" smtClean="0"/>
              <a:t>говорят </a:t>
            </a:r>
            <a:r>
              <a:rPr lang="ru-RU" dirty="0"/>
              <a:t>об условиях работы, </a:t>
            </a:r>
            <a:r>
              <a:rPr lang="ru-RU" dirty="0" smtClean="0"/>
              <a:t>учатся </a:t>
            </a:r>
            <a:r>
              <a:rPr lang="ru-RU" dirty="0"/>
              <a:t>заполнять анкету при приеме на работу.</a:t>
            </a:r>
          </a:p>
          <a:p>
            <a:pPr marL="0" indent="0">
              <a:buNone/>
            </a:pPr>
            <a:endParaRPr lang="ru-RU" dirty="0"/>
          </a:p>
          <a:p>
            <a:pPr algn="just">
              <a:buFont typeface="Courier New" panose="02070309020205020404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9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Заключение: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24936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З</a:t>
            </a:r>
            <a:r>
              <a:rPr lang="ru-RU" dirty="0" smtClean="0"/>
              <a:t>накомство </a:t>
            </a:r>
            <a:r>
              <a:rPr lang="ru-RU" dirty="0"/>
              <a:t>с миром профессий постоянно </a:t>
            </a:r>
            <a:r>
              <a:rPr lang="ru-RU" dirty="0" smtClean="0"/>
              <a:t>углубляется.</a:t>
            </a:r>
          </a:p>
          <a:p>
            <a:pPr algn="just"/>
            <a:r>
              <a:rPr lang="ru-RU" dirty="0"/>
              <a:t>Большое внимание на уроках уделяется роли </a:t>
            </a:r>
            <a:r>
              <a:rPr lang="ru-RU" dirty="0" smtClean="0"/>
              <a:t> </a:t>
            </a:r>
            <a:r>
              <a:rPr lang="ru-RU" dirty="0"/>
              <a:t>иностранного языка для дальнейшей профессиональной деятельности.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Специфика формирования профессионального самосознания у учащихся на уроках английского языка - это выход на актуальные </a:t>
            </a:r>
            <a:r>
              <a:rPr lang="ru-RU" dirty="0" smtClean="0"/>
              <a:t>проблемы.</a:t>
            </a:r>
          </a:p>
          <a:p>
            <a:pPr algn="just"/>
            <a:r>
              <a:rPr lang="ru-RU" dirty="0" smtClean="0"/>
              <a:t>Систематическая профессионально </a:t>
            </a:r>
            <a:r>
              <a:rPr lang="ru-RU" dirty="0"/>
              <a:t>ориентационная деятельность создает условия для профессионального самоопределения </a:t>
            </a:r>
            <a:r>
              <a:rPr lang="ru-RU" dirty="0" smtClean="0"/>
              <a:t>обучающихся</a:t>
            </a:r>
            <a:r>
              <a:rPr lang="ru-RU" dirty="0"/>
              <a:t> </a:t>
            </a:r>
            <a:r>
              <a:rPr lang="ru-RU" dirty="0" smtClean="0"/>
              <a:t>и  </a:t>
            </a:r>
            <a:r>
              <a:rPr lang="ru-RU" dirty="0"/>
              <a:t>самореализации в будущей сфере деятельности.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44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</a:t>
            </a:r>
            <a:r>
              <a:rPr lang="ru-RU" b="1" i="1" dirty="0" smtClean="0">
                <a:solidFill>
                  <a:srgbClr val="0070C0"/>
                </a:solidFill>
              </a:rPr>
              <a:t> за внимание!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632848" cy="4752528"/>
          </a:xfrm>
        </p:spPr>
      </p:pic>
    </p:spTree>
    <p:extLst>
      <p:ext uri="{BB962C8B-B14F-4D97-AF65-F5344CB8AC3E}">
        <p14:creationId xmlns:p14="http://schemas.microsoft.com/office/powerpoint/2010/main" val="425129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stannah-stairlifts.com/wp-content/uploads/2020/03/Stairlift-Phone-Call-e1584545971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09" y="1676146"/>
            <a:ext cx="1483429" cy="14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442363" y="1437001"/>
            <a:ext cx="3312368" cy="3096344"/>
          </a:xfrm>
          <a:prstGeom prst="flowChartConnector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100526" y="1349067"/>
            <a:ext cx="3312368" cy="3096344"/>
          </a:xfrm>
          <a:prstGeom prst="flowChartConnector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6735"/>
            <a:ext cx="8496944" cy="12289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как учебный предмет характеризуется: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797478" y="3111833"/>
            <a:ext cx="3312368" cy="3096344"/>
          </a:xfrm>
          <a:prstGeom prst="flowChartConnector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englishtreasuretrove.com/wp-content/uploads/2017/05/School-Subjects-Flashcards--709x102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r="6228"/>
          <a:stretch/>
        </p:blipFill>
        <p:spPr bwMode="auto">
          <a:xfrm>
            <a:off x="1303719" y="1773730"/>
            <a:ext cx="1468622" cy="242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-skills.kz/img/ieltsstairs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1"/>
          <a:stretch/>
        </p:blipFill>
        <p:spPr bwMode="auto">
          <a:xfrm>
            <a:off x="3270972" y="3501008"/>
            <a:ext cx="2599017" cy="20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ytimg.com/vi/E_omIuEkTX0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84" y="3284984"/>
            <a:ext cx="1536380" cy="86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6-23.userapi.com/s/v1/ig2/YgxRyJPbdZcROimf962SZrX5dfaFyDDwsfOBh5VqH-sUCNzINyVCJTl9pWGHMRB2KXK_srDX1jOLwf0Bq-h1Ujvf.jpg?size=1280x1280&amp;quality=96&amp;crop=0,0,1280,1280&amp;ava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06" y="2103227"/>
            <a:ext cx="1127120" cy="11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0661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 профессиональному ориентированию: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35696" y="1600200"/>
            <a:ext cx="6552728" cy="44210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 коммуникативных компетенций по использованию полученных знаний применительно к своей будущей профессии.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4" y="1772816"/>
            <a:ext cx="1551770" cy="97202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6294" y="3115156"/>
            <a:ext cx="8147248" cy="56003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75193"/>
            <a:ext cx="829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разными видами трудовой профессиональной деятельности;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3987" y="4379934"/>
            <a:ext cx="829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расширить круг образовательных и учебных ситуаций с ориентацией на будущую профессию;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3224" y="5127200"/>
            <a:ext cx="8296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у обучающихся специфические коммуникативные умения;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830" y="5619581"/>
            <a:ext cx="8067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помочь решить задачу профессионального самоопределения учащихся;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8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5"/>
            <a:ext cx="85689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796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работы по профориентации обучающихся на уроках иностранного языка показаны на основе: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104456" cy="381642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960440" cy="381642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179512" y="1124744"/>
            <a:ext cx="4212468" cy="1103344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Ю.А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Комарова, И.В. Ларионова, Ж. </a:t>
            </a:r>
            <a:r>
              <a:rPr lang="ru-RU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Перретт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 Макбет, К. </a:t>
            </a:r>
            <a:r>
              <a:rPr lang="ru-RU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Грейнджер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32448" cy="1103344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«СФЕРА» А.А. Алексеев, Е.Ю. Смирнова, С. Абби, Р. Кокс, Л. </a:t>
            </a:r>
            <a:r>
              <a:rPr lang="ru-RU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Харгер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Х. Шварц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1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7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Ю.А. Комарова, И.В. Ларионова, Ж.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Перретт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Английский язык 2 класс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013" y="1628800"/>
            <a:ext cx="4388987" cy="496855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1301006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3384376" cy="4572000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4427984" y="1600200"/>
            <a:ext cx="4320480" cy="499715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миром профессий начинается во втором классе, (как и обучение иностранному языку), где дети знакомятся с такими общеизвестными профессиями, как учитель, врач, инженер, строитель, шофер, летчик, медсестра, ветеринар, певец, актер и др.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определяют какими качествами должен обладать человек той или иной профессии, чтобы добиться успеха.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Ю.А. Комарова, И.В. Ларионова, Ж.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Перретт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 3 класс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270248" y="1340768"/>
            <a:ext cx="4478216" cy="53732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третьем классе вводится новая лексика по теме «Профессии».</a:t>
            </a:r>
          </a:p>
          <a:p>
            <a:r>
              <a:rPr lang="ru-RU" dirty="0"/>
              <a:t>Д</a:t>
            </a:r>
            <a:r>
              <a:rPr lang="ru-RU" dirty="0" smtClean="0"/>
              <a:t>ети </a:t>
            </a:r>
            <a:r>
              <a:rPr lang="ru-RU" dirty="0"/>
              <a:t>уже могут назвать </a:t>
            </a:r>
            <a:r>
              <a:rPr lang="ru-RU" dirty="0" smtClean="0"/>
              <a:t>профессию и сказать, что должен уметь делать человек </a:t>
            </a:r>
            <a:r>
              <a:rPr lang="ru-RU" dirty="0"/>
              <a:t>той или иной </a:t>
            </a:r>
            <a:r>
              <a:rPr lang="ru-RU" dirty="0" smtClean="0"/>
              <a:t>профессии.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учатся подбирать слова к картинкам и угадывать кем их одноклассник станет в будущем.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1340768"/>
            <a:ext cx="4176463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4536504" cy="542297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Ю.А. Комарова, И.В. Ларионова, Ж. 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Перретт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Английский язык 4 класс</a:t>
            </a:r>
            <a:r>
              <a:rPr lang="ru-RU" sz="2000" dirty="0" smtClean="0">
                <a:solidFill>
                  <a:srgbClr val="575F6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575F6D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572000" y="1268760"/>
            <a:ext cx="4176464" cy="525658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новая дополнительная лексика по теме «Профессии».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учатся соотносить профессию и вид деятельности в этой профессии.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в парах, разыгрывают диалоги, следуя образцу: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 ты будешь?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-Я буду художником. А ты?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Ю.А. Комарова, И.В. Ларионова, К.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Грейнджер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 5 класс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960439" cy="5400600"/>
          </a:xfrm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139952" y="1196752"/>
            <a:ext cx="4464496" cy="54006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прошедшего простого времени, учащиеся знакомятся с темой «Знаменитые люди», где вводится новая лексика по теме «Профессия».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учатся говорить о профессиях знаменитых людей прошлого и роде их 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3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Ю.А. Комарова, И.В. Ларионова, К. Макбет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Английский язык 6 класс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-99392"/>
            <a:ext cx="8496944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248472" cy="5400600"/>
          </a:xfrm>
        </p:spPr>
      </p:pic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4499992" y="1268760"/>
            <a:ext cx="4248472" cy="54006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вводится новая дополнительная лексика по теме «Известные деятели истории»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учатся составлять предложения, отвечают на вопросы викторины о том, кем были известные люди прошлого.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Разыгрывают диалоги, загадав себя известной личностью.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644</TotalTime>
  <Words>810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Century Schoolbook</vt:lpstr>
      <vt:lpstr>Courier New</vt:lpstr>
      <vt:lpstr>Times New Roman</vt:lpstr>
      <vt:lpstr>Wingdings</vt:lpstr>
      <vt:lpstr>Wingdings 2</vt:lpstr>
      <vt:lpstr>Эркер</vt:lpstr>
      <vt:lpstr>«Профориентационная работа  на уроках английского языка» Методическое объединение учителей иностранного языка МОУ СОШ № 4  г. Всеволожска Ленинградской области </vt:lpstr>
      <vt:lpstr>Иностранный язык как учебный предмет характеризуется: </vt:lpstr>
      <vt:lpstr>ЦЕЛЬ обучения профессиональному ориентированию:</vt:lpstr>
      <vt:lpstr>Примеры работы по профориентации обучающихся на уроках иностранного языка показаны на основе:</vt:lpstr>
      <vt:lpstr>Презентация PowerPoint</vt:lpstr>
      <vt:lpstr>Ю.А. Комарова, И.В. Ларионова, Ж. Перретт Английский язык 3 класс </vt:lpstr>
      <vt:lpstr>Ю.А. Комарова, И.В. Ларионова, Ж. Перретт Английский язык 4 класс </vt:lpstr>
      <vt:lpstr>Ю.А. Комарова, И.В. Ларионова, К. Грейнджер Английский язык 5 класс 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Заключение:</vt:lpstr>
      <vt:lpstr>Благодарим за внимание!</vt:lpstr>
    </vt:vector>
  </TitlesOfParts>
  <Company>Ya Blondinko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ориентация обучающихся через ролевые игры на уроках английского  зыка </dc:title>
  <dc:creator>Андрей</dc:creator>
  <cp:lastModifiedBy>Shkola04</cp:lastModifiedBy>
  <cp:revision>31</cp:revision>
  <dcterms:created xsi:type="dcterms:W3CDTF">2023-03-11T15:38:34Z</dcterms:created>
  <dcterms:modified xsi:type="dcterms:W3CDTF">2023-03-30T06:45:57Z</dcterms:modified>
</cp:coreProperties>
</file>