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70" r:id="rId6"/>
    <p:sldId id="271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830314A-632F-4E15-ABDC-4786CFD57051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3CAD235-F7F9-427C-864C-7265C1554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C76F0-DE1E-419D-9366-20E656B0854B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499B-D3B2-4427-98E6-F95BFBFE6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035C-4663-498C-ABBB-BC84673608A6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DB5D-9412-407C-93A8-FE056606B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B033-0F8B-4157-B8FB-C8B5EB83F79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0D33-2843-4FFC-98CC-D91DFD8DA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FE85-CAFD-48AC-ABF1-0C2195889979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A5DE-9385-4474-956E-760AA393B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34C1-6D2E-49CD-A622-09ADCCDA7BB8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42FD-D5E4-45D2-AC14-9D4D0357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F793-EC69-4358-9A01-296F0C9AAEFC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0F76-9A17-41FD-B798-5CF783054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9405-D2EA-4AED-A07E-0D69D0FE31DE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6266-81B5-4C45-B32D-14B28CD3A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86A7-0EE5-4EE6-B339-F232493D4FAA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8F9B-3C59-47EA-8924-8EB6C503D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DDEC-C899-4174-B316-8395F1727D61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B104-6E59-402D-8AA3-CC919EA7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7A97-8715-40FE-9B82-BC701F232F1B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F4D7-300B-4945-A3B4-1C7C52693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8F6F-C586-4671-9B1C-1B88DA5615BC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9152-8239-4C4E-AD51-F713B06C2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BE3E-A6BA-430A-958F-B90468934D2B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B8B2-AC64-497A-9C52-08EAFF1B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2D1E77-2CD2-490E-9625-A28D42FD07A8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F0C1A-5475-4953-ACB9-BA5C6688F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1258888" y="1052513"/>
            <a:ext cx="7273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600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en-US" sz="600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r>
              <a:rPr lang="en-US" sz="6000">
                <a:solidFill>
                  <a:schemeClr val="hlink"/>
                </a:solidFill>
                <a:latin typeface="Monotype Corsiva" pitchFamily="66" charset="0"/>
              </a:rPr>
              <a:t>Trough the Pages of British Literature</a:t>
            </a:r>
            <a:endParaRPr lang="ru-RU" sz="6000">
              <a:solidFill>
                <a:schemeClr val="hlink"/>
              </a:solidFill>
              <a:latin typeface="Monotype Corsiva" pitchFamily="66" charset="0"/>
            </a:endParaRPr>
          </a:p>
          <a:p>
            <a:pPr algn="ctr"/>
            <a:endParaRPr lang="ru-RU" sz="6000">
              <a:solidFill>
                <a:srgbClr val="95373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800" smtClean="0">
                <a:solidFill>
                  <a:schemeClr val="hlink"/>
                </a:solidFill>
                <a:latin typeface="Monotype Corsiva" pitchFamily="66" charset="0"/>
              </a:rPr>
              <a:t>Facts</a:t>
            </a:r>
            <a:endParaRPr lang="ru-RU" sz="88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20713"/>
            <a:ext cx="18176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ttp://ecx.images-amazon.com/images/I/51rRGSNWj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692150"/>
            <a:ext cx="1712912" cy="2736850"/>
          </a:xfrm>
          <a:prstGeom prst="rect">
            <a:avLst/>
          </a:prstGeom>
          <a:noFill/>
        </p:spPr>
      </p:pic>
      <p:pic>
        <p:nvPicPr>
          <p:cNvPr id="31755" name="Picture 11" descr="http://1.bp.blogspot.com/_oZ0ezdeCgjQ/RszOa6MbSgI/AAAAAAAAAGQ/WR2XlsgFe5A/s320/Deathly_hallows_adult_co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573463"/>
            <a:ext cx="1874838" cy="2808287"/>
          </a:xfrm>
          <a:prstGeom prst="rect">
            <a:avLst/>
          </a:prstGeom>
          <a:noFill/>
        </p:spPr>
      </p:pic>
      <p:pic>
        <p:nvPicPr>
          <p:cNvPr id="31759" name="Picture 15" descr="http://catalogue.mq2.ru/images/2/51/5017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573463"/>
            <a:ext cx="1847850" cy="2735262"/>
          </a:xfrm>
          <a:prstGeom prst="rect">
            <a:avLst/>
          </a:prstGeom>
          <a:noFill/>
        </p:spPr>
      </p:pic>
      <p:pic>
        <p:nvPicPr>
          <p:cNvPr id="31761" name="Picture 17" descr="http://bibla.ru/files/book_covers/55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620713"/>
            <a:ext cx="1984375" cy="2838450"/>
          </a:xfrm>
          <a:prstGeom prst="rect">
            <a:avLst/>
          </a:prstGeom>
          <a:noFill/>
        </p:spPr>
      </p:pic>
      <p:pic>
        <p:nvPicPr>
          <p:cNvPr id="31763" name="Picture 19" descr="http://www.lovetolearn.net/files/4312812/uploaded/1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3573463"/>
            <a:ext cx="1758950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800" smtClean="0">
                <a:solidFill>
                  <a:schemeClr val="hlink"/>
                </a:solidFill>
                <a:latin typeface="Monotype Corsiva" pitchFamily="66" charset="0"/>
              </a:rPr>
              <a:t>Reading a Story</a:t>
            </a:r>
            <a:endParaRPr lang="ru-RU" sz="88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8" descr="http://www.lewis-carroll.ru/images/news/15092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765175"/>
            <a:ext cx="648017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ctrTitle" idx="4294967295"/>
          </p:nvPr>
        </p:nvSpPr>
        <p:spPr>
          <a:xfrm>
            <a:off x="1763713" y="4005263"/>
            <a:ext cx="8135937" cy="1466850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chemeClr val="hlink"/>
                </a:solidFill>
                <a:latin typeface="Monotype Corsiva" pitchFamily="66" charset="0"/>
              </a:rPr>
              <a:t/>
            </a:r>
            <a:br>
              <a:rPr lang="ru-RU" sz="4000" b="1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ru-RU" sz="4000" smtClean="0">
                <a:solidFill>
                  <a:schemeClr val="hlink"/>
                </a:solidFill>
                <a:latin typeface="Monotype Corsiva" pitchFamily="66" charset="0"/>
              </a:rPr>
              <a:t>A good book is the best of friends, the</a:t>
            </a:r>
            <a:br>
              <a:rPr lang="ru-RU" sz="400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ru-RU" sz="4000" smtClean="0">
                <a:solidFill>
                  <a:schemeClr val="hlink"/>
                </a:solidFill>
                <a:latin typeface="Monotype Corsiva" pitchFamily="66" charset="0"/>
              </a:rPr>
              <a:t>same today and forever. ...</a:t>
            </a:r>
            <a:r>
              <a:rPr lang="ru-RU" sz="4000" b="1" smtClean="0">
                <a:solidFill>
                  <a:schemeClr val="hlink"/>
                </a:solidFill>
                <a:latin typeface="Monotype Corsiva" pitchFamily="66" charset="0"/>
              </a:rPr>
              <a:t/>
            </a:r>
            <a:br>
              <a:rPr lang="ru-RU" sz="4000" b="1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ru-RU" sz="4000" b="1" smtClean="0">
                <a:latin typeface="Monotype Corsiva" pitchFamily="66" charset="0"/>
              </a:rPr>
              <a:t>                                             </a:t>
            </a:r>
            <a:r>
              <a:rPr lang="ru-RU" sz="2400" i="1" smtClean="0">
                <a:solidFill>
                  <a:schemeClr val="tx2"/>
                </a:solidFill>
                <a:latin typeface="Times New Roman" pitchFamily="18" charset="0"/>
              </a:rPr>
              <a:t>Martin Tupper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1188" y="1196975"/>
            <a:ext cx="685165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000">
                <a:solidFill>
                  <a:schemeClr val="hlink"/>
                </a:solidFill>
                <a:latin typeface="Monotype Corsiva" pitchFamily="66" charset="0"/>
              </a:rPr>
              <a:t>A house without books is like a room </a:t>
            </a:r>
          </a:p>
          <a:p>
            <a:r>
              <a:rPr lang="ru-RU" sz="4000">
                <a:solidFill>
                  <a:schemeClr val="hlink"/>
                </a:solidFill>
                <a:latin typeface="Monotype Corsiva" pitchFamily="66" charset="0"/>
              </a:rPr>
              <a:t>without windows.  </a:t>
            </a:r>
          </a:p>
          <a:p>
            <a:r>
              <a:rPr lang="ru-RU" sz="4000" b="1">
                <a:solidFill>
                  <a:schemeClr val="hlink"/>
                </a:solidFill>
                <a:latin typeface="Monotype Corsiva" pitchFamily="66" charset="0"/>
              </a:rPr>
              <a:t>                                            </a:t>
            </a: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Horace Mann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http://assets-a2.kompasiana.com/items/album/2015/07/13/british-literature-55a3531ce4afbd5c083e69bb.gif?t=o&amp;v=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6250"/>
            <a:ext cx="42037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800" i="1" smtClean="0">
                <a:solidFill>
                  <a:schemeClr val="hlink"/>
                </a:solidFill>
                <a:latin typeface="Monotype Corsiva" pitchFamily="66" charset="0"/>
              </a:rPr>
              <a:t>Listening</a:t>
            </a:r>
            <a:endParaRPr lang="ru-RU" sz="8800" i="1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800" smtClean="0">
                <a:solidFill>
                  <a:schemeClr val="hlink"/>
                </a:solidFill>
                <a:latin typeface="Monotype Corsiva" pitchFamily="66" charset="0"/>
              </a:rPr>
              <a:t>Famous Writers</a:t>
            </a:r>
            <a:endParaRPr lang="ru-RU" sz="88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00063"/>
            <a:ext cx="1812925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500063"/>
            <a:ext cx="1649413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928938"/>
            <a:ext cx="1638300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924175"/>
            <a:ext cx="17573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571750" y="2428875"/>
            <a:ext cx="35718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</a:t>
            </a:r>
            <a:endParaRPr lang="ru-RU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4932363" y="2420938"/>
            <a:ext cx="35718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  <a:endParaRPr lang="ru-RU"/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3708400" y="4724400"/>
            <a:ext cx="35718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</a:t>
            </a:r>
            <a:endParaRPr lang="ru-RU"/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 flipH="1">
            <a:off x="6445250" y="4724400"/>
            <a:ext cx="33178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0125" y="5429250"/>
            <a:ext cx="8143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       a.</a:t>
            </a:r>
            <a:r>
              <a:rPr lang="en-US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Joanne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Rowling</a:t>
            </a:r>
            <a:r>
              <a:rPr lang="en-US" dirty="0">
                <a:latin typeface="+mj-lt"/>
              </a:rPr>
              <a:t>        </a:t>
            </a:r>
            <a:r>
              <a:rPr lang="ru-RU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b.</a:t>
            </a:r>
            <a:r>
              <a:rPr lang="en-US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Alan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Alexander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Milne</a:t>
            </a:r>
            <a:r>
              <a:rPr lang="en-US" dirty="0">
                <a:latin typeface="+mj-lt"/>
              </a:rPr>
              <a:t>          </a:t>
            </a:r>
            <a:r>
              <a:rPr lang="en-US" b="1" dirty="0">
                <a:latin typeface="+mj-lt"/>
              </a:rPr>
              <a:t>c.</a:t>
            </a:r>
            <a:r>
              <a:rPr lang="en-US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Lewis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Carroll</a:t>
            </a:r>
            <a:r>
              <a:rPr lang="en-US" dirty="0">
                <a:latin typeface="+mj-lt"/>
              </a:rPr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latin typeface="+mj-lt"/>
              </a:rPr>
              <a:t>    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b="1" dirty="0">
                <a:latin typeface="+mj-lt"/>
                <a:cs typeface="Times New Roman" pitchFamily="18" charset="0"/>
              </a:rPr>
              <a:t>d.</a:t>
            </a:r>
            <a:r>
              <a:rPr lang="en-US" dirty="0">
                <a:latin typeface="+mj-lt"/>
                <a:cs typeface="Times New Roman" pitchFamily="18" charset="0"/>
              </a:rPr>
              <a:t> William Shakespeare              </a:t>
            </a:r>
            <a:r>
              <a:rPr lang="en-US" b="1" dirty="0">
                <a:latin typeface="+mj-lt"/>
                <a:cs typeface="Times New Roman" pitchFamily="18" charset="0"/>
              </a:rPr>
              <a:t>e. </a:t>
            </a:r>
            <a:r>
              <a:rPr lang="en-US" dirty="0">
                <a:latin typeface="+mj-lt"/>
                <a:cs typeface="Times New Roman" pitchFamily="18" charset="0"/>
              </a:rPr>
              <a:t>Rudyard </a:t>
            </a:r>
            <a:r>
              <a:rPr lang="ru-RU" dirty="0" err="1">
                <a:latin typeface="+mj-lt"/>
              </a:rPr>
              <a:t>Kipling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	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7" name="Picture 13" descr="http://m5.paperblog.com/i/21/215528/book-review-james-shapiro-1599-a-year-in-the--L-2yZUM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76250"/>
            <a:ext cx="1782762" cy="2376488"/>
          </a:xfrm>
          <a:prstGeom prst="rect">
            <a:avLst/>
          </a:prstGeom>
          <a:noFill/>
        </p:spPr>
      </p:pic>
      <p:sp>
        <p:nvSpPr>
          <p:cNvPr id="21519" name="TextBox 8"/>
          <p:cNvSpPr txBox="1">
            <a:spLocks noChangeArrowheads="1"/>
          </p:cNvSpPr>
          <p:nvPr/>
        </p:nvSpPr>
        <p:spPr bwMode="auto">
          <a:xfrm>
            <a:off x="7451725" y="2420938"/>
            <a:ext cx="360363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0063"/>
            <a:ext cx="1741487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500063"/>
            <a:ext cx="1649413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3500438"/>
            <a:ext cx="1636712" cy="221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3500438"/>
            <a:ext cx="15890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124075" y="5734050"/>
            <a:ext cx="185737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Joanne Rowling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928688" y="2857500"/>
            <a:ext cx="230663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Alan Alexander Milne</a:t>
            </a:r>
            <a:r>
              <a:rPr lang="en-US"/>
              <a:t> </a:t>
            </a:r>
            <a:endParaRPr lang="ru-RU"/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5148263" y="5734050"/>
            <a:ext cx="15684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Lewis Carroll</a:t>
            </a:r>
            <a:r>
              <a:rPr lang="en-US"/>
              <a:t> </a:t>
            </a:r>
            <a:endParaRPr lang="ru-RU"/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3635375" y="2852738"/>
            <a:ext cx="18002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Rudyard </a:t>
            </a:r>
            <a:r>
              <a:rPr lang="ru-RU"/>
              <a:t>Kipling</a:t>
            </a:r>
            <a:r>
              <a:rPr lang="en-US"/>
              <a:t> </a:t>
            </a:r>
            <a:endParaRPr lang="ru-RU"/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5929313" y="2857500"/>
            <a:ext cx="2214562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William Shakespeare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0" name="Picture 12" descr="http://m5.paperblog.com/i/21/215528/book-review-james-shapiro-1599-a-year-in-the--L-2yZUM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76250"/>
            <a:ext cx="1782762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800" smtClean="0">
                <a:solidFill>
                  <a:schemeClr val="hlink"/>
                </a:solidFill>
                <a:latin typeface="Monotype Corsiva" pitchFamily="66" charset="0"/>
              </a:rPr>
              <a:t>Book Titles</a:t>
            </a:r>
            <a:endParaRPr lang="ru-RU" sz="88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000" smtClean="0">
                <a:solidFill>
                  <a:schemeClr val="hlink"/>
                </a:solidFill>
                <a:latin typeface="Monotype Corsiva" pitchFamily="66" charset="0"/>
              </a:rPr>
              <a:t>Books </a:t>
            </a:r>
            <a:br>
              <a:rPr lang="en-US" sz="800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en-US" sz="8000" smtClean="0">
                <a:solidFill>
                  <a:schemeClr val="hlink"/>
                </a:solidFill>
                <a:latin typeface="Monotype Corsiva" pitchFamily="66" charset="0"/>
              </a:rPr>
              <a:t>and Authors</a:t>
            </a:r>
            <a:endParaRPr lang="ru-RU" sz="80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8800" smtClean="0">
                <a:solidFill>
                  <a:schemeClr val="hlink"/>
                </a:solidFill>
                <a:latin typeface="Monotype Corsiva" pitchFamily="66" charset="0"/>
              </a:rPr>
              <a:t>Do you know?</a:t>
            </a:r>
            <a:endParaRPr lang="ru-RU" sz="880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64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Listening</vt:lpstr>
      <vt:lpstr>Famous Writers</vt:lpstr>
      <vt:lpstr>Слайд 5</vt:lpstr>
      <vt:lpstr>Слайд 6</vt:lpstr>
      <vt:lpstr>Book Titles</vt:lpstr>
      <vt:lpstr>Books  and Authors</vt:lpstr>
      <vt:lpstr>Do you know?</vt:lpstr>
      <vt:lpstr>Facts</vt:lpstr>
      <vt:lpstr>Слайд 11</vt:lpstr>
      <vt:lpstr>Reading a Story</vt:lpstr>
      <vt:lpstr>Слайд 13</vt:lpstr>
      <vt:lpstr> A good book is the best of friends, the same today and forever. ...                                              Martin Tupper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48</cp:revision>
  <dcterms:created xsi:type="dcterms:W3CDTF">2013-08-20T23:50:31Z</dcterms:created>
  <dcterms:modified xsi:type="dcterms:W3CDTF">2023-04-17T22:57:10Z</dcterms:modified>
</cp:coreProperties>
</file>