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в ответе за тех, кого приручили».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179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area7.ru/images/culture/ii_4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22574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3.infourok.ru/uploads/ex/0744/00039d3b-02dc7a6e/hello_html_6adce58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28800"/>
            <a:ext cx="33718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76400" y="5562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 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Экзюпери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6172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Сергей Есенин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6" charset="0"/>
              </a:rPr>
              <a:t>Спасибо за урок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6" charset="0"/>
              </a:rPr>
              <a:t>!</a:t>
            </a:r>
            <a:r>
              <a:rPr lang="ru-RU" b="1" dirty="0" smtClean="0">
                <a:solidFill>
                  <a:schemeClr val="tx1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6" charset="0"/>
              </a:rPr>
              <a:t>Оцените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6" charset="0"/>
              </a:rPr>
              <a:t>себя.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66850"/>
            <a:ext cx="5638800" cy="476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itchFamily="16" charset="0"/>
              </a:rPr>
              <a:t>Домашнее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6" charset="0"/>
              </a:rPr>
              <a:t>задание.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Творческое задание: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6" charset="0"/>
              </a:rPr>
              <a:t>Придумать небольшое стихотворение о любимом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6" charset="0"/>
              </a:rPr>
              <a:t>животном. </a:t>
            </a:r>
          </a:p>
          <a:p>
            <a:pPr algn="ctr">
              <a:buNone/>
            </a:pPr>
            <a:endParaRPr lang="ru-RU" b="1" dirty="0" smtClean="0">
              <a:solidFill>
                <a:srgbClr val="0000FF"/>
              </a:solidFill>
              <a:latin typeface="Times New Roman" pitchFamily="16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00FF"/>
              </a:solidFill>
              <a:latin typeface="Times New Roman" pitchFamily="1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6" charset="0"/>
              </a:rPr>
              <a:t>Желаю Вам удачи!</a:t>
            </a:r>
            <a:endParaRPr lang="ru-RU" b="1" dirty="0" smtClean="0">
              <a:solidFill>
                <a:srgbClr val="0000FF"/>
              </a:solidFill>
              <a:latin typeface="Times New Roman" pitchFamily="16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artinki-ot-irinki-1.narod.ru/images/big_img/dogs/5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7315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 smtClean="0">
                <a:solidFill>
                  <a:schemeClr val="tx1"/>
                </a:solidFill>
                <a:latin typeface="Times New Roman" pitchFamily="16" charset="0"/>
              </a:rPr>
              <a:t>Работа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itchFamily="16" charset="0"/>
              </a:rPr>
              <a:t>по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itchFamily="16" charset="0"/>
              </a:rPr>
              <a:t>теме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itchFamily="16" charset="0"/>
              </a:rPr>
              <a:t>урока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6" charset="0"/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336550">
              <a:lnSpc>
                <a:spcPct val="146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>Учебник с. 125.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Можете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ли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вы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предположить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какие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произведения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мы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будем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изучать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в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этом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разделе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?</a:t>
            </a:r>
          </a:p>
          <a:p>
            <a:pPr indent="-336550">
              <a:lnSpc>
                <a:spcPct val="146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2.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Прочитайте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, с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чем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мы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познакомимся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в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этом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разделе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?</a:t>
            </a:r>
          </a:p>
          <a:p>
            <a:pPr indent="-336550">
              <a:lnSpc>
                <a:spcPct val="146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3.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Чему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мы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научимся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?</a:t>
            </a:r>
          </a:p>
          <a:p>
            <a:pPr indent="-336550">
              <a:lnSpc>
                <a:spcPct val="146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4.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Чему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будем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6" charset="0"/>
              </a:rPr>
              <a:t>учиться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u="sng" dirty="0" err="1" smtClean="0">
                <a:solidFill>
                  <a:schemeClr val="tx1"/>
                </a:solidFill>
                <a:latin typeface="Times New Roman" pitchFamily="16" charset="0"/>
              </a:rPr>
              <a:t>Сладков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itchFamily="16" charset="0"/>
              </a:rPr>
              <a:t>  </a:t>
            </a:r>
            <a:r>
              <a:rPr lang="en-US" sz="4000" b="1" u="sng" dirty="0" err="1" smtClean="0">
                <a:solidFill>
                  <a:schemeClr val="tx1"/>
                </a:solidFill>
                <a:latin typeface="Times New Roman" pitchFamily="16" charset="0"/>
              </a:rPr>
              <a:t>Николай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Times New Roman" pitchFamily="16" charset="0"/>
              </a:rPr>
              <a:t>Иванович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6" charset="0"/>
              </a:rPr>
              <a:t> </a:t>
            </a:r>
            <a:br>
              <a:rPr lang="ru-RU" sz="4000" b="1" u="sng" dirty="0" smtClean="0">
                <a:solidFill>
                  <a:schemeClr val="tx1"/>
                </a:solidFill>
                <a:latin typeface="Times New Roman" pitchFamily="16" charset="0"/>
              </a:rPr>
            </a:br>
            <a:r>
              <a:rPr lang="ru-RU" sz="4000" b="1" u="sng" dirty="0" smtClean="0">
                <a:solidFill>
                  <a:schemeClr val="tx1"/>
                </a:solidFill>
                <a:latin typeface="Times New Roman" pitchFamily="16" charset="0"/>
              </a:rPr>
              <a:t>(1920-1996)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3825179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53000" y="1447800"/>
            <a:ext cx="3657600" cy="170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6888" indent="-427038">
              <a:lnSpc>
                <a:spcPct val="146000"/>
              </a:lnSpc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96888" algn="l"/>
                <a:tab pos="601663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</a:tabLst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</a:rPr>
              <a:t>Лесные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</a:rPr>
              <a:t>сказки</a:t>
            </a:r>
            <a:endParaRPr lang="en-US" b="1" i="1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pPr marL="496888" indent="-427038">
              <a:lnSpc>
                <a:spcPct val="146000"/>
              </a:lnSpc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96888" algn="l"/>
                <a:tab pos="601663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</a:tabLst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</a:rPr>
              <a:t>Азбука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</a:rPr>
              <a:t>леса</a:t>
            </a:r>
            <a:endParaRPr lang="en-US" b="1" i="1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pPr marL="496888" indent="-427038">
              <a:lnSpc>
                <a:spcPct val="146000"/>
              </a:lnSpc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96888" algn="l"/>
                <a:tab pos="601663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</a:tabLst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</a:rPr>
              <a:t>Бюро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</a:rPr>
              <a:t>лесных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</a:rPr>
              <a:t>услуг</a:t>
            </a:r>
            <a:endParaRPr lang="en-US" b="1" i="1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pPr marL="496888" indent="-427038">
              <a:lnSpc>
                <a:spcPct val="146000"/>
              </a:lnSpc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96888" algn="l"/>
                <a:tab pos="601663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</a:tabLst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</a:rPr>
              <a:t>Загадочный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</a:rPr>
              <a:t>зверь</a:t>
            </a:r>
            <a:endParaRPr lang="en-US" b="1" i="1" dirty="0">
              <a:solidFill>
                <a:srgbClr val="FF0000"/>
              </a:solidFill>
              <a:latin typeface="Times New Roman" pitchFamily="1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5400" y="3657600"/>
            <a:ext cx="3581400" cy="170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6888" indent="-427038">
              <a:lnSpc>
                <a:spcPct val="146000"/>
              </a:lnSpc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  <a:ea typeface="msmincho" charset="0"/>
                <a:cs typeface="msmincho" charset="0"/>
              </a:rPr>
              <a:t>Лесные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6" charset="0"/>
                <a:ea typeface="msmincho" charset="0"/>
                <a:cs typeface="msmincho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  <a:ea typeface="msmincho" charset="0"/>
                <a:cs typeface="msmincho" charset="0"/>
              </a:rPr>
              <a:t>тайнички</a:t>
            </a:r>
            <a:endParaRPr lang="en-US" b="1" i="1" dirty="0" smtClean="0">
              <a:solidFill>
                <a:srgbClr val="FF0000"/>
              </a:solidFill>
              <a:latin typeface="Times New Roman" pitchFamily="16" charset="0"/>
              <a:ea typeface="msmincho" charset="0"/>
              <a:cs typeface="msmincho" charset="0"/>
            </a:endParaRPr>
          </a:p>
          <a:p>
            <a:pPr marL="496888" indent="-427038">
              <a:lnSpc>
                <a:spcPct val="146000"/>
              </a:lnSpc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  <a:ea typeface="msmincho" charset="0"/>
                <a:cs typeface="msmincho" charset="0"/>
              </a:rPr>
              <a:t>Синичкина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6" charset="0"/>
                <a:ea typeface="msmincho" charset="0"/>
                <a:cs typeface="msmincho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  <a:ea typeface="msmincho" charset="0"/>
                <a:cs typeface="msmincho" charset="0"/>
              </a:rPr>
              <a:t>кладовая</a:t>
            </a:r>
            <a:endParaRPr lang="en-US" b="1" i="1" dirty="0" smtClean="0">
              <a:solidFill>
                <a:srgbClr val="FF0000"/>
              </a:solidFill>
              <a:latin typeface="Times New Roman" pitchFamily="16" charset="0"/>
              <a:ea typeface="msmincho" charset="0"/>
              <a:cs typeface="msmincho" charset="0"/>
            </a:endParaRPr>
          </a:p>
          <a:p>
            <a:pPr marL="496888" indent="-427038">
              <a:lnSpc>
                <a:spcPct val="146000"/>
              </a:lnSpc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6" charset="0"/>
                <a:ea typeface="msmincho" charset="0"/>
                <a:cs typeface="msmincho" charset="0"/>
              </a:rPr>
              <a:t>О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  <a:ea typeface="msmincho" charset="0"/>
                <a:cs typeface="msmincho" charset="0"/>
              </a:rPr>
              <a:t>степи</a:t>
            </a:r>
            <a:endParaRPr lang="en-US" b="1" i="1" dirty="0" smtClean="0">
              <a:solidFill>
                <a:srgbClr val="FF0000"/>
              </a:solidFill>
              <a:latin typeface="Times New Roman" pitchFamily="16" charset="0"/>
              <a:ea typeface="msmincho" charset="0"/>
              <a:cs typeface="msmincho" charset="0"/>
            </a:endParaRPr>
          </a:p>
          <a:p>
            <a:pPr marL="496888" indent="-427038">
              <a:lnSpc>
                <a:spcPct val="146000"/>
              </a:lnSpc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  <a:ea typeface="msmincho" charset="0"/>
                <a:cs typeface="msmincho" charset="0"/>
              </a:rPr>
              <a:t>Поющее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6" charset="0"/>
                <a:ea typeface="msmincho" charset="0"/>
                <a:cs typeface="msmincho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6" charset="0"/>
                <a:ea typeface="msmincho" charset="0"/>
                <a:cs typeface="msmincho" charset="0"/>
              </a:rPr>
              <a:t>дерево</a:t>
            </a:r>
            <a:endParaRPr lang="en-US" b="1" i="1" dirty="0">
              <a:solidFill>
                <a:srgbClr val="FF0000"/>
              </a:solidFill>
              <a:latin typeface="Times New Roman" pitchFamily="16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u="sng" dirty="0" err="1" smtClean="0">
                <a:solidFill>
                  <a:schemeClr val="tx1"/>
                </a:solidFill>
                <a:latin typeface="Times New Roman" pitchFamily="16" charset="0"/>
              </a:rPr>
              <a:t>Словарная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Times New Roman" pitchFamily="16" charset="0"/>
              </a:rPr>
              <a:t>работа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6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-336550">
              <a:lnSpc>
                <a:spcPct val="146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1.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6" charset="0"/>
              </a:rPr>
              <a:t>Околица</a:t>
            </a:r>
            <a:r>
              <a:rPr lang="en-US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6" charset="0"/>
              </a:rPr>
              <a:t>- </a:t>
            </a:r>
            <a:r>
              <a:rPr lang="ru-RU" dirty="0" smtClean="0">
                <a:solidFill>
                  <a:srgbClr val="FF0000"/>
                </a:solidFill>
                <a:latin typeface="Times New Roman" pitchFamily="16" charset="0"/>
              </a:rPr>
              <a:t>1. Изгородь вокруг деревни или у края деревни; вообще край деревни. 2. Место вокруг селения, рядом с ним, окружающая местность. Кричать на всю околицу (разг.) </a:t>
            </a:r>
            <a:r>
              <a:rPr lang="ru-RU" dirty="0" smtClean="0">
                <a:solidFill>
                  <a:srgbClr val="FF0000"/>
                </a:solidFill>
                <a:latin typeface="Times New Roman" pitchFamily="16" charset="0"/>
              </a:rPr>
              <a:t>– сказать очень </a:t>
            </a:r>
            <a:r>
              <a:rPr lang="ru-RU" dirty="0" smtClean="0">
                <a:solidFill>
                  <a:srgbClr val="FF0000"/>
                </a:solidFill>
                <a:latin typeface="Times New Roman" pitchFamily="16" charset="0"/>
              </a:rPr>
              <a:t>громко. Расславить на всю околицу (разг.) - </a:t>
            </a:r>
            <a:r>
              <a:rPr lang="ru-RU" dirty="0" smtClean="0">
                <a:solidFill>
                  <a:srgbClr val="FF0000"/>
                </a:solidFill>
                <a:latin typeface="Times New Roman" pitchFamily="16" charset="0"/>
              </a:rPr>
              <a:t>рассказать </a:t>
            </a:r>
            <a:r>
              <a:rPr lang="ru-RU" dirty="0" smtClean="0">
                <a:solidFill>
                  <a:srgbClr val="FF0000"/>
                </a:solidFill>
                <a:latin typeface="Times New Roman" pitchFamily="16" charset="0"/>
              </a:rPr>
              <a:t>всем, многим.</a:t>
            </a:r>
          </a:p>
          <a:p>
            <a:pPr indent="-336550">
              <a:lnSpc>
                <a:spcPct val="146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>2.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6" charset="0"/>
              </a:rPr>
              <a:t>Уязвимый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6" charset="0"/>
              </a:rPr>
              <a:t>— </a:t>
            </a:r>
            <a:r>
              <a:rPr lang="ru-RU" dirty="0" smtClean="0">
                <a:solidFill>
                  <a:srgbClr val="FF0000"/>
                </a:solidFill>
                <a:latin typeface="Times New Roman" pitchFamily="16" charset="0"/>
              </a:rPr>
              <a:t>1. Такой, которого легко </a:t>
            </a:r>
            <a:r>
              <a:rPr lang="ru-RU" dirty="0" smtClean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6" charset="0"/>
              </a:rPr>
              <a:t>обидеть. 2. Слабый, плохо защищённый.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 smtClean="0">
                <a:solidFill>
                  <a:schemeClr val="tx1"/>
                </a:solidFill>
                <a:latin typeface="Times New Roman" pitchFamily="16" charset="0"/>
              </a:rPr>
              <a:t>Околица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6" charset="0"/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71628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навреди!»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4400" y="1447800"/>
            <a:ext cx="600075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latin typeface="Times New Roman" pitchFamily="16" charset="0"/>
              </a:rPr>
              <a:t>Проблемный 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6" charset="0"/>
              </a:rPr>
              <a:t>вопрос.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6550" algn="ctr">
              <a:lnSpc>
                <a:spcPct val="146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latin typeface="Times New Roman" pitchFamily="16" charset="0"/>
              </a:rPr>
              <a:t>1. </a:t>
            </a:r>
            <a:r>
              <a:rPr lang="ru-RU" sz="4000" b="1" dirty="0" smtClean="0">
                <a:latin typeface="Times New Roman" pitchFamily="16" charset="0"/>
              </a:rPr>
              <a:t>О чём эта статья? </a:t>
            </a:r>
            <a:endParaRPr lang="ru-RU" sz="4000" b="1" dirty="0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 smtClean="0">
                <a:solidFill>
                  <a:schemeClr val="tx1"/>
                </a:solidFill>
                <a:latin typeface="Times New Roman" pitchFamily="16" charset="0"/>
              </a:rPr>
              <a:t>Чтение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itchFamily="16" charset="0"/>
              </a:rPr>
              <a:t>стихотворения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6" charset="0"/>
              </a:rPr>
              <a:t>.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>1.Прочитайте название стихотворения. Каким предложением оно выражено?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>2.Прочитайте самостоятельно стихотворение А.Шибаева «Кто кем становится?», вставляя необходимые по смыслу слова.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>3. Ответьте на вопрос стихотворения.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</TotalTime>
  <Words>235</Words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«Мы в ответе за тех, кого приручили».</vt:lpstr>
      <vt:lpstr>Слайд 2</vt:lpstr>
      <vt:lpstr>Работа по теме урока.</vt:lpstr>
      <vt:lpstr>Сладков  Николай Иванович  (1920-1996)</vt:lpstr>
      <vt:lpstr>Словарная работа.</vt:lpstr>
      <vt:lpstr>Околица.</vt:lpstr>
      <vt:lpstr>«Не навреди!»</vt:lpstr>
      <vt:lpstr>Проблемный вопрос.</vt:lpstr>
      <vt:lpstr>Чтение стихотворения.</vt:lpstr>
      <vt:lpstr>Спасибо за урок! Оцените себя.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в ответе за тех, кого приручили»</dc:title>
  <dc:creator>Домашний</dc:creator>
  <cp:lastModifiedBy>Домашний</cp:lastModifiedBy>
  <cp:revision>9</cp:revision>
  <dcterms:created xsi:type="dcterms:W3CDTF">2016-11-21T16:17:32Z</dcterms:created>
  <dcterms:modified xsi:type="dcterms:W3CDTF">2016-11-21T17:44:53Z</dcterms:modified>
</cp:coreProperties>
</file>