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0" r:id="rId3"/>
    <p:sldId id="261" r:id="rId4"/>
    <p:sldId id="262" r:id="rId5"/>
    <p:sldId id="268" r:id="rId6"/>
    <p:sldId id="270" r:id="rId7"/>
    <p:sldId id="272" r:id="rId8"/>
    <p:sldId id="274" r:id="rId9"/>
    <p:sldId id="275" r:id="rId10"/>
    <p:sldId id="27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5" d="100"/>
          <a:sy n="105" d="100"/>
        </p:scale>
        <p:origin x="-4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3F600-9B14-497B-8980-B013645F5875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85E6-792B-4B76-8181-B826BF4B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685E6-792B-4B76-8181-B826BF4B31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0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68863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Роль музейной педагогики в духовно-нравственном развитии учащихся начальной школы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(из опыта работы</a:t>
            </a:r>
            <a:r>
              <a:rPr lang="ru-RU" b="1" dirty="0" smtClean="0">
                <a:latin typeface="Monotype Corsiva" pitchFamily="66" charset="0"/>
              </a:rPr>
              <a:t>)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22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учитель начальных  классов                                                               </a:t>
            </a:r>
            <a:br>
              <a:rPr lang="ru-RU" sz="22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2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  <a:r>
              <a:rPr lang="ru-RU" sz="2200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МОУ</a:t>
            </a:r>
            <a:r>
              <a:rPr lang="ru-RU" sz="2200" dirty="0" err="1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Гимназия</a:t>
            </a:r>
            <a:r>
              <a:rPr lang="ru-RU" sz="22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№ 34им.Г.Д.Ермолаева</a:t>
            </a: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» </a:t>
            </a:r>
            <a:br>
              <a:rPr lang="ru-RU" sz="2200" dirty="0" smtClean="0">
                <a:ea typeface="Calibri" pitchFamily="34" charset="0"/>
                <a:cs typeface="Times New Roman" pitchFamily="18" charset="0"/>
              </a:rPr>
            </a:br>
            <a:r>
              <a:rPr lang="ru-RU" sz="2200" b="1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Беркута Ю.Н.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кебана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3212" y="1727150"/>
            <a:ext cx="3232310" cy="2421930"/>
          </a:xfrm>
          <a:prstGeom prst="rect">
            <a:avLst/>
          </a:prstGeom>
        </p:spPr>
      </p:pic>
      <p:pic>
        <p:nvPicPr>
          <p:cNvPr id="5" name="Рисунок 4" descr="ма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4409">
            <a:off x="5763594" y="261615"/>
            <a:ext cx="3033885" cy="2088517"/>
          </a:xfrm>
          <a:prstGeom prst="rect">
            <a:avLst/>
          </a:prstGeom>
        </p:spPr>
      </p:pic>
      <p:pic>
        <p:nvPicPr>
          <p:cNvPr id="6" name="Picture 3" descr="C:\Users\111\Desktop\мама маш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3910">
            <a:off x="211763" y="303012"/>
            <a:ext cx="3102090" cy="2326567"/>
          </a:xfrm>
          <a:prstGeom prst="rect">
            <a:avLst/>
          </a:prstGeom>
          <a:noFill/>
        </p:spPr>
      </p:pic>
      <p:pic>
        <p:nvPicPr>
          <p:cNvPr id="7" name="Picture 2" descr="C:\Users\111\Pictures\ГРАМОТА ДЕТЯ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3707904" cy="2622275"/>
          </a:xfrm>
          <a:prstGeom prst="rect">
            <a:avLst/>
          </a:prstGeom>
          <a:noFill/>
        </p:spPr>
      </p:pic>
      <p:pic>
        <p:nvPicPr>
          <p:cNvPr id="2050" name="Picture 2" descr="C:\Users\111\Desktop\процес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3249946" cy="2487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Вывод </a:t>
            </a:r>
            <a:endParaRPr lang="ru-RU" sz="32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1)    Активно формируется патриотическое сознание детей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2)     Повысился интерес к чтению художественной литературы на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патриотическую тематику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3)   Учащиеся знакомы с разными </a:t>
            </a: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жанрами живописи,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ярко выражен интерес к 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ИЗО и культуре  в целом 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4)    Умеют сформировать свою точку зрения, сотрудничать, слушать и слышать 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другого</a:t>
            </a:r>
          </a:p>
          <a:p>
            <a:pP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5 )   Дети с уважением относятся к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культурам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6)    В тесном контакте работают учитель –ребёнок – родитель.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Monotype Corsiva" pitchFamily="66" charset="0"/>
              </a:rPr>
              <a:t>Духовно-нравственное направление</a:t>
            </a:r>
            <a:br>
              <a:rPr lang="ru-RU" sz="2700" b="1" dirty="0" smtClean="0">
                <a:latin typeface="Monotype Corsiva" pitchFamily="66" charset="0"/>
              </a:rPr>
            </a:br>
            <a:r>
              <a:rPr lang="ru-RU" sz="2700" b="1" dirty="0" smtClean="0">
                <a:latin typeface="Monotype Corsiva" pitchFamily="66" charset="0"/>
              </a:rPr>
              <a:t>(гражданско-патриотическое )</a:t>
            </a:r>
            <a:r>
              <a:rPr lang="ru-RU" sz="2700" dirty="0" smtClean="0">
                <a:latin typeface="Monotype Corsiva" pitchFamily="66" charset="0"/>
              </a:rPr>
              <a:t/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Культура и быт Саратовского края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25" t="16542" r="7998" b="21409"/>
          <a:stretch>
            <a:fillRect/>
          </a:stretch>
        </p:blipFill>
        <p:spPr bwMode="auto">
          <a:xfrm>
            <a:off x="0" y="1124744"/>
            <a:ext cx="927795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b="1" dirty="0" smtClean="0">
                <a:latin typeface="Monotype Corsiva" pitchFamily="66" charset="0"/>
              </a:rPr>
              <a:t>«С русским воином через века»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165618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Саратовский областной музей краеведения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412776"/>
            <a:ext cx="1512168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СРООВЗГГ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«Часовые  Родины»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412776"/>
            <a:ext cx="136815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музей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12776"/>
            <a:ext cx="1728192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Школьные предметы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8000" y="2708920"/>
            <a:ext cx="1584176" cy="189908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Саратовская область в годы ВОВ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Герои Советского Союза –наши земляки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2636912"/>
            <a:ext cx="1368152" cy="20162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 с ветеранами –афганцами</a:t>
            </a:r>
          </a:p>
          <a:p>
            <a:pPr marL="228600" indent="-228600" algn="ctr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чём нам расскажет граница»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 рисунков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2636912"/>
            <a:ext cx="1368152" cy="2088232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поведу тебя в музей..»</a:t>
            </a:r>
          </a:p>
          <a:p>
            <a:pPr marL="228600" indent="-228600" algn="ctr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«Ночные ведьмы» (полк М. Расковой)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84168" y="2636912"/>
            <a:ext cx="1656184" cy="20162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Литературное  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чтение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  Русский язык</a:t>
            </a:r>
          </a:p>
          <a:p>
            <a:pPr marL="228600" lvl="0" indent="-228600">
              <a:buAutoNum type="arabicParenR" startAt="4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marL="228600" lvl="0" indent="-228600">
              <a:buAutoNum type="arabicParenR" startAt="4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Внеклассное чтение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5373216"/>
            <a:ext cx="741682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</a:t>
            </a:r>
          </a:p>
          <a:p>
            <a:pPr marL="342900" indent="-3429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акция «Письмо войне»</a:t>
            </a:r>
          </a:p>
          <a:p>
            <a:pPr marL="342900" indent="-3429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акция «Стена памяти»</a:t>
            </a:r>
          </a:p>
          <a:p>
            <a:pPr marL="342900" indent="-3429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«Я горжусь  своими родственниками!!!» (папка)</a:t>
            </a:r>
          </a:p>
          <a:p>
            <a:pPr marL="342900" indent="-3429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Сочинение –отзыв  для организации  «Часовые Родины»</a:t>
            </a:r>
          </a:p>
          <a:p>
            <a:pPr marL="342900" indent="-3429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рисунков и поделок «Открытка ветерану»</a:t>
            </a:r>
          </a:p>
          <a:p>
            <a:pPr marL="342900" indent="-342900">
              <a:buFontTx/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 рисунков (СРООВЗГГ«Часовые  Родины»)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5" idx="2"/>
            <a:endCxn id="9" idx="0"/>
          </p:cNvCxnSpPr>
          <p:nvPr/>
        </p:nvCxnSpPr>
        <p:spPr>
          <a:xfrm>
            <a:off x="3311860" y="2348880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2420888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732240" y="2420888"/>
            <a:ext cx="0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63688" y="2348880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2"/>
          </p:cNvCxnSpPr>
          <p:nvPr/>
        </p:nvCxnSpPr>
        <p:spPr>
          <a:xfrm>
            <a:off x="1620088" y="4608000"/>
            <a:ext cx="575648" cy="6932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1" idx="2"/>
          </p:cNvCxnSpPr>
          <p:nvPr/>
        </p:nvCxnSpPr>
        <p:spPr>
          <a:xfrm flipH="1">
            <a:off x="6156176" y="4653136"/>
            <a:ext cx="756084" cy="64807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131840" y="4653136"/>
            <a:ext cx="0" cy="5760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148064" y="4797152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11\Desktop\ветаран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2952328" cy="2052228"/>
          </a:xfrm>
          <a:prstGeom prst="rect">
            <a:avLst/>
          </a:prstGeom>
          <a:noFill/>
        </p:spPr>
      </p:pic>
      <p:pic>
        <p:nvPicPr>
          <p:cNvPr id="15364" name="Picture 4" descr="C:\Users\111\Desktop\ерш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3987">
            <a:off x="128707" y="149007"/>
            <a:ext cx="2945988" cy="2330340"/>
          </a:xfrm>
          <a:prstGeom prst="rect">
            <a:avLst/>
          </a:prstGeom>
          <a:noFill/>
        </p:spPr>
      </p:pic>
      <p:pic>
        <p:nvPicPr>
          <p:cNvPr id="15365" name="Picture 5" descr="C:\Users\111\Desktop\акинфе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7910">
            <a:off x="5734094" y="218631"/>
            <a:ext cx="3148984" cy="24007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5366" name="Picture 6" descr="C:\Users\111\Desktop\ветера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88953">
            <a:off x="81518" y="3124127"/>
            <a:ext cx="2864013" cy="2148010"/>
          </a:xfrm>
          <a:prstGeom prst="rect">
            <a:avLst/>
          </a:prstGeom>
          <a:noFill/>
        </p:spPr>
      </p:pic>
      <p:pic>
        <p:nvPicPr>
          <p:cNvPr id="15367" name="Picture 7" descr="C:\Users\111\Desktop\врзле памятн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2902">
            <a:off x="5361084" y="2222201"/>
            <a:ext cx="3063677" cy="2297758"/>
          </a:xfrm>
          <a:prstGeom prst="rect">
            <a:avLst/>
          </a:prstGeom>
          <a:noFill/>
        </p:spPr>
      </p:pic>
      <p:pic>
        <p:nvPicPr>
          <p:cNvPr id="15371" name="Picture 11" descr="C:\Users\111\Desktop\диверсан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45011">
            <a:off x="5333390" y="4774563"/>
            <a:ext cx="2688299" cy="2016224"/>
          </a:xfrm>
          <a:prstGeom prst="rect">
            <a:avLst/>
          </a:prstGeom>
          <a:noFill/>
        </p:spPr>
      </p:pic>
      <p:pic>
        <p:nvPicPr>
          <p:cNvPr id="15372" name="Picture 12" descr="C:\Users\111\Desktop\сочине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717032"/>
            <a:ext cx="2874975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639472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5" descr="C:\Users\111\Pictures\img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61706">
            <a:off x="494610" y="691231"/>
            <a:ext cx="2300951" cy="32051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Picture 9" descr="C:\Users\111\Pictures\img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6672"/>
            <a:ext cx="2054901" cy="2828008"/>
          </a:xfrm>
          <a:prstGeom prst="rect">
            <a:avLst/>
          </a:prstGeom>
          <a:noFill/>
        </p:spPr>
      </p:pic>
      <p:pic>
        <p:nvPicPr>
          <p:cNvPr id="6" name="Picture 10" descr="C:\Users\111\Pictures\img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780928"/>
            <a:ext cx="2160240" cy="3024336"/>
          </a:xfrm>
          <a:prstGeom prst="rect">
            <a:avLst/>
          </a:prstGeom>
          <a:noFill/>
        </p:spPr>
      </p:pic>
      <p:pic>
        <p:nvPicPr>
          <p:cNvPr id="7" name="Picture 8" descr="C:\Users\111\Pictures\img22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780928"/>
            <a:ext cx="2016224" cy="2952328"/>
          </a:xfrm>
          <a:prstGeom prst="rect">
            <a:avLst/>
          </a:prstGeom>
          <a:noFill/>
        </p:spPr>
      </p:pic>
      <p:pic>
        <p:nvPicPr>
          <p:cNvPr id="8" name="Picture 13" descr="C:\Users\111\Pictures\img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2654">
            <a:off x="6338158" y="844926"/>
            <a:ext cx="2369258" cy="3968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latin typeface="Monotype Corsiva" pitchFamily="66" charset="0"/>
              </a:rPr>
              <a:t>Общеинтеллектуальное</a:t>
            </a:r>
            <a:r>
              <a:rPr lang="ru-RU" sz="3200" b="1" dirty="0" smtClean="0">
                <a:latin typeface="Monotype Corsiva" pitchFamily="66" charset="0"/>
              </a:rPr>
              <a:t> направление</a:t>
            </a:r>
            <a:br>
              <a:rPr lang="ru-RU" sz="3200" b="1" dirty="0" smtClean="0">
                <a:latin typeface="Monotype Corsiva" pitchFamily="66" charset="0"/>
              </a:rPr>
            </a:b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1656184" cy="12961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музей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К.А. Федина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191683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268760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ИОЦ «Виртуальный  Русский музей»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268760"/>
            <a:ext cx="1368152" cy="12961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КВЦ «Радуга»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268760"/>
            <a:ext cx="1872208" cy="122413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программа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2852936"/>
            <a:ext cx="1800200" cy="22322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«Это я устроил  дождь»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Городской фестиваль «Волга –Родина талантов»</a:t>
            </a:r>
          </a:p>
          <a:p>
            <a:pPr marL="228600" indent="-228600">
              <a:buAutoNum type="arabicParenR"/>
            </a:pP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Фединские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чтения 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 120  -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К.Федина»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2924944"/>
            <a:ext cx="1512168" cy="172819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Русские художники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Виртуальная экскурсия по Русскому музею</a:t>
            </a:r>
          </a:p>
          <a:p>
            <a:pPr marL="228600" indent="-228600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2924944"/>
            <a:ext cx="1728192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Катины эпохи Возрождения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«Рождество»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детских рисунков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708920"/>
            <a:ext cx="1872208" cy="20162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Литературное  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чтение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  Русский язык</a:t>
            </a:r>
          </a:p>
          <a:p>
            <a:pPr marL="228600" lvl="0" indent="-228600">
              <a:buAutoNum type="arabicParenR" startAt="4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Внеклассное чтение</a:t>
            </a:r>
          </a:p>
          <a:p>
            <a:pPr marL="228600" lvl="0" indent="-228600">
              <a:buAutoNum type="arabicParenR" startAt="4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«Музей в твоём классе»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08" y="5301208"/>
            <a:ext cx="756084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1)Лауреаты городского конкурса «Страна чудес – страна талантов»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Спектакль по рассказу К.Федина «Сазаны»,1 место в городском фестивале «Волга –Родина талантов»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1 место в  школьной театральной  неделе</a:t>
            </a:r>
          </a:p>
          <a:p>
            <a:pPr algn="ctr"/>
            <a:endParaRPr lang="ru-RU" sz="1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827584" y="2564904"/>
            <a:ext cx="432048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131840" y="2636912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2636912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88224" y="2564904"/>
            <a:ext cx="648072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95736" y="4941168"/>
            <a:ext cx="108012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07904" y="4653136"/>
            <a:ext cx="648072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5076056" y="4797152"/>
            <a:ext cx="64807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444208" y="4725144"/>
            <a:ext cx="1152128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11\Desktop\Изображение 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545486">
            <a:off x="652741" y="-129740"/>
            <a:ext cx="2618909" cy="3491879"/>
          </a:xfrm>
          <a:prstGeom prst="rect">
            <a:avLst/>
          </a:prstGeom>
          <a:noFill/>
        </p:spPr>
      </p:pic>
      <p:pic>
        <p:nvPicPr>
          <p:cNvPr id="16387" name="Picture 3" descr="C:\Users\111\AppData\Local\Temp\HamsterArc{9b243484-12b5-4c14-a358-2bc381cf5842}\DSC07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2485">
            <a:off x="6010159" y="470285"/>
            <a:ext cx="3272027" cy="2331052"/>
          </a:xfrm>
          <a:prstGeom prst="rect">
            <a:avLst/>
          </a:prstGeom>
          <a:noFill/>
        </p:spPr>
      </p:pic>
      <p:pic>
        <p:nvPicPr>
          <p:cNvPr id="16388" name="Picture 4" descr="C:\Users\111\AppData\Local\Temp\HamsterArc{5a2a3c06-65bf-4a20-9ea4-00c231b860c5}\DSC07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986" y="908720"/>
            <a:ext cx="3489246" cy="2617772"/>
          </a:xfrm>
          <a:prstGeom prst="rect">
            <a:avLst/>
          </a:prstGeom>
          <a:noFill/>
        </p:spPr>
      </p:pic>
      <p:pic>
        <p:nvPicPr>
          <p:cNvPr id="16389" name="Picture 5" descr="C:\Users\111\AppData\Local\Temp\HamsterArc{634749c6-a4d8-4909-8e23-e3d6299e5344}\Изображение 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40496">
            <a:off x="1051783" y="3826901"/>
            <a:ext cx="3284112" cy="2463084"/>
          </a:xfrm>
          <a:prstGeom prst="rect">
            <a:avLst/>
          </a:prstGeom>
          <a:noFill/>
        </p:spPr>
      </p:pic>
      <p:pic>
        <p:nvPicPr>
          <p:cNvPr id="16390" name="Picture 6" descr="C:\Users\111\Desktop\DSC06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04458">
            <a:off x="5026512" y="3687667"/>
            <a:ext cx="3528392" cy="2706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Общекультурное направление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6886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1296144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ИОЦ «Виртуальный  Русский музей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196752"/>
            <a:ext cx="1130424" cy="9361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КВЦ «Радуга»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196752"/>
            <a:ext cx="1872208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Японский центр культуры и спорта «Добрососедство»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124744"/>
            <a:ext cx="1512168" cy="9361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Школьная программа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708920"/>
            <a:ext cx="1656184" cy="24482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 лекций «Русские художники»</a:t>
            </a:r>
          </a:p>
          <a:p>
            <a:pPr marL="228600" indent="-22860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 Шишкин</a:t>
            </a:r>
          </a:p>
          <a:p>
            <a:pPr marL="228600" indent="-22860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 Левитан </a:t>
            </a:r>
          </a:p>
          <a:p>
            <a:pPr marL="228600" indent="-22860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  Кустодиев – «праздник  «Масленица» </a:t>
            </a:r>
          </a:p>
          <a:p>
            <a:pPr marL="228600" indent="-22860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Виртуальная экскурсия по залам Русского музея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2780928"/>
            <a:ext cx="1512168" cy="18722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Катины эпохи Возрождения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 «Рождество»</a:t>
            </a:r>
          </a:p>
          <a:p>
            <a:pPr marL="22860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детских рисунков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8" y="2564904"/>
            <a:ext cx="2088232" cy="1728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 Цикл бесед «Япония – глазами детей»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Просмотр  спектакля  «Сказка чайного домика»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0232" y="2564904"/>
            <a:ext cx="1800200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AutoNum type="arabicParenR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   Литературное  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чтение</a:t>
            </a:r>
          </a:p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   Русский язык</a:t>
            </a:r>
          </a:p>
          <a:p>
            <a:pPr marL="228600" lvl="0" indent="-228600">
              <a:buAutoNum type="arabicParenR" startAt="4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marL="228600" lvl="0" indent="-228600">
              <a:buAutoNum type="arabicParenR" startAt="4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Внеклассное чтение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4797152"/>
            <a:ext cx="4752528" cy="1800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1)Написание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хокку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Мастер -  класс «Изготовление  икебаны» (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Шитикова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Е.А., мама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Шитиковой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М.)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Звание «Юный друг Русского музея»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4)Проект детей о Японии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Разработка курса внеурочной деятельности по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ФГОСу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«Музей в твоём классе»</a:t>
            </a:r>
          </a:p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83568" y="2348880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27784" y="2132856"/>
            <a:ext cx="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88024" y="2348880"/>
            <a:ext cx="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08304" y="2132856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547664" y="5157192"/>
            <a:ext cx="2304256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915816" y="4725144"/>
            <a:ext cx="936104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860032" y="4365104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444208" y="4293096"/>
            <a:ext cx="648072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40552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111\Pictures\img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44824"/>
            <a:ext cx="3232109" cy="2348880"/>
          </a:xfrm>
          <a:prstGeom prst="rect">
            <a:avLst/>
          </a:prstGeom>
          <a:noFill/>
        </p:spPr>
      </p:pic>
      <p:pic>
        <p:nvPicPr>
          <p:cNvPr id="17412" name="Picture 4" descr="C:\Users\111\AppData\Local\Temp\HamsterArc{c80863dc-c38f-430f-a3c0-ae96f76ad8ec}\img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508" y="4149080"/>
            <a:ext cx="3282492" cy="2424401"/>
          </a:xfrm>
          <a:prstGeom prst="rect">
            <a:avLst/>
          </a:prstGeom>
          <a:noFill/>
        </p:spPr>
      </p:pic>
      <p:pic>
        <p:nvPicPr>
          <p:cNvPr id="17414" name="Picture 6" descr="C:\Users\111\AppData\Local\Temp\HamsterArc{5957e07e-e1ac-4653-ac00-cc9c4171f357}\img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3382766" cy="2457915"/>
          </a:xfrm>
          <a:prstGeom prst="rect">
            <a:avLst/>
          </a:prstGeom>
          <a:noFill/>
        </p:spPr>
      </p:pic>
      <p:pic>
        <p:nvPicPr>
          <p:cNvPr id="17415" name="Picture 7" descr="C:\Users\111\AppData\Local\Temp\HamsterArc{ad492a05-1490-4056-8cd5-6eba1df18a9a}\img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0"/>
            <a:ext cx="3202378" cy="2492896"/>
          </a:xfrm>
          <a:prstGeom prst="rect">
            <a:avLst/>
          </a:prstGeom>
          <a:noFill/>
        </p:spPr>
      </p:pic>
      <p:pic>
        <p:nvPicPr>
          <p:cNvPr id="17416" name="Picture 8" descr="C:\Users\111\Desktop\Вашкевич Артё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3182313" cy="255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470</Words>
  <Application>Microsoft Office PowerPoint</Application>
  <PresentationFormat>Экран (4:3)</PresentationFormat>
  <Paragraphs>109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Роль музейной педагогики в духовно-нравственном развитии учащихся начальной школы  (из опыта работы)                     учитель начальных  классов                                                                                                                              МОУ«Гимназия № 34им.Г.Д.Ермолаева»                                                   Беркута Ю.Н. </vt:lpstr>
      <vt:lpstr>Духовно-нравственное направление (гражданско-патриотическое ) Культура и быт Саратовского края </vt:lpstr>
      <vt:lpstr> «С русским воином через века» </vt:lpstr>
      <vt:lpstr>Презентация PowerPoint</vt:lpstr>
      <vt:lpstr> </vt:lpstr>
      <vt:lpstr>Общеинтеллектуальное направление </vt:lpstr>
      <vt:lpstr>Презентация PowerPoint</vt:lpstr>
      <vt:lpstr>Общекультурное направление</vt:lpstr>
      <vt:lpstr>Презентация PowerPoint</vt:lpstr>
      <vt:lpstr>Презентация PowerPoint</vt:lpstr>
      <vt:lpstr>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музейной педагогики в духовно-нравственном развитии учащихся начальной школы  (из опыта работы).                                      учитель начальных  классов                                                                                                                                МОУ«Гимназия № 34»                                                   Беркута Ю.Н.</dc:title>
  <dc:creator>111</dc:creator>
  <cp:lastModifiedBy>Надежда Пронская</cp:lastModifiedBy>
  <cp:revision>72</cp:revision>
  <dcterms:created xsi:type="dcterms:W3CDTF">2014-11-05T08:57:18Z</dcterms:created>
  <dcterms:modified xsi:type="dcterms:W3CDTF">2023-04-19T09:21:50Z</dcterms:modified>
</cp:coreProperties>
</file>