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8" r:id="rId3"/>
    <p:sldId id="260" r:id="rId4"/>
    <p:sldId id="261" r:id="rId5"/>
    <p:sldId id="263" r:id="rId6"/>
    <p:sldId id="264" r:id="rId7"/>
    <p:sldId id="259" r:id="rId8"/>
    <p:sldId id="282" r:id="rId9"/>
    <p:sldId id="277" r:id="rId10"/>
    <p:sldId id="278" r:id="rId11"/>
    <p:sldId id="279" r:id="rId12"/>
    <p:sldId id="287" r:id="rId13"/>
    <p:sldId id="288" r:id="rId14"/>
    <p:sldId id="280" r:id="rId15"/>
    <p:sldId id="284" r:id="rId16"/>
    <p:sldId id="289" r:id="rId17"/>
    <p:sldId id="285" r:id="rId18"/>
    <p:sldId id="286" r:id="rId19"/>
    <p:sldId id="283" r:id="rId20"/>
    <p:sldId id="265" r:id="rId21"/>
    <p:sldId id="266" r:id="rId22"/>
    <p:sldId id="267" r:id="rId23"/>
    <p:sldId id="268" r:id="rId24"/>
    <p:sldId id="262"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4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19.04.2023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789040"/>
            <a:ext cx="7772400" cy="2664296"/>
          </a:xfrm>
        </p:spPr>
        <p:txBody>
          <a:bodyPr>
            <a:normAutofit fontScale="90000"/>
          </a:bodyPr>
          <a:lstStyle/>
          <a:p>
            <a:pPr algn="ct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u="sng"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Самообразование на тему:</a:t>
            </a:r>
            <a:b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«Конструктивно-модельная деятельность как эффективное средство для всестороннего развития дошкольника»</a:t>
            </a:r>
            <a:b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br>
            <a:r>
              <a:rPr lang="ru-RU" sz="3600"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t>воспитатель  ГБОУ школа №1279 «Эврика» г. Москвы</a:t>
            </a:r>
            <a:br>
              <a:rPr lang="ru-RU" sz="3600"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br>
            <a:r>
              <a:rPr lang="ru-RU" sz="3600" dirty="0" err="1"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t>Баданова</a:t>
            </a:r>
            <a:r>
              <a:rPr lang="ru-RU" sz="3600"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t>  Людмила Витальевна </a:t>
            </a:r>
            <a:br>
              <a:rPr lang="ru-RU" sz="3600"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br>
            <a:r>
              <a:rPr lang="ru-RU" sz="3600"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t>2021-2022  учебный год</a:t>
            </a:r>
            <a:r>
              <a:rPr lang="ru-RU" b="1"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t/>
            </a:r>
            <a:br>
              <a:rPr lang="ru-RU" b="1" dirty="0" smtClean="0">
                <a:ln w="12700">
                  <a:solidFill>
                    <a:schemeClr val="tx2">
                      <a:satMod val="155000"/>
                    </a:schemeClr>
                  </a:solidFill>
                  <a:prstDash val="solid"/>
                </a:ln>
                <a:solidFill>
                  <a:srgbClr val="7030A0"/>
                </a:solidFill>
                <a:effectLst>
                  <a:outerShdw blurRad="38100" dist="38100" dir="2700000" algn="tl">
                    <a:srgbClr val="000000">
                      <a:alpha val="43137"/>
                    </a:srgbClr>
                  </a:outerShdw>
                </a:effectLst>
              </a:rPr>
            </a:br>
            <a:endParaRPr lang="ru-RU" b="1" dirty="0">
              <a:ln w="12700">
                <a:solidFill>
                  <a:schemeClr val="tx2">
                    <a:satMod val="155000"/>
                  </a:schemeClr>
                </a:solidFill>
                <a:prstDash val="solid"/>
              </a:ln>
              <a:solidFill>
                <a:srgbClr val="7030A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8328"/>
            <a:ext cx="8229600" cy="1074448"/>
          </a:xfrm>
        </p:spPr>
        <p:txBody>
          <a:bodyPr>
            <a:normAutofit/>
          </a:bodyPr>
          <a:lstStyle/>
          <a:p>
            <a:r>
              <a:rPr lang="ru-RU" sz="3200" dirty="0" smtClean="0"/>
              <a:t>Постройки из мелкого </a:t>
            </a:r>
            <a:r>
              <a:rPr lang="ru-RU" sz="3200" dirty="0" err="1" smtClean="0"/>
              <a:t>лего</a:t>
            </a:r>
            <a:r>
              <a:rPr lang="ru-RU" sz="3200" dirty="0" smtClean="0"/>
              <a:t> и деревянного конструктора</a:t>
            </a:r>
            <a:endParaRPr lang="ru-RU" sz="3200" dirty="0"/>
          </a:p>
        </p:txBody>
      </p:sp>
      <p:pic>
        <p:nvPicPr>
          <p:cNvPr id="2050" name="Picture 2" descr="C:\Users\1\AppData\Local\Temp\3q84e75p.tmp\IMG_20211014_165518.jpg"/>
          <p:cNvPicPr>
            <a:picLocks noGrp="1" noChangeAspect="1" noChangeArrowheads="1"/>
          </p:cNvPicPr>
          <p:nvPr>
            <p:ph sz="quarter" idx="13"/>
          </p:nvPr>
        </p:nvPicPr>
        <p:blipFill>
          <a:blip r:embed="rId2" cstate="print"/>
          <a:srcRect/>
          <a:stretch>
            <a:fillRect/>
          </a:stretch>
        </p:blipFill>
        <p:spPr bwMode="auto">
          <a:xfrm>
            <a:off x="395536" y="1628800"/>
            <a:ext cx="4248471" cy="4497363"/>
          </a:xfrm>
          <a:prstGeom prst="rect">
            <a:avLst/>
          </a:prstGeom>
          <a:noFill/>
        </p:spPr>
      </p:pic>
      <p:pic>
        <p:nvPicPr>
          <p:cNvPr id="2051" name="Picture 3" descr="C:\Users\1\AppData\Local\Temp\ja924if2.tmp\IMG_20220401_103512.jpg"/>
          <p:cNvPicPr>
            <a:picLocks noGrp="1" noChangeAspect="1" noChangeArrowheads="1"/>
          </p:cNvPicPr>
          <p:nvPr>
            <p:ph sz="quarter" idx="14"/>
          </p:nvPr>
        </p:nvPicPr>
        <p:blipFill>
          <a:blip r:embed="rId3" cstate="print"/>
          <a:srcRect/>
          <a:stretch>
            <a:fillRect/>
          </a:stretch>
        </p:blipFill>
        <p:spPr bwMode="auto">
          <a:xfrm>
            <a:off x="4833143" y="1628800"/>
            <a:ext cx="4059337" cy="4497363"/>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solidFill>
                  <a:srgbClr val="FF0000"/>
                </a:solidFill>
              </a:rPr>
              <a:t>Постройки детей из напольного и настольного конструктора</a:t>
            </a:r>
            <a:endParaRPr lang="ru-RU" dirty="0">
              <a:solidFill>
                <a:srgbClr val="FF0000"/>
              </a:solidFill>
            </a:endParaRPr>
          </a:p>
        </p:txBody>
      </p:sp>
      <p:pic>
        <p:nvPicPr>
          <p:cNvPr id="5" name="Содержимое 5" descr="20141203_111054.jpg"/>
          <p:cNvPicPr>
            <a:picLocks noChangeAspect="1"/>
          </p:cNvPicPr>
          <p:nvPr/>
        </p:nvPicPr>
        <p:blipFill>
          <a:blip r:embed="rId2" cstate="print"/>
          <a:stretch>
            <a:fillRect/>
          </a:stretch>
        </p:blipFill>
        <p:spPr>
          <a:xfrm>
            <a:off x="4286249" y="3482578"/>
            <a:ext cx="4500562" cy="3375422"/>
          </a:xfrm>
          <a:prstGeom prst="rect">
            <a:avLst/>
          </a:prstGeom>
        </p:spPr>
      </p:pic>
      <p:pic>
        <p:nvPicPr>
          <p:cNvPr id="1026" name="Picture 2" descr="https://www.sadik2-perm.ru/wp-content/uploads/2017/01/fxLGwgaDJ-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18564"/>
            <a:ext cx="4370330" cy="2746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aam.ru/upload/blogs/1ee33b915e66da0dd4cb7b0d7cde44bc.jp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1484784"/>
            <a:ext cx="6768752" cy="440642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lstStyle/>
          <a:p>
            <a:r>
              <a:rPr lang="ru-RU" dirty="0" smtClean="0"/>
              <a:t>Конструирование по   схеме</a:t>
            </a:r>
            <a:endParaRPr lang="ru-RU" dirty="0"/>
          </a:p>
        </p:txBody>
      </p:sp>
    </p:spTree>
    <p:extLst>
      <p:ext uri="{BB962C8B-B14F-4D97-AF65-F5344CB8AC3E}">
        <p14:creationId xmlns:p14="http://schemas.microsoft.com/office/powerpoint/2010/main" val="4297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04664"/>
            <a:ext cx="8229600" cy="930432"/>
          </a:xfrm>
        </p:spPr>
        <p:txBody>
          <a:bodyPr>
            <a:normAutofit/>
          </a:bodyPr>
          <a:lstStyle/>
          <a:p>
            <a:r>
              <a:rPr lang="ru-RU" sz="3200" dirty="0" smtClean="0"/>
              <a:t>Конструирование по чертежам</a:t>
            </a:r>
            <a:endParaRPr lang="ru-RU" sz="3200" dirty="0"/>
          </a:p>
        </p:txBody>
      </p:sp>
      <p:pic>
        <p:nvPicPr>
          <p:cNvPr id="3086" name="Picture 14" descr="https://present5.com/presentation/215244291_453324287/image-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8213" y="2674938"/>
            <a:ext cx="6135511" cy="3451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https://present5.com/presentation/215244291_453324287/imag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6135511" cy="3451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present5.com/presentation/215244291_453324287/imag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852936"/>
            <a:ext cx="6135511" cy="3451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present5.com/presentation/215244291_453324287/imag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892782"/>
            <a:ext cx="6192688" cy="3483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present5.com/presentation/215244291_453324287/imag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8604448" cy="485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4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290472"/>
          </a:xfrm>
        </p:spPr>
        <p:txBody>
          <a:bodyPr>
            <a:normAutofit/>
          </a:bodyPr>
          <a:lstStyle/>
          <a:p>
            <a:r>
              <a:rPr lang="ru-RU" sz="3200" dirty="0" smtClean="0"/>
              <a:t>Свободная  конструктивно-модельная деятельность  детей  в течение дня</a:t>
            </a:r>
            <a:endParaRPr lang="ru-RU" sz="3200" dirty="0"/>
          </a:p>
        </p:txBody>
      </p:sp>
      <p:pic>
        <p:nvPicPr>
          <p:cNvPr id="1026" name="Picture 2" descr="C:\Users\1\AppData\Local\Temp\d58mqiww.tmp\IMG_20220401_103629.jpg"/>
          <p:cNvPicPr>
            <a:picLocks noGrp="1" noChangeAspect="1" noChangeArrowheads="1"/>
          </p:cNvPicPr>
          <p:nvPr>
            <p:ph sz="quarter" idx="13"/>
          </p:nvPr>
        </p:nvPicPr>
        <p:blipFill>
          <a:blip r:embed="rId2" cstate="print"/>
          <a:srcRect/>
          <a:stretch>
            <a:fillRect/>
          </a:stretch>
        </p:blipFill>
        <p:spPr bwMode="auto">
          <a:xfrm>
            <a:off x="251521" y="1700808"/>
            <a:ext cx="4824536" cy="4896544"/>
          </a:xfrm>
          <a:prstGeom prst="rect">
            <a:avLst/>
          </a:prstGeom>
          <a:noFill/>
          <a:ln w="38100">
            <a:solidFill>
              <a:schemeClr val="bg2">
                <a:lumMod val="50000"/>
              </a:schemeClr>
            </a:solidFill>
            <a:miter lim="800000"/>
          </a:ln>
        </p:spPr>
      </p:pic>
      <p:pic>
        <p:nvPicPr>
          <p:cNvPr id="1028" name="Picture 4" descr="C:\Users\1\AppData\Local\Temp\1ok5z1qn.tmp\IMG_20220401_103833.jpg"/>
          <p:cNvPicPr>
            <a:picLocks noGrp="1" noChangeAspect="1" noChangeArrowheads="1"/>
          </p:cNvPicPr>
          <p:nvPr>
            <p:ph sz="quarter" idx="14"/>
          </p:nvPr>
        </p:nvPicPr>
        <p:blipFill>
          <a:blip r:embed="rId3" cstate="print"/>
          <a:srcRect/>
          <a:stretch>
            <a:fillRect/>
          </a:stretch>
        </p:blipFill>
        <p:spPr bwMode="auto">
          <a:xfrm>
            <a:off x="4716016" y="1700809"/>
            <a:ext cx="4176464" cy="4896543"/>
          </a:xfrm>
          <a:prstGeom prst="rect">
            <a:avLst/>
          </a:prstGeom>
          <a:noFill/>
          <a:ln w="38100">
            <a:solidFill>
              <a:schemeClr val="bg2">
                <a:lumMod val="50000"/>
              </a:schemeClr>
            </a:solidFill>
            <a:miter lim="800000"/>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74448"/>
          </a:xfrm>
        </p:spPr>
        <p:txBody>
          <a:bodyPr>
            <a:normAutofit fontScale="90000"/>
          </a:bodyPr>
          <a:lstStyle/>
          <a:p>
            <a:r>
              <a:rPr lang="ru-RU" dirty="0" smtClean="0"/>
              <a:t>Подарок маме способом оригами «Тюльпан»</a:t>
            </a:r>
            <a:endParaRPr lang="ru-RU" dirty="0"/>
          </a:p>
        </p:txBody>
      </p:sp>
      <p:pic>
        <p:nvPicPr>
          <p:cNvPr id="3074" name="Picture 2" descr="C:\Users\1\AppData\Local\Temp\fbxecyho.tmp\IMG_20220322_162135.jpg"/>
          <p:cNvPicPr>
            <a:picLocks noGrp="1" noChangeAspect="1" noChangeArrowheads="1"/>
          </p:cNvPicPr>
          <p:nvPr>
            <p:ph sz="quarter" idx="13"/>
          </p:nvPr>
        </p:nvPicPr>
        <p:blipFill>
          <a:blip r:embed="rId2" cstate="print"/>
          <a:srcRect/>
          <a:stretch>
            <a:fillRect/>
          </a:stretch>
        </p:blipFill>
        <p:spPr bwMode="auto">
          <a:xfrm>
            <a:off x="864393" y="2679700"/>
            <a:ext cx="3446463" cy="3446463"/>
          </a:xfrm>
          <a:prstGeom prst="rect">
            <a:avLst/>
          </a:prstGeom>
          <a:noFill/>
        </p:spPr>
      </p:pic>
      <p:pic>
        <p:nvPicPr>
          <p:cNvPr id="3076" name="Picture 4" descr="C:\Users\1\AppData\Local\Temp\uxnjfysg.tmp\IMG_20220322_170951.jpg"/>
          <p:cNvPicPr>
            <a:picLocks noGrp="1" noChangeAspect="1" noChangeArrowheads="1"/>
          </p:cNvPicPr>
          <p:nvPr>
            <p:ph sz="quarter" idx="14"/>
          </p:nvPr>
        </p:nvPicPr>
        <p:blipFill>
          <a:blip r:embed="rId3" cstate="print"/>
          <a:srcRect/>
          <a:stretch>
            <a:fillRect/>
          </a:stretch>
        </p:blipFill>
        <p:spPr bwMode="auto">
          <a:xfrm>
            <a:off x="4833143" y="2679700"/>
            <a:ext cx="3446463" cy="34464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Конструирование из природного материала</a:t>
            </a:r>
            <a:endParaRPr lang="ru-RU" sz="3200"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251521" y="1556792"/>
            <a:ext cx="4176464" cy="4277939"/>
          </a:xfrm>
          <a:prstGeom prst="rect">
            <a:avLst/>
          </a:prstGeom>
          <a:noFill/>
          <a:ln w="9525">
            <a:noFill/>
            <a:miter lim="800000"/>
            <a:headEnd/>
            <a:tailEnd/>
          </a:ln>
        </p:spPr>
      </p:pic>
      <p:pic>
        <p:nvPicPr>
          <p:cNvPr id="1027" name="Picture 3"/>
          <p:cNvPicPr>
            <a:picLocks noGrp="1" noChangeAspect="1" noChangeArrowheads="1"/>
          </p:cNvPicPr>
          <p:nvPr>
            <p:ph sz="quarter" idx="14"/>
          </p:nvPr>
        </p:nvPicPr>
        <p:blipFill>
          <a:blip r:embed="rId3" cstate="print"/>
          <a:srcRect/>
          <a:stretch>
            <a:fillRect/>
          </a:stretch>
        </p:blipFill>
        <p:spPr bwMode="auto">
          <a:xfrm>
            <a:off x="4572000" y="1556792"/>
            <a:ext cx="4254748" cy="425290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86416"/>
          </a:xfrm>
        </p:spPr>
        <p:txBody>
          <a:bodyPr>
            <a:normAutofit fontScale="90000"/>
          </a:bodyPr>
          <a:lstStyle/>
          <a:p>
            <a:r>
              <a:rPr lang="ru-RU" sz="3200" dirty="0" smtClean="0"/>
              <a:t>Изготовление масок   из бумаги на театральной неделе</a:t>
            </a:r>
            <a:endParaRPr lang="ru-RU" sz="3200" dirty="0"/>
          </a:p>
        </p:txBody>
      </p:sp>
      <p:pic>
        <p:nvPicPr>
          <p:cNvPr id="4099" name="Picture 3" descr="C:\Users\1\AppData\Local\Temp\mgzk6vur.tmp\IMG_20220325_101008.jpg"/>
          <p:cNvPicPr>
            <a:picLocks noGrp="1" noChangeAspect="1" noChangeArrowheads="1"/>
          </p:cNvPicPr>
          <p:nvPr>
            <p:ph sz="quarter" idx="14"/>
          </p:nvPr>
        </p:nvPicPr>
        <p:blipFill>
          <a:blip r:embed="rId2" cstate="print"/>
          <a:srcRect/>
          <a:stretch>
            <a:fillRect/>
          </a:stretch>
        </p:blipFill>
        <p:spPr bwMode="auto">
          <a:xfrm>
            <a:off x="971600" y="1484784"/>
            <a:ext cx="3446463" cy="3446463"/>
          </a:xfrm>
          <a:prstGeom prst="rect">
            <a:avLst/>
          </a:prstGeom>
          <a:noFill/>
        </p:spPr>
      </p:pic>
      <p:pic>
        <p:nvPicPr>
          <p:cNvPr id="4100" name="Picture 4" descr="C:\Users\1\AppData\Local\Temp\2ueu7d9h.tmp\IMG_20220325_105810.jpg"/>
          <p:cNvPicPr>
            <a:picLocks noGrp="1" noChangeAspect="1" noChangeArrowheads="1"/>
          </p:cNvPicPr>
          <p:nvPr>
            <p:ph sz="quarter" idx="13"/>
          </p:nvPr>
        </p:nvPicPr>
        <p:blipFill>
          <a:blip r:embed="rId3" cstate="print"/>
          <a:srcRect/>
          <a:stretch>
            <a:fillRect/>
          </a:stretch>
        </p:blipFill>
        <p:spPr bwMode="auto">
          <a:xfrm>
            <a:off x="4788024" y="2492896"/>
            <a:ext cx="3446463" cy="34464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786416"/>
          </a:xfrm>
        </p:spPr>
        <p:txBody>
          <a:bodyPr>
            <a:normAutofit/>
          </a:bodyPr>
          <a:lstStyle/>
          <a:p>
            <a:r>
              <a:rPr lang="ru-RU" sz="3200" dirty="0" smtClean="0"/>
              <a:t>Конструирование из  картона и бумаги</a:t>
            </a:r>
            <a:endParaRPr lang="ru-RU" sz="3200" dirty="0"/>
          </a:p>
        </p:txBody>
      </p:sp>
      <p:pic>
        <p:nvPicPr>
          <p:cNvPr id="6147" name="Picture 3" descr="C:\Users\1\AppData\Local\Temp\zv9hiuoo.tmp\IMG_20220413_092404.jpg"/>
          <p:cNvPicPr>
            <a:picLocks noGrp="1" noChangeAspect="1" noChangeArrowheads="1"/>
          </p:cNvPicPr>
          <p:nvPr>
            <p:ph sz="quarter" idx="14"/>
          </p:nvPr>
        </p:nvPicPr>
        <p:blipFill>
          <a:blip r:embed="rId2" cstate="print"/>
          <a:srcRect/>
          <a:stretch>
            <a:fillRect/>
          </a:stretch>
        </p:blipFill>
        <p:spPr bwMode="auto">
          <a:xfrm>
            <a:off x="4833143" y="2679700"/>
            <a:ext cx="3446463" cy="3446463"/>
          </a:xfrm>
          <a:prstGeom prst="rect">
            <a:avLst/>
          </a:prstGeom>
          <a:noFill/>
        </p:spPr>
      </p:pic>
      <p:pic>
        <p:nvPicPr>
          <p:cNvPr id="6149" name="Picture 5" descr="C:\Users\1\AppData\Local\Temp\79bnnx1v.tmp\IMG_20220412_170238.jpg"/>
          <p:cNvPicPr>
            <a:picLocks noGrp="1" noChangeAspect="1" noChangeArrowheads="1"/>
          </p:cNvPicPr>
          <p:nvPr>
            <p:ph sz="quarter" idx="13"/>
          </p:nvPr>
        </p:nvPicPr>
        <p:blipFill>
          <a:blip r:embed="rId3" cstate="print"/>
          <a:srcRect/>
          <a:stretch>
            <a:fillRect/>
          </a:stretch>
        </p:blipFill>
        <p:spPr bwMode="auto">
          <a:xfrm>
            <a:off x="864393" y="2679700"/>
            <a:ext cx="3446463" cy="34464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38328"/>
            <a:ext cx="8229600" cy="570392"/>
          </a:xfrm>
        </p:spPr>
        <p:txBody>
          <a:bodyPr>
            <a:normAutofit fontScale="90000"/>
          </a:bodyPr>
          <a:lstStyle/>
          <a:p>
            <a:r>
              <a:rPr lang="ru-RU" dirty="0" smtClean="0"/>
              <a:t>Поделки способом оригами</a:t>
            </a:r>
            <a:endParaRPr lang="ru-RU" dirty="0"/>
          </a:p>
        </p:txBody>
      </p:sp>
      <p:pic>
        <p:nvPicPr>
          <p:cNvPr id="3075" name="Picture 3" descr="C:\Users\1\AppData\Local\Temp\n2a6juze.tmp\IMG_20210827_102951.jpg"/>
          <p:cNvPicPr>
            <a:picLocks noGrp="1" noChangeAspect="1" noChangeArrowheads="1"/>
          </p:cNvPicPr>
          <p:nvPr>
            <p:ph sz="quarter" idx="14"/>
          </p:nvPr>
        </p:nvPicPr>
        <p:blipFill>
          <a:blip r:embed="rId2" cstate="print"/>
          <a:srcRect/>
          <a:stretch>
            <a:fillRect/>
          </a:stretch>
        </p:blipFill>
        <p:spPr bwMode="auto">
          <a:xfrm>
            <a:off x="4645025" y="2969419"/>
            <a:ext cx="3822700" cy="2867025"/>
          </a:xfrm>
          <a:prstGeom prst="rect">
            <a:avLst/>
          </a:prstGeom>
          <a:noFill/>
        </p:spPr>
      </p:pic>
      <p:pic>
        <p:nvPicPr>
          <p:cNvPr id="5122" name="Picture 2" descr="C:\Users\1\AppData\Local\Temp\15xi4g0c.tmp\IMG_20220422_150209.jpg"/>
          <p:cNvPicPr>
            <a:picLocks noGrp="1" noChangeAspect="1" noChangeArrowheads="1"/>
          </p:cNvPicPr>
          <p:nvPr>
            <p:ph sz="quarter" idx="13"/>
          </p:nvPr>
        </p:nvPicPr>
        <p:blipFill>
          <a:blip r:embed="rId3" cstate="print"/>
          <a:srcRect/>
          <a:stretch>
            <a:fillRect/>
          </a:stretch>
        </p:blipFill>
        <p:spPr bwMode="auto">
          <a:xfrm>
            <a:off x="864393" y="2679700"/>
            <a:ext cx="3446463" cy="34464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548680"/>
            <a:ext cx="7408333" cy="5577483"/>
          </a:xfrm>
        </p:spPr>
        <p:txBody>
          <a:bodyPr>
            <a:normAutofit/>
          </a:bodyPr>
          <a:lstStyle/>
          <a:p>
            <a:r>
              <a:rPr lang="ru-RU" dirty="0" smtClean="0">
                <a:solidFill>
                  <a:schemeClr val="tx1"/>
                </a:solidFill>
                <a:latin typeface="Times New Roman" pitchFamily="18" charset="0"/>
                <a:cs typeface="Times New Roman" pitchFamily="18" charset="0"/>
              </a:rPr>
              <a:t>Конструктивная </a:t>
            </a:r>
            <a:r>
              <a:rPr lang="ru-RU" dirty="0">
                <a:solidFill>
                  <a:schemeClr val="tx1"/>
                </a:solidFill>
                <a:latin typeface="Times New Roman" pitchFamily="18" charset="0"/>
                <a:cs typeface="Times New Roman" pitchFamily="18" charset="0"/>
              </a:rPr>
              <a:t>деятельность-это практическая деятельность, направленная на получение определенного, заранее задуманного реального продукта, соответствующего его функциональному назначению. </a:t>
            </a: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Термин «конструирование» (от лат. </a:t>
            </a:r>
            <a:r>
              <a:rPr lang="ru-RU" dirty="0" err="1" smtClean="0">
                <a:solidFill>
                  <a:schemeClr val="tx1"/>
                </a:solidFill>
                <a:latin typeface="Times New Roman" pitchFamily="18" charset="0"/>
                <a:cs typeface="Times New Roman" pitchFamily="18" charset="0"/>
              </a:rPr>
              <a:t>construere</a:t>
            </a:r>
            <a:r>
              <a:rPr lang="ru-RU" dirty="0" smtClean="0">
                <a:solidFill>
                  <a:schemeClr val="tx1"/>
                </a:solidFill>
                <a:latin typeface="Times New Roman" pitchFamily="18" charset="0"/>
                <a:cs typeface="Times New Roman" pitchFamily="18" charset="0"/>
              </a:rPr>
              <a:t>) - приведение в определенное взаимоположение различных предметов, частей, элементов.</a:t>
            </a:r>
          </a:p>
          <a:p>
            <a:r>
              <a:rPr lang="ru-RU" dirty="0" smtClean="0">
                <a:solidFill>
                  <a:schemeClr val="tx1"/>
                </a:solidFill>
                <a:latin typeface="Times New Roman" pitchFamily="18" charset="0"/>
                <a:cs typeface="Times New Roman" pitchFamily="18" charset="0"/>
              </a:rPr>
              <a:t> Под детским конструированием принято понимать разнообразные постройки из строительного материала, изготовление поделок из бумаги, картона, дерева и других материалов.</a:t>
            </a:r>
          </a:p>
          <a:p>
            <a:r>
              <a:rPr lang="ru-RU" dirty="0" smtClean="0">
                <a:solidFill>
                  <a:schemeClr val="tx1"/>
                </a:solidFill>
                <a:latin typeface="Times New Roman" pitchFamily="18" charset="0"/>
                <a:cs typeface="Times New Roman" pitchFamily="18" charset="0"/>
              </a:rPr>
              <a:t> Выделяются два вида конструирования: техническое и художественное.  </a:t>
            </a:r>
          </a:p>
          <a:p>
            <a:endParaRPr lang="ru-RU" dirty="0"/>
          </a:p>
        </p:txBody>
      </p:sp>
      <p:sp>
        <p:nvSpPr>
          <p:cNvPr id="2" name="Заголовок 1"/>
          <p:cNvSpPr>
            <a:spLocks noGrp="1"/>
          </p:cNvSpPr>
          <p:nvPr>
            <p:ph type="title"/>
          </p:nvPr>
        </p:nvSpPr>
        <p:spPr>
          <a:xfrm>
            <a:off x="467544" y="260648"/>
            <a:ext cx="8219256" cy="45719"/>
          </a:xfrm>
        </p:spPr>
        <p:txBody>
          <a:bodyPr>
            <a:normAutofit fontScale="90000"/>
          </a:bodyPr>
          <a:lstStyle/>
          <a:p>
            <a:endParaRPr lang="ru-RU"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908720"/>
            <a:ext cx="8424936" cy="5688632"/>
          </a:xfrm>
        </p:spPr>
        <p:txBody>
          <a:bodyPr>
            <a:noAutofit/>
          </a:bodyPr>
          <a:lstStyle/>
          <a:p>
            <a:r>
              <a:rPr lang="ru-RU" dirty="0" smtClean="0">
                <a:solidFill>
                  <a:schemeClr val="tx1"/>
                </a:solidFill>
                <a:latin typeface="Times New Roman" pitchFamily="18" charset="0"/>
                <a:cs typeface="Times New Roman" pitchFamily="18" charset="0"/>
              </a:rPr>
              <a:t>Учить располагать кирпичики, пластины вертикально (в ряд, по кругу, по периметру четырехугольника), ставить их плотно друг к другу, на определенном расстоянии (заборчик, ворота), побуждать к созданию вариантов конструкций, добавляя другие детали (на столбики ворот ставить трехгранные призмы, рядом со столбами — кубики и др.). Изменять постройки двумя способами: заменяя одни детали другими или надстраивая их в высоту, длину (низкая и высокая башенка, короткий и длинный поезд).</a:t>
            </a:r>
          </a:p>
          <a:p>
            <a:r>
              <a:rPr lang="ru-RU" dirty="0" smtClean="0">
                <a:solidFill>
                  <a:schemeClr val="tx1"/>
                </a:solidFill>
                <a:latin typeface="Times New Roman" pitchFamily="18" charset="0"/>
                <a:cs typeface="Times New Roman" pitchFamily="18" charset="0"/>
              </a:rPr>
              <a:t>Развивать желание сооружать постройки по собственному замыслу.</a:t>
            </a:r>
          </a:p>
          <a:p>
            <a:r>
              <a:rPr lang="ru-RU" dirty="0" smtClean="0">
                <a:solidFill>
                  <a:schemeClr val="tx1"/>
                </a:solidFill>
                <a:latin typeface="Times New Roman" pitchFamily="18" charset="0"/>
                <a:cs typeface="Times New Roman" pitchFamily="18" charset="0"/>
              </a:rPr>
              <a:t>Продолжать учить детей обыгрывать постройки, объединять их по сюжету: дорожка и дома — улица; стол, стул, диван — мебель для кукол. Приучать детей после игры аккуратно складывать детали в коробки.</a:t>
            </a:r>
          </a:p>
          <a:p>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251520" y="188640"/>
            <a:ext cx="8229600" cy="792088"/>
          </a:xfrm>
        </p:spPr>
        <p:txBody>
          <a:bodyPr>
            <a:normAutofit fontScale="90000"/>
          </a:bodyPr>
          <a:lstStyle/>
          <a:p>
            <a:r>
              <a:rPr lang="ru-RU" dirty="0" smtClean="0">
                <a:solidFill>
                  <a:srgbClr val="FF0000"/>
                </a:solidFill>
              </a:rPr>
              <a:t/>
            </a:r>
            <a:br>
              <a:rPr lang="ru-RU" dirty="0" smtClean="0">
                <a:solidFill>
                  <a:srgbClr val="FF0000"/>
                </a:solidFill>
              </a:rPr>
            </a:br>
            <a:r>
              <a:rPr lang="ru-RU" sz="3600" dirty="0" smtClean="0">
                <a:solidFill>
                  <a:srgbClr val="FF0000"/>
                </a:solidFill>
              </a:rPr>
              <a:t>Вторая младшая группа   (от 3 до 4 лет)</a:t>
            </a:r>
            <a:br>
              <a:rPr lang="ru-RU" sz="3600" dirty="0" smtClean="0">
                <a:solidFill>
                  <a:srgbClr val="FF0000"/>
                </a:solidFill>
              </a:rPr>
            </a:br>
            <a:endParaRPr lang="ru-RU"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908720"/>
            <a:ext cx="7408333" cy="5217443"/>
          </a:xfrm>
        </p:spPr>
        <p:txBody>
          <a:bodyPr>
            <a:normAutofit fontScale="32500" lnSpcReduction="20000"/>
          </a:bodyPr>
          <a:lstStyle/>
          <a:p>
            <a:r>
              <a:rPr lang="ru-RU" sz="4900" dirty="0" smtClean="0">
                <a:solidFill>
                  <a:schemeClr val="tx1"/>
                </a:solidFill>
                <a:latin typeface="Times New Roman" pitchFamily="18" charset="0"/>
                <a:cs typeface="Times New Roman" pitchFamily="18" charset="0"/>
              </a:rPr>
              <a:t>Продолжать развивать у детей способность различать и называть строительные детали (куб, пластина, кирпичик, брусок); учить использовать их с учетом конструктивных свойств (устойчивость, форма, величина) Развивать умение устанавливать ассоциативные связи, предлагая вспомнить, какие похожие сооружения дети видели.</a:t>
            </a:r>
          </a:p>
          <a:p>
            <a:r>
              <a:rPr lang="ru-RU" sz="4900" dirty="0" smtClean="0">
                <a:solidFill>
                  <a:schemeClr val="tx1"/>
                </a:solidFill>
                <a:latin typeface="Times New Roman" pitchFamily="18" charset="0"/>
                <a:cs typeface="Times New Roman" pitchFamily="18" charset="0"/>
              </a:rPr>
              <a:t>Учить анализировать образец постройки: выделять основные части, различать и соотносить их по величине и форме, устанавливать пространственное расположение этих частей относительно друг друга (в домах — стены, вверху — перекрытие, крыша; в автомобиле — кабина, кузов и т. д.).</a:t>
            </a:r>
          </a:p>
          <a:p>
            <a:r>
              <a:rPr lang="ru-RU" sz="4900" dirty="0" smtClean="0">
                <a:solidFill>
                  <a:schemeClr val="tx1"/>
                </a:solidFill>
                <a:latin typeface="Times New Roman" pitchFamily="18" charset="0"/>
                <a:cs typeface="Times New Roman" pitchFamily="18" charset="0"/>
              </a:rPr>
              <a:t>Учить самостоятельно измерять постройки (по высоте, длине и ширине), соблюдать заданный воспитателем принцип конструкции («Построй такой же домик, но высокий»).</a:t>
            </a:r>
          </a:p>
          <a:p>
            <a:r>
              <a:rPr lang="ru-RU" sz="4900" dirty="0" smtClean="0">
                <a:solidFill>
                  <a:schemeClr val="tx1"/>
                </a:solidFill>
                <a:latin typeface="Times New Roman" pitchFamily="18" charset="0"/>
                <a:cs typeface="Times New Roman" pitchFamily="18" charset="0"/>
              </a:rPr>
              <a:t>Учить сооружать постройки из крупного и мелкого строительного материала, использовать детали разного цвета для создания и украшения построек.</a:t>
            </a:r>
          </a:p>
          <a:p>
            <a:r>
              <a:rPr lang="ru-RU" sz="4900" dirty="0" smtClean="0">
                <a:solidFill>
                  <a:schemeClr val="tx1"/>
                </a:solidFill>
                <a:latin typeface="Times New Roman" pitchFamily="18" charset="0"/>
                <a:cs typeface="Times New Roman" pitchFamily="18" charset="0"/>
              </a:rPr>
              <a:t>Обучать конструированию из бумаги: сгибать прямоугольный лист бумаги пополам, совмещая стороны и углы (альбом, флажки для украшения участка, поздравительная открытка), приклеивать к основной форме детали (к дому — окна, двери, трубу; к автобусу — колеса; к стулу — спинку).</a:t>
            </a:r>
          </a:p>
          <a:p>
            <a:r>
              <a:rPr lang="ru-RU" sz="4900" dirty="0" smtClean="0">
                <a:solidFill>
                  <a:schemeClr val="tx1"/>
                </a:solidFill>
                <a:latin typeface="Times New Roman" pitchFamily="18" charset="0"/>
                <a:cs typeface="Times New Roman" pitchFamily="18" charset="0"/>
              </a:rPr>
              <a:t>Приобщать детей к изготовлению поделок из природного материала: коры, веток, листьев, шишек, каштанов, ореховой скорлупы, соломы (лодочки, ежики и т. д.). Учить использовать для закрепления частей клей, пластилин; применять в поделках катушки, коробки разной величины и другие предметы.</a:t>
            </a:r>
          </a:p>
          <a:p>
            <a:endParaRPr lang="ru-RU" dirty="0">
              <a:solidFill>
                <a:schemeClr val="tx1"/>
              </a:solidFill>
            </a:endParaRPr>
          </a:p>
        </p:txBody>
      </p:sp>
      <p:sp>
        <p:nvSpPr>
          <p:cNvPr id="3" name="Заголовок 2"/>
          <p:cNvSpPr>
            <a:spLocks noGrp="1"/>
          </p:cNvSpPr>
          <p:nvPr>
            <p:ph type="title"/>
          </p:nvPr>
        </p:nvSpPr>
        <p:spPr>
          <a:xfrm>
            <a:off x="323528" y="404664"/>
            <a:ext cx="8229600" cy="504056"/>
          </a:xfrm>
        </p:spPr>
        <p:txBody>
          <a:bodyPr>
            <a:noAutofit/>
          </a:bodyPr>
          <a:lstStyle/>
          <a:p>
            <a:r>
              <a:rPr lang="ru-RU" sz="3200" dirty="0" smtClean="0">
                <a:solidFill>
                  <a:srgbClr val="FF0000"/>
                </a:solidFill>
              </a:rPr>
              <a:t>Средняя группа   (от 4 до 5 лет)</a:t>
            </a:r>
            <a:br>
              <a:rPr lang="ru-RU" sz="3200" dirty="0" smtClean="0">
                <a:solidFill>
                  <a:srgbClr val="FF0000"/>
                </a:solidFill>
              </a:rPr>
            </a:br>
            <a:endParaRPr lang="ru-RU" sz="32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3" y="836712"/>
            <a:ext cx="8208912" cy="5289451"/>
          </a:xfrm>
        </p:spPr>
        <p:txBody>
          <a:bodyPr>
            <a:normAutofit fontScale="47500" lnSpcReduction="20000"/>
          </a:bodyPr>
          <a:lstStyle/>
          <a:p>
            <a:r>
              <a:rPr lang="ru-RU" sz="3800" dirty="0" smtClean="0">
                <a:solidFill>
                  <a:schemeClr val="tx1"/>
                </a:solidFill>
                <a:latin typeface="Times New Roman" pitchFamily="18" charset="0"/>
                <a:cs typeface="Times New Roman" pitchFamily="18" charset="0"/>
              </a:rPr>
              <a:t>Продолжать развивать умение детей устанавливать связь между создаваемыми постройками и тем, что они видят в окружающей жизни; создавать разнообразные постройки и конструкции (дома, спортивное и игровое оборудование и т. п.).</a:t>
            </a:r>
          </a:p>
          <a:p>
            <a:r>
              <a:rPr lang="ru-RU" sz="3800" dirty="0" smtClean="0">
                <a:solidFill>
                  <a:schemeClr val="tx1"/>
                </a:solidFill>
                <a:latin typeface="Times New Roman" pitchFamily="18" charset="0"/>
                <a:cs typeface="Times New Roman" pitchFamily="18" charset="0"/>
              </a:rPr>
              <a:t>Учить выделять основные части и характерные детали конструкций.</a:t>
            </a:r>
          </a:p>
          <a:p>
            <a:r>
              <a:rPr lang="ru-RU" sz="3800" dirty="0" smtClean="0">
                <a:solidFill>
                  <a:schemeClr val="tx1"/>
                </a:solidFill>
                <a:latin typeface="Times New Roman" pitchFamily="18" charset="0"/>
                <a:cs typeface="Times New Roman" pitchFamily="18" charset="0"/>
              </a:rPr>
              <a:t>Поощрять самостоятельность, творчество, инициативу, дружелюбие.</a:t>
            </a:r>
          </a:p>
          <a:p>
            <a:r>
              <a:rPr lang="ru-RU" sz="3800" dirty="0" smtClean="0">
                <a:solidFill>
                  <a:schemeClr val="tx1"/>
                </a:solidFill>
                <a:latin typeface="Times New Roman" pitchFamily="18" charset="0"/>
                <a:cs typeface="Times New Roman" pitchFamily="18" charset="0"/>
              </a:rPr>
              <a:t>Помогать анализировать сделанные воспитателем поделки и постройки; на основе анализа находить конструктивные решения и планировать создание собственной постройки.</a:t>
            </a:r>
          </a:p>
          <a:p>
            <a:r>
              <a:rPr lang="ru-RU" sz="3800" dirty="0" smtClean="0">
                <a:solidFill>
                  <a:schemeClr val="tx1"/>
                </a:solidFill>
                <a:latin typeface="Times New Roman" pitchFamily="18" charset="0"/>
                <a:cs typeface="Times New Roman" pitchFamily="18" charset="0"/>
              </a:rPr>
              <a:t>Знакомить с новыми деталями: разнообразными по форме и величине пластинами, брусками, цилиндрами, конусами и др. Учить заменять одни детали другими.</a:t>
            </a:r>
          </a:p>
          <a:p>
            <a:r>
              <a:rPr lang="ru-RU" sz="3800" dirty="0" smtClean="0">
                <a:solidFill>
                  <a:schemeClr val="tx1"/>
                </a:solidFill>
                <a:latin typeface="Times New Roman" pitchFamily="18" charset="0"/>
                <a:cs typeface="Times New Roman" pitchFamily="18" charset="0"/>
              </a:rPr>
              <a:t>Формировать умение создавать различные по величине и конструкции постройки одного и того же объекта.</a:t>
            </a:r>
          </a:p>
          <a:p>
            <a:r>
              <a:rPr lang="ru-RU" sz="3800" dirty="0" smtClean="0">
                <a:solidFill>
                  <a:schemeClr val="tx1"/>
                </a:solidFill>
                <a:latin typeface="Times New Roman" pitchFamily="18" charset="0"/>
                <a:cs typeface="Times New Roman" pitchFamily="18" charset="0"/>
              </a:rPr>
              <a:t>Учить строить по рисунку, самостоятельно подбирать необходимый строительный материал.</a:t>
            </a:r>
          </a:p>
          <a:p>
            <a:r>
              <a:rPr lang="ru-RU" sz="3800" dirty="0" smtClean="0">
                <a:solidFill>
                  <a:schemeClr val="tx1"/>
                </a:solidFill>
                <a:latin typeface="Times New Roman" pitchFamily="18" charset="0"/>
                <a:cs typeface="Times New Roman" pitchFamily="18" charset="0"/>
              </a:rPr>
              <a:t>Продолжать развивать умение работать коллективно, объединять свои поделки в соответствии с общим замыслом</a:t>
            </a:r>
            <a:r>
              <a:rPr lang="ru-RU" dirty="0" smtClean="0">
                <a:latin typeface="Times New Roman" pitchFamily="18" charset="0"/>
                <a:cs typeface="Times New Roman" pitchFamily="18" charset="0"/>
              </a:rPr>
              <a:t>, </a:t>
            </a:r>
            <a:r>
              <a:rPr lang="ru-RU" sz="3800" dirty="0" smtClean="0">
                <a:solidFill>
                  <a:schemeClr val="tx1"/>
                </a:solidFill>
                <a:latin typeface="Times New Roman" pitchFamily="18" charset="0"/>
                <a:cs typeface="Times New Roman" pitchFamily="18" charset="0"/>
              </a:rPr>
              <a:t>договариваться, кто какую часть работы будет выполнять.</a:t>
            </a:r>
          </a:p>
          <a:p>
            <a:endParaRPr lang="ru-RU" sz="4200" dirty="0">
              <a:latin typeface="Times New Roman" pitchFamily="18" charset="0"/>
              <a:cs typeface="Times New Roman" pitchFamily="18" charset="0"/>
            </a:endParaRPr>
          </a:p>
        </p:txBody>
      </p:sp>
      <p:sp>
        <p:nvSpPr>
          <p:cNvPr id="3" name="Заголовок 2"/>
          <p:cNvSpPr>
            <a:spLocks noGrp="1"/>
          </p:cNvSpPr>
          <p:nvPr>
            <p:ph type="title"/>
          </p:nvPr>
        </p:nvSpPr>
        <p:spPr>
          <a:xfrm>
            <a:off x="323528" y="404664"/>
            <a:ext cx="8229600" cy="432048"/>
          </a:xfrm>
        </p:spPr>
        <p:txBody>
          <a:bodyPr>
            <a:noAutofit/>
          </a:bodyPr>
          <a:lstStyle/>
          <a:p>
            <a:r>
              <a:rPr lang="ru-RU" sz="3200" b="1" dirty="0" smtClean="0">
                <a:solidFill>
                  <a:srgbClr val="FF0000"/>
                </a:solidFill>
              </a:rPr>
              <a:t>Старшая группа  (от 5 до 6 лет)</a:t>
            </a:r>
            <a:r>
              <a:rPr lang="ru-RU" sz="3200" dirty="0" smtClean="0">
                <a:solidFill>
                  <a:srgbClr val="FF0000"/>
                </a:solidFill>
              </a:rPr>
              <a:t/>
            </a:r>
            <a:br>
              <a:rPr lang="ru-RU" sz="3200" dirty="0" smtClean="0">
                <a:solidFill>
                  <a:srgbClr val="FF0000"/>
                </a:solidFill>
              </a:rPr>
            </a:br>
            <a:endParaRPr lang="ru-RU" sz="32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643050"/>
            <a:ext cx="8929718" cy="4525963"/>
          </a:xfrm>
        </p:spPr>
        <p:txBody>
          <a:bodyPr>
            <a:normAutofit fontScale="25000" lnSpcReduction="20000"/>
          </a:bodyPr>
          <a:lstStyle/>
          <a:p>
            <a:pPr>
              <a:buNone/>
            </a:pPr>
            <a:endParaRPr lang="ru-RU" dirty="0" smtClean="0"/>
          </a:p>
          <a:p>
            <a:r>
              <a:rPr lang="ru-RU" sz="6400" dirty="0" smtClean="0">
                <a:solidFill>
                  <a:schemeClr val="tx1"/>
                </a:solidFill>
                <a:latin typeface="Times New Roman" pitchFamily="18" charset="0"/>
                <a:cs typeface="Times New Roman" pitchFamily="18" charset="0"/>
              </a:rPr>
              <a:t>Формировать интерес к разнообразным зданиям и сооружениям (жилые дома, театры и </a:t>
            </a:r>
            <a:r>
              <a:rPr lang="ru-RU" sz="6400" dirty="0" err="1" smtClean="0">
                <a:solidFill>
                  <a:schemeClr val="tx1"/>
                </a:solidFill>
                <a:latin typeface="Times New Roman" pitchFamily="18" charset="0"/>
                <a:cs typeface="Times New Roman" pitchFamily="18" charset="0"/>
              </a:rPr>
              <a:t>др</a:t>
            </a:r>
            <a:endParaRPr lang="ru-RU" sz="6400" dirty="0" smtClean="0">
              <a:solidFill>
                <a:schemeClr val="tx1"/>
              </a:solidFill>
              <a:latin typeface="Times New Roman" pitchFamily="18" charset="0"/>
              <a:cs typeface="Times New Roman" pitchFamily="18" charset="0"/>
            </a:endParaRPr>
          </a:p>
          <a:p>
            <a:r>
              <a:rPr lang="ru-RU" sz="6400" dirty="0" smtClean="0">
                <a:solidFill>
                  <a:schemeClr val="tx1"/>
                </a:solidFill>
                <a:latin typeface="Times New Roman" pitchFamily="18" charset="0"/>
                <a:cs typeface="Times New Roman" pitchFamily="18" charset="0"/>
              </a:rPr>
              <a:t>Учить видеть конструкцию объекта и анализировать ее основные части, их функциональное назначение.</a:t>
            </a:r>
          </a:p>
          <a:p>
            <a:r>
              <a:rPr lang="ru-RU" sz="6400" dirty="0" smtClean="0">
                <a:solidFill>
                  <a:schemeClr val="tx1"/>
                </a:solidFill>
                <a:latin typeface="Times New Roman" pitchFamily="18" charset="0"/>
                <a:cs typeface="Times New Roman" pitchFamily="18" charset="0"/>
              </a:rPr>
              <a:t>Предлагать детям самостоятельно находить отдельные конструктивные решения на основе анализа существующих сооружений.</a:t>
            </a:r>
          </a:p>
          <a:p>
            <a:r>
              <a:rPr lang="ru-RU" sz="6400" dirty="0" smtClean="0">
                <a:solidFill>
                  <a:schemeClr val="tx1"/>
                </a:solidFill>
                <a:latin typeface="Times New Roman" pitchFamily="18" charset="0"/>
                <a:cs typeface="Times New Roman" pitchFamily="18" charset="0"/>
              </a:rPr>
              <a:t>Закреплять навыки коллективной работы: умение распределять обязанности, работать в соответствии с общим замыслом, не мешая друг другу.</a:t>
            </a:r>
          </a:p>
          <a:p>
            <a:r>
              <a:rPr lang="ru-RU" sz="6400" dirty="0" smtClean="0">
                <a:solidFill>
                  <a:schemeClr val="tx1"/>
                </a:solidFill>
                <a:latin typeface="Times New Roman" pitchFamily="18" charset="0"/>
                <a:cs typeface="Times New Roman" pitchFamily="18" charset="0"/>
              </a:rPr>
              <a:t>Учить детей сооружать различные конструкции одного и того же объекта в соответствии с их назначением (мост для пешеходов, мост для транспорта). Определять, какие детали более всего подходят для постройки, как их целесообразнее скомбинировать; продолжать развивать умение планировать процесс возведения постройки.</a:t>
            </a:r>
          </a:p>
          <a:p>
            <a:r>
              <a:rPr lang="ru-RU" sz="6400" dirty="0" smtClean="0">
                <a:solidFill>
                  <a:schemeClr val="tx1"/>
                </a:solidFill>
                <a:latin typeface="Times New Roman" pitchFamily="18" charset="0"/>
                <a:cs typeface="Times New Roman" pitchFamily="18" charset="0"/>
              </a:rPr>
              <a:t>Продолжать учить сооружать постройки, объединенные общей темой (улица, машины, дома).</a:t>
            </a:r>
          </a:p>
          <a:p>
            <a:r>
              <a:rPr lang="ru-RU" sz="6400" dirty="0" smtClean="0">
                <a:solidFill>
                  <a:schemeClr val="tx1"/>
                </a:solidFill>
                <a:latin typeface="Times New Roman" pitchFamily="18" charset="0"/>
                <a:cs typeface="Times New Roman" pitchFamily="18" charset="0"/>
              </a:rPr>
              <a:t>Конструирование из деталей конструкторов. Познакомить с разнообразными пластмассовыми конструкторами. Учить создавать различные модели (здания, самолеты, поезда и т. д.) по рисунку, по словесной инструкции воспитателя, по собственному замыслу.</a:t>
            </a:r>
          </a:p>
          <a:p>
            <a:r>
              <a:rPr lang="ru-RU" sz="6400" dirty="0" smtClean="0">
                <a:solidFill>
                  <a:schemeClr val="tx1"/>
                </a:solidFill>
                <a:latin typeface="Times New Roman" pitchFamily="18" charset="0"/>
                <a:cs typeface="Times New Roman" pitchFamily="18" charset="0"/>
              </a:rPr>
              <a:t>Познакомить детей с деревянным конструктором, детали которого крепятся штифтами. Учить создавать различные конструкции (мебель, машины) по рисунку и по словесной инструкции воспитателя.</a:t>
            </a:r>
          </a:p>
          <a:p>
            <a:r>
              <a:rPr lang="ru-RU" sz="6400" dirty="0" smtClean="0">
                <a:solidFill>
                  <a:schemeClr val="tx1"/>
                </a:solidFill>
                <a:latin typeface="Times New Roman" pitchFamily="18" charset="0"/>
                <a:cs typeface="Times New Roman" pitchFamily="18" charset="0"/>
              </a:rPr>
              <a:t>Учить создавать конструкции, объединенные общей темой (детская площадка, стоянка машин и др.).</a:t>
            </a:r>
          </a:p>
          <a:p>
            <a:r>
              <a:rPr lang="ru-RU" sz="6400" dirty="0" smtClean="0">
                <a:solidFill>
                  <a:schemeClr val="tx1"/>
                </a:solidFill>
                <a:latin typeface="Times New Roman" pitchFamily="18" charset="0"/>
                <a:cs typeface="Times New Roman" pitchFamily="18" charset="0"/>
              </a:rPr>
              <a:t>Учить разбирать конструкции при помощи скобы и киянки (в пластмассовых конструкторах</a:t>
            </a:r>
            <a:r>
              <a:rPr lang="ru-RU" sz="6400" dirty="0" smtClean="0">
                <a:latin typeface="Times New Roman" pitchFamily="18" charset="0"/>
                <a:cs typeface="Times New Roman" pitchFamily="18" charset="0"/>
              </a:rPr>
              <a:t>).</a:t>
            </a:r>
            <a:endParaRPr lang="ru-RU" sz="64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8115328" cy="1196752"/>
          </a:xfrm>
        </p:spPr>
        <p:txBody>
          <a:bodyPr>
            <a:normAutofit fontScale="90000"/>
          </a:bodyPr>
          <a:lstStyle/>
          <a:p>
            <a:r>
              <a:rPr lang="ru-RU" sz="3600" dirty="0" smtClean="0">
                <a:solidFill>
                  <a:srgbClr val="FF0000"/>
                </a:solidFill>
              </a:rPr>
              <a:t/>
            </a:r>
            <a:br>
              <a:rPr lang="ru-RU" sz="3600" dirty="0" smtClean="0">
                <a:solidFill>
                  <a:srgbClr val="FF0000"/>
                </a:solidFill>
              </a:rPr>
            </a:br>
            <a:r>
              <a:rPr lang="ru-RU" sz="3600" dirty="0" smtClean="0">
                <a:solidFill>
                  <a:srgbClr val="FF0000"/>
                </a:solidFill>
              </a:rPr>
              <a:t/>
            </a:r>
            <a:br>
              <a:rPr lang="ru-RU" sz="3600" dirty="0" smtClean="0">
                <a:solidFill>
                  <a:srgbClr val="FF0000"/>
                </a:solidFill>
              </a:rPr>
            </a:br>
            <a:r>
              <a:rPr lang="ru-RU" sz="3600" dirty="0" smtClean="0">
                <a:solidFill>
                  <a:srgbClr val="FF0000"/>
                </a:solidFill>
              </a:rPr>
              <a:t>Подготовительная к школе группа</a:t>
            </a:r>
            <a:br>
              <a:rPr lang="ru-RU" sz="3600" dirty="0" smtClean="0">
                <a:solidFill>
                  <a:srgbClr val="FF0000"/>
                </a:solidFill>
              </a:rPr>
            </a:br>
            <a:r>
              <a:rPr lang="ru-RU" sz="3600" dirty="0" smtClean="0">
                <a:solidFill>
                  <a:srgbClr val="FF0000"/>
                </a:solidFill>
              </a:rPr>
              <a:t>(от 6 до 7 лет)</a:t>
            </a:r>
            <a:r>
              <a:rPr lang="ru-RU" dirty="0" smtClean="0">
                <a:solidFill>
                  <a:srgbClr val="FF0000"/>
                </a:solidFill>
              </a:rPr>
              <a:t/>
            </a:r>
            <a:br>
              <a:rPr lang="ru-RU" dirty="0" smtClean="0">
                <a:solidFill>
                  <a:srgbClr val="FF0000"/>
                </a:solidFill>
              </a:rPr>
            </a:br>
            <a:endParaRPr lang="ru-RU"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124744"/>
            <a:ext cx="7408333" cy="5001419"/>
          </a:xfrm>
        </p:spPr>
        <p:txBody>
          <a:bodyPr>
            <a:noAutofit/>
          </a:bodyPr>
          <a:lstStyle/>
          <a:p>
            <a:r>
              <a:rPr lang="ru-RU" sz="2000" dirty="0">
                <a:solidFill>
                  <a:schemeClr val="tx1"/>
                </a:solidFill>
                <a:latin typeface="Times New Roman" pitchFamily="18" charset="0"/>
                <a:cs typeface="Times New Roman" pitchFamily="18" charset="0"/>
              </a:rPr>
              <a:t>развитие сенсорных и мыслительных способностей </a:t>
            </a:r>
            <a:r>
              <a:rPr lang="ru-RU" sz="2000" dirty="0" smtClean="0">
                <a:solidFill>
                  <a:schemeClr val="tx1"/>
                </a:solidFill>
                <a:latin typeface="Times New Roman" pitchFamily="18" charset="0"/>
                <a:cs typeface="Times New Roman" pitchFamily="18" charset="0"/>
              </a:rPr>
              <a:t>детей;</a:t>
            </a:r>
          </a:p>
          <a:p>
            <a:r>
              <a:rPr lang="ru-RU" sz="2000" dirty="0" smtClean="0">
                <a:solidFill>
                  <a:schemeClr val="tx1"/>
                </a:solidFill>
                <a:latin typeface="Times New Roman" pitchFamily="18" charset="0"/>
                <a:cs typeface="Times New Roman" pitchFamily="18" charset="0"/>
              </a:rPr>
              <a:t>приобретение конструктивно-технических умений </a:t>
            </a:r>
            <a:r>
              <a:rPr lang="ru-RU" sz="2000" dirty="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сооружают </a:t>
            </a:r>
            <a:r>
              <a:rPr lang="ru-RU" sz="2000" dirty="0">
                <a:solidFill>
                  <a:schemeClr val="tx1"/>
                </a:solidFill>
                <a:latin typeface="Times New Roman" pitchFamily="18" charset="0"/>
                <a:cs typeface="Times New Roman" pitchFamily="18" charset="0"/>
              </a:rPr>
              <a:t>отдельные предметы из строительного </a:t>
            </a:r>
            <a:r>
              <a:rPr lang="ru-RU" sz="2000" dirty="0" smtClean="0">
                <a:solidFill>
                  <a:schemeClr val="tx1"/>
                </a:solidFill>
                <a:latin typeface="Times New Roman" pitchFamily="18" charset="0"/>
                <a:cs typeface="Times New Roman" pitchFamily="18" charset="0"/>
              </a:rPr>
              <a:t>материала);</a:t>
            </a:r>
          </a:p>
          <a:p>
            <a:r>
              <a:rPr lang="ru-RU" sz="2000" dirty="0" err="1" smtClean="0">
                <a:solidFill>
                  <a:schemeClr val="tx1"/>
                </a:solidFill>
                <a:latin typeface="Times New Roman" pitchFamily="18" charset="0"/>
                <a:cs typeface="Times New Roman" pitchFamily="18" charset="0"/>
              </a:rPr>
              <a:t>развивитие</a:t>
            </a:r>
            <a:r>
              <a:rPr lang="ru-RU" sz="2000" dirty="0" smtClean="0">
                <a:solidFill>
                  <a:schemeClr val="tx1"/>
                </a:solidFill>
                <a:latin typeface="Times New Roman" pitchFamily="18" charset="0"/>
                <a:cs typeface="Times New Roman" pitchFamily="18" charset="0"/>
              </a:rPr>
              <a:t>  планирующей мыслительной деятельности -важный фактор </a:t>
            </a:r>
            <a:r>
              <a:rPr lang="ru-RU" sz="2000" dirty="0">
                <a:solidFill>
                  <a:schemeClr val="tx1"/>
                </a:solidFill>
                <a:latin typeface="Times New Roman" pitchFamily="18" charset="0"/>
                <a:cs typeface="Times New Roman" pitchFamily="18" charset="0"/>
              </a:rPr>
              <a:t>при формировании учебной </a:t>
            </a:r>
            <a:r>
              <a:rPr lang="ru-RU" sz="2000" dirty="0" smtClean="0">
                <a:solidFill>
                  <a:schemeClr val="tx1"/>
                </a:solidFill>
                <a:latin typeface="Times New Roman" pitchFamily="18" charset="0"/>
                <a:cs typeface="Times New Roman" pitchFamily="18" charset="0"/>
              </a:rPr>
              <a:t>деятельности;</a:t>
            </a:r>
          </a:p>
          <a:p>
            <a:r>
              <a:rPr lang="ru-RU" sz="2000" dirty="0" smtClean="0">
                <a:solidFill>
                  <a:schemeClr val="tx1"/>
                </a:solidFill>
                <a:latin typeface="Times New Roman" pitchFamily="18" charset="0"/>
                <a:cs typeface="Times New Roman" pitchFamily="18" charset="0"/>
              </a:rPr>
              <a:t>средство </a:t>
            </a:r>
            <a:r>
              <a:rPr lang="ru-RU" sz="2000" dirty="0">
                <a:solidFill>
                  <a:schemeClr val="tx1"/>
                </a:solidFill>
                <a:latin typeface="Times New Roman" pitchFamily="18" charset="0"/>
                <a:cs typeface="Times New Roman" pitchFamily="18" charset="0"/>
              </a:rPr>
              <a:t>нравственного воспитания </a:t>
            </a:r>
            <a:r>
              <a:rPr lang="ru-RU" sz="2000" dirty="0" smtClean="0">
                <a:solidFill>
                  <a:schemeClr val="tx1"/>
                </a:solidFill>
                <a:latin typeface="Times New Roman" pitchFamily="18" charset="0"/>
                <a:cs typeface="Times New Roman" pitchFamily="18" charset="0"/>
              </a:rPr>
              <a:t>дошкольников(в </a:t>
            </a:r>
            <a:r>
              <a:rPr lang="ru-RU" sz="2000" dirty="0">
                <a:solidFill>
                  <a:schemeClr val="tx1"/>
                </a:solidFill>
                <a:latin typeface="Times New Roman" pitchFamily="18" charset="0"/>
                <a:cs typeface="Times New Roman" pitchFamily="18" charset="0"/>
              </a:rPr>
              <a:t>процессе </a:t>
            </a:r>
            <a:r>
              <a:rPr lang="ru-RU" sz="2000" dirty="0" smtClean="0">
                <a:solidFill>
                  <a:schemeClr val="tx1"/>
                </a:solidFill>
                <a:latin typeface="Times New Roman" pitchFamily="18" charset="0"/>
                <a:cs typeface="Times New Roman" pitchFamily="18" charset="0"/>
              </a:rPr>
              <a:t>конструирования формируются </a:t>
            </a:r>
            <a:r>
              <a:rPr lang="ru-RU" sz="2000" dirty="0">
                <a:solidFill>
                  <a:schemeClr val="tx1"/>
                </a:solidFill>
                <a:latin typeface="Times New Roman" pitchFamily="18" charset="0"/>
                <a:cs typeface="Times New Roman" pitchFamily="18" charset="0"/>
              </a:rPr>
              <a:t>такие </a:t>
            </a:r>
            <a:r>
              <a:rPr lang="ru-RU" sz="2000" dirty="0" smtClean="0">
                <a:solidFill>
                  <a:schemeClr val="tx1"/>
                </a:solidFill>
                <a:latin typeface="Times New Roman" pitchFamily="18" charset="0"/>
                <a:cs typeface="Times New Roman" pitchFamily="18" charset="0"/>
              </a:rPr>
              <a:t>качества </a:t>
            </a:r>
            <a:r>
              <a:rPr lang="ru-RU" sz="2000" dirty="0">
                <a:solidFill>
                  <a:schemeClr val="tx1"/>
                </a:solidFill>
                <a:latin typeface="Times New Roman" pitchFamily="18" charset="0"/>
                <a:cs typeface="Times New Roman" pitchFamily="18" charset="0"/>
              </a:rPr>
              <a:t>личности, как трудолюбие, самостоятельность, инициатива, упорство при достижении цели, </a:t>
            </a:r>
            <a:r>
              <a:rPr lang="ru-RU" sz="2000" dirty="0" smtClean="0">
                <a:solidFill>
                  <a:schemeClr val="tx1"/>
                </a:solidFill>
                <a:latin typeface="Times New Roman" pitchFamily="18" charset="0"/>
                <a:cs typeface="Times New Roman" pitchFamily="18" charset="0"/>
              </a:rPr>
              <a:t>организованность);</a:t>
            </a:r>
          </a:p>
          <a:p>
            <a:r>
              <a:rPr lang="ru-RU" sz="2000" dirty="0" smtClean="0">
                <a:solidFill>
                  <a:schemeClr val="tx1"/>
                </a:solidFill>
                <a:latin typeface="Times New Roman" pitchFamily="18" charset="0"/>
                <a:cs typeface="Times New Roman" pitchFamily="18" charset="0"/>
              </a:rPr>
              <a:t> воспитание </a:t>
            </a:r>
            <a:r>
              <a:rPr lang="ru-RU" sz="2000" dirty="0">
                <a:solidFill>
                  <a:schemeClr val="tx1"/>
                </a:solidFill>
                <a:latin typeface="Times New Roman" pitchFamily="18" charset="0"/>
                <a:cs typeface="Times New Roman" pitchFamily="18" charset="0"/>
              </a:rPr>
              <a:t>первоначальных навыков работы в коллективе — умения предварительно договориться (распределить обязанности, отобрать материал, необходимый для выполнения постройки или поделки, спланировать процесс их </a:t>
            </a:r>
            <a:r>
              <a:rPr lang="ru-RU" sz="2000" dirty="0" smtClean="0">
                <a:solidFill>
                  <a:schemeClr val="tx1"/>
                </a:solidFill>
                <a:latin typeface="Times New Roman" pitchFamily="18" charset="0"/>
                <a:cs typeface="Times New Roman" pitchFamily="18" charset="0"/>
              </a:rPr>
              <a:t>изготовления);</a:t>
            </a:r>
          </a:p>
          <a:p>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воспитания эстетических чувств, </a:t>
            </a:r>
            <a:r>
              <a:rPr lang="ru-RU" sz="2000" dirty="0" smtClean="0">
                <a:solidFill>
                  <a:schemeClr val="tx1"/>
                </a:solidFill>
                <a:latin typeface="Times New Roman" pitchFamily="18" charset="0"/>
                <a:cs typeface="Times New Roman" pitchFamily="18" charset="0"/>
              </a:rPr>
              <a:t>развитие </a:t>
            </a:r>
            <a:r>
              <a:rPr lang="ru-RU" sz="2000" dirty="0">
                <a:solidFill>
                  <a:schemeClr val="tx1"/>
                </a:solidFill>
                <a:latin typeface="Times New Roman" pitchFamily="18" charset="0"/>
                <a:cs typeface="Times New Roman" pitchFamily="18" charset="0"/>
              </a:rPr>
              <a:t>творчества.</a:t>
            </a:r>
            <a:endParaRPr lang="ru-RU" sz="2000" dirty="0" smtClean="0">
              <a:solidFill>
                <a:schemeClr val="tx1"/>
              </a:solidFill>
              <a:latin typeface="Times New Roman" pitchFamily="18" charset="0"/>
              <a:cs typeface="Times New Roman" pitchFamily="18" charset="0"/>
            </a:endParaRPr>
          </a:p>
          <a:p>
            <a:endParaRPr lang="ru-RU" sz="2000" dirty="0" smtClean="0">
              <a:solidFill>
                <a:schemeClr val="tx1"/>
              </a:solidFill>
            </a:endParaRPr>
          </a:p>
          <a:p>
            <a:endParaRPr lang="ru-RU" dirty="0"/>
          </a:p>
        </p:txBody>
      </p:sp>
      <p:sp>
        <p:nvSpPr>
          <p:cNvPr id="2" name="Заголовок 1"/>
          <p:cNvSpPr>
            <a:spLocks noGrp="1"/>
          </p:cNvSpPr>
          <p:nvPr>
            <p:ph type="title"/>
          </p:nvPr>
        </p:nvSpPr>
        <p:spPr/>
        <p:txBody>
          <a:bodyPr/>
          <a:lstStyle/>
          <a:p>
            <a:r>
              <a:rPr lang="ru-RU" dirty="0" smtClean="0">
                <a:solidFill>
                  <a:srgbClr val="FF0000"/>
                </a:solidFill>
              </a:rPr>
              <a:t>Значение</a:t>
            </a:r>
            <a:endParaRPr lang="ru-RU"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pPr algn="ctr"/>
            <a:r>
              <a:rPr lang="ru-RU" sz="6000" i="1" u="sng" spc="300" dirty="0" smtClean="0">
                <a:solidFill>
                  <a:srgbClr val="FF0000"/>
                </a:solidFill>
                <a:effectLst>
                  <a:outerShdw blurRad="38100" dist="38100" dir="2700000" algn="tl">
                    <a:srgbClr val="000000">
                      <a:alpha val="43137"/>
                    </a:srgbClr>
                  </a:outerShdw>
                </a:effectLst>
              </a:rPr>
              <a:t>БЛАГОДАРЮ </a:t>
            </a:r>
            <a:br>
              <a:rPr lang="ru-RU" sz="6000" i="1" u="sng" spc="300" dirty="0" smtClean="0">
                <a:solidFill>
                  <a:srgbClr val="FF0000"/>
                </a:solidFill>
                <a:effectLst>
                  <a:outerShdw blurRad="38100" dist="38100" dir="2700000" algn="tl">
                    <a:srgbClr val="000000">
                      <a:alpha val="43137"/>
                    </a:srgbClr>
                  </a:outerShdw>
                </a:effectLst>
              </a:rPr>
            </a:br>
            <a:r>
              <a:rPr lang="ru-RU" sz="6000" i="1" u="sng" spc="300" dirty="0" smtClean="0">
                <a:solidFill>
                  <a:srgbClr val="FF0000"/>
                </a:solidFill>
                <a:effectLst>
                  <a:outerShdw blurRad="38100" dist="38100" dir="2700000" algn="tl">
                    <a:srgbClr val="000000">
                      <a:alpha val="43137"/>
                    </a:srgbClr>
                  </a:outerShdw>
                </a:effectLst>
              </a:rPr>
              <a:t/>
            </a:r>
            <a:br>
              <a:rPr lang="ru-RU" sz="6000" i="1" u="sng" spc="300" dirty="0" smtClean="0">
                <a:solidFill>
                  <a:srgbClr val="FF0000"/>
                </a:solidFill>
                <a:effectLst>
                  <a:outerShdw blurRad="38100" dist="38100" dir="2700000" algn="tl">
                    <a:srgbClr val="000000">
                      <a:alpha val="43137"/>
                    </a:srgbClr>
                  </a:outerShdw>
                </a:effectLst>
              </a:rPr>
            </a:br>
            <a:r>
              <a:rPr lang="ru-RU" sz="6000" i="1" u="sng" spc="300" dirty="0" smtClean="0">
                <a:solidFill>
                  <a:srgbClr val="FF0000"/>
                </a:solidFill>
                <a:effectLst>
                  <a:outerShdw blurRad="38100" dist="38100" dir="2700000" algn="tl">
                    <a:srgbClr val="000000">
                      <a:alpha val="43137"/>
                    </a:srgbClr>
                  </a:outerShdw>
                </a:effectLst>
              </a:rPr>
              <a:t> </a:t>
            </a:r>
            <a:r>
              <a:rPr lang="ru-RU" sz="6000" b="1" i="1" u="sng" spc="300" dirty="0" smtClean="0">
                <a:solidFill>
                  <a:srgbClr val="FF0000"/>
                </a:solidFill>
                <a:effectLst>
                  <a:outerShdw blurRad="38100" dist="38100" dir="2700000" algn="tl">
                    <a:srgbClr val="000000">
                      <a:alpha val="43137"/>
                    </a:srgbClr>
                  </a:outerShdw>
                </a:effectLst>
              </a:rPr>
              <a:t>ЗА ВНИМАНИЕ !</a:t>
            </a:r>
            <a:endParaRPr lang="ru-RU" sz="6000" b="1" i="1" u="sng" spc="300" dirty="0">
              <a:solidFill>
                <a:srgbClr val="FF00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196752"/>
            <a:ext cx="7408333" cy="5040560"/>
          </a:xfrm>
        </p:spPr>
        <p:txBody>
          <a:bodyPr>
            <a:normAutofit lnSpcReduction="10000"/>
          </a:bodyPr>
          <a:lstStyle/>
          <a:p>
            <a:r>
              <a:rPr lang="ru-RU" sz="3200" dirty="0">
                <a:solidFill>
                  <a:schemeClr val="tx1"/>
                </a:solidFill>
                <a:latin typeface="Times New Roman" pitchFamily="18" charset="0"/>
                <a:cs typeface="Times New Roman" pitchFamily="18" charset="0"/>
              </a:rPr>
              <a:t>1. Приобщать детей к миру технического и художественного изобретательства.</a:t>
            </a:r>
          </a:p>
          <a:p>
            <a:r>
              <a:rPr lang="ru-RU" sz="3200" dirty="0">
                <a:solidFill>
                  <a:schemeClr val="tx1"/>
                </a:solidFill>
                <a:latin typeface="Times New Roman" pitchFamily="18" charset="0"/>
                <a:cs typeface="Times New Roman" pitchFamily="18" charset="0"/>
              </a:rPr>
              <a:t>2. Упражнять в конструирование по графическим моделям.</a:t>
            </a:r>
          </a:p>
          <a:p>
            <a:r>
              <a:rPr lang="ru-RU" sz="3200" dirty="0">
                <a:solidFill>
                  <a:schemeClr val="tx1"/>
                </a:solidFill>
                <a:latin typeface="Times New Roman" pitchFamily="18" charset="0"/>
                <a:cs typeface="Times New Roman" pitchFamily="18" charset="0"/>
              </a:rPr>
              <a:t>3. </a:t>
            </a:r>
            <a:r>
              <a:rPr lang="ru-RU" sz="3200" dirty="0" smtClean="0">
                <a:solidFill>
                  <a:schemeClr val="tx1"/>
                </a:solidFill>
                <a:latin typeface="Times New Roman" pitchFamily="18" charset="0"/>
                <a:cs typeface="Times New Roman" pitchFamily="18" charset="0"/>
              </a:rPr>
              <a:t>Развивать наглядно-образное </a:t>
            </a:r>
            <a:r>
              <a:rPr lang="ru-RU" sz="3200" dirty="0">
                <a:solidFill>
                  <a:schemeClr val="tx1"/>
                </a:solidFill>
                <a:latin typeface="Times New Roman" pitchFamily="18" charset="0"/>
                <a:cs typeface="Times New Roman" pitchFamily="18" charset="0"/>
              </a:rPr>
              <a:t>восприятие.</a:t>
            </a:r>
          </a:p>
          <a:p>
            <a:r>
              <a:rPr lang="ru-RU" sz="3200" dirty="0">
                <a:solidFill>
                  <a:schemeClr val="tx1"/>
                </a:solidFill>
                <a:latin typeface="Times New Roman" pitchFamily="18" charset="0"/>
                <a:cs typeface="Times New Roman" pitchFamily="18" charset="0"/>
              </a:rPr>
              <a:t>4. Совершенствовать память, мелкую моторику, мышление, усидчивость, творческие способности</a:t>
            </a:r>
            <a:r>
              <a:rPr lang="ru-RU" sz="3200" dirty="0"/>
              <a:t>.</a:t>
            </a:r>
          </a:p>
          <a:p>
            <a:endParaRPr lang="ru-RU" dirty="0"/>
          </a:p>
        </p:txBody>
      </p:sp>
      <p:sp>
        <p:nvSpPr>
          <p:cNvPr id="2" name="Заголовок 1"/>
          <p:cNvSpPr>
            <a:spLocks noGrp="1"/>
          </p:cNvSpPr>
          <p:nvPr>
            <p:ph type="title"/>
          </p:nvPr>
        </p:nvSpPr>
        <p:spPr>
          <a:xfrm>
            <a:off x="457200" y="338328"/>
            <a:ext cx="8229600" cy="714408"/>
          </a:xfrm>
        </p:spPr>
        <p:txBody>
          <a:bodyPr>
            <a:normAutofit fontScale="90000"/>
          </a:bodyPr>
          <a:lstStyle/>
          <a:p>
            <a:r>
              <a:rPr lang="ru-RU" dirty="0">
                <a:solidFill>
                  <a:srgbClr val="FF0000"/>
                </a:solidFill>
              </a:rPr>
              <a:t>Задачи:</a:t>
            </a:r>
            <a:br>
              <a:rPr lang="ru-RU" dirty="0">
                <a:solidFill>
                  <a:srgbClr val="FF0000"/>
                </a:solidFill>
              </a:rPr>
            </a:br>
            <a:endParaRPr lang="ru-RU"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052736"/>
            <a:ext cx="7408333" cy="5400600"/>
          </a:xfrm>
        </p:spPr>
        <p:txBody>
          <a:bodyPr>
            <a:normAutofit fontScale="25000" lnSpcReduction="20000"/>
          </a:bodyPr>
          <a:lstStyle/>
          <a:p>
            <a:r>
              <a:rPr lang="ru-RU" sz="9600" dirty="0">
                <a:solidFill>
                  <a:schemeClr val="tx1"/>
                </a:solidFill>
                <a:latin typeface="Times New Roman" pitchFamily="18" charset="0"/>
                <a:cs typeface="Times New Roman" pitchFamily="18" charset="0"/>
              </a:rPr>
              <a:t>Характерной особенностью процесса </a:t>
            </a:r>
            <a:r>
              <a:rPr lang="ru-RU" sz="9600" dirty="0" smtClean="0">
                <a:solidFill>
                  <a:schemeClr val="tx1"/>
                </a:solidFill>
                <a:latin typeface="Times New Roman" pitchFamily="18" charset="0"/>
                <a:cs typeface="Times New Roman" pitchFamily="18" charset="0"/>
              </a:rPr>
              <a:t>конструирования </a:t>
            </a:r>
            <a:r>
              <a:rPr lang="ru-RU" sz="9600" dirty="0">
                <a:solidFill>
                  <a:schemeClr val="tx1"/>
                </a:solidFill>
                <a:latin typeface="Times New Roman" pitchFamily="18" charset="0"/>
                <a:cs typeface="Times New Roman" pitchFamily="18" charset="0"/>
              </a:rPr>
              <a:t>является воссоздание и преобразование (комбинирование) пространственных представлений (образов), что способствует практическому познанию свойств геометрических тел и пространственных отношений. При этом особенно важно развитие пространственного воображения и образного мышления (Н.Н. </a:t>
            </a:r>
            <a:r>
              <a:rPr lang="ru-RU" sz="9600" dirty="0" err="1">
                <a:solidFill>
                  <a:schemeClr val="tx1"/>
                </a:solidFill>
                <a:latin typeface="Times New Roman" pitchFamily="18" charset="0"/>
                <a:cs typeface="Times New Roman" pitchFamily="18" charset="0"/>
              </a:rPr>
              <a:t>Поддьяков</a:t>
            </a:r>
            <a:r>
              <a:rPr lang="ru-RU" sz="9600" dirty="0">
                <a:solidFill>
                  <a:schemeClr val="tx1"/>
                </a:solidFill>
                <a:latin typeface="Times New Roman" pitchFamily="18" charset="0"/>
                <a:cs typeface="Times New Roman" pitchFamily="18" charset="0"/>
              </a:rPr>
              <a:t>). </a:t>
            </a:r>
            <a:endParaRPr lang="ru-RU" sz="9600" dirty="0" smtClean="0">
              <a:solidFill>
                <a:schemeClr val="tx1"/>
              </a:solidFill>
              <a:latin typeface="Times New Roman" pitchFamily="18" charset="0"/>
              <a:cs typeface="Times New Roman" pitchFamily="18" charset="0"/>
            </a:endParaRPr>
          </a:p>
          <a:p>
            <a:r>
              <a:rPr lang="ru-RU" sz="9600" dirty="0" smtClean="0">
                <a:solidFill>
                  <a:schemeClr val="tx1"/>
                </a:solidFill>
                <a:latin typeface="Times New Roman" pitchFamily="18" charset="0"/>
                <a:cs typeface="Times New Roman" pitchFamily="18" charset="0"/>
              </a:rPr>
              <a:t>Конструирование относится к числу тех видов деятельности, которые имеют моделирующий характер. Оно направлено на моделирование окружающего пространства в самых существенных чертах и отношениях. Такая специфическая направленность конструирования отличает его от других видов деятельности.</a:t>
            </a:r>
          </a:p>
          <a:p>
            <a:endParaRPr lang="ru-RU" dirty="0"/>
          </a:p>
        </p:txBody>
      </p:sp>
      <p:sp>
        <p:nvSpPr>
          <p:cNvPr id="2" name="Заголовок 1"/>
          <p:cNvSpPr>
            <a:spLocks noGrp="1"/>
          </p:cNvSpPr>
          <p:nvPr>
            <p:ph type="title"/>
          </p:nvPr>
        </p:nvSpPr>
        <p:spPr>
          <a:xfrm>
            <a:off x="467544" y="332656"/>
            <a:ext cx="8229600" cy="864096"/>
          </a:xfrm>
        </p:spPr>
        <p:txBody>
          <a:bodyPr>
            <a:normAutofit/>
          </a:bodyPr>
          <a:lstStyle/>
          <a:p>
            <a:r>
              <a:rPr lang="ru-RU" sz="3600" dirty="0" smtClean="0">
                <a:solidFill>
                  <a:srgbClr val="FF0000"/>
                </a:solidFill>
              </a:rPr>
              <a:t>Особенности конструирования</a:t>
            </a:r>
            <a:endParaRPr lang="ru-RU" sz="36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620688"/>
            <a:ext cx="7408333" cy="5505475"/>
          </a:xfrm>
        </p:spPr>
        <p:txBody>
          <a:bodyPr>
            <a:normAutofit/>
          </a:bodyPr>
          <a:lstStyle/>
          <a:p>
            <a:r>
              <a:rPr lang="ru-RU" dirty="0" smtClean="0">
                <a:solidFill>
                  <a:schemeClr val="tx1"/>
                </a:solidFill>
                <a:latin typeface="Times New Roman" pitchFamily="18" charset="0"/>
                <a:cs typeface="Times New Roman" pitchFamily="18" charset="0"/>
              </a:rPr>
              <a:t>Техническое конструирование из строительных материалов (деревянных окрашенных или неокрашенных деталей геометрической формы), из деталей конструкторов имеющих разные способы крепления, из крупногабаритных модульных блоков, некоторые способы конструирования из бумаги, картона, коробок, катушек и других материалов; </a:t>
            </a:r>
          </a:p>
          <a:p>
            <a:r>
              <a:rPr lang="ru-RU" dirty="0" smtClean="0">
                <a:solidFill>
                  <a:schemeClr val="tx1"/>
                </a:solidFill>
                <a:latin typeface="Times New Roman" pitchFamily="18" charset="0"/>
                <a:cs typeface="Times New Roman" pitchFamily="18" charset="0"/>
              </a:rPr>
              <a:t>художественное — конструирование из природного и бросового (использованного) материала, из бумаги.</a:t>
            </a:r>
            <a:endParaRPr lang="ru-RU"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solidFill>
                  <a:schemeClr val="tx1"/>
                </a:solidFill>
                <a:latin typeface="Times New Roman" pitchFamily="18" charset="0"/>
                <a:cs typeface="Times New Roman" pitchFamily="18" charset="0"/>
              </a:rPr>
              <a:t>Дети, создавая образы, не только отображают их структуру, но и выражают свое отношение к ним, передают их характер, пользуясь цветом, фактурой, формой, что приводит, по выражению А.В. Запорожца, к «формированию своеобразных эмоциональных образов». </a:t>
            </a:r>
            <a:endParaRPr lang="ru-RU"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a:xfrm>
            <a:off x="214282" y="274638"/>
            <a:ext cx="8786874" cy="1225536"/>
          </a:xfrm>
        </p:spPr>
        <p:txBody>
          <a:bodyPr>
            <a:normAutofit fontScale="90000"/>
          </a:bodyPr>
          <a:lstStyle/>
          <a:p>
            <a:r>
              <a:rPr lang="ru-RU" dirty="0" smtClean="0">
                <a:solidFill>
                  <a:srgbClr val="FF0000"/>
                </a:solidFill>
              </a:rPr>
              <a:t>Художественное  конструирование (</a:t>
            </a:r>
            <a:r>
              <a:rPr lang="ru-RU" sz="3100" dirty="0" smtClean="0">
                <a:solidFill>
                  <a:srgbClr val="FF0000"/>
                </a:solidFill>
              </a:rPr>
              <a:t>вид конструктивных игр)</a:t>
            </a:r>
            <a:endParaRPr lang="ru-RU" sz="31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42919"/>
            <a:ext cx="8424936" cy="5954433"/>
          </a:xfrm>
        </p:spPr>
        <p:txBody>
          <a:bodyPr>
            <a:noAutofit/>
          </a:bodyPr>
          <a:lstStyle/>
          <a:p>
            <a:r>
              <a:rPr lang="ru-RU" sz="2000" dirty="0"/>
              <a:t> </a:t>
            </a:r>
            <a:r>
              <a:rPr lang="ru-RU" sz="2000" i="1" u="sng" dirty="0">
                <a:solidFill>
                  <a:schemeClr val="tx1"/>
                </a:solidFill>
                <a:latin typeface="Times New Roman" pitchFamily="18" charset="0"/>
                <a:cs typeface="Times New Roman" pitchFamily="18" charset="0"/>
              </a:rPr>
              <a:t>Конструирование по образцу</a:t>
            </a:r>
            <a:r>
              <a:rPr lang="ru-RU" sz="2000" u="sng" dirty="0">
                <a:solidFill>
                  <a:schemeClr val="tx1"/>
                </a:solidFill>
                <a:latin typeface="Times New Roman" pitchFamily="18" charset="0"/>
                <a:cs typeface="Times New Roman" pitchFamily="18" charset="0"/>
              </a:rPr>
              <a:t> (Ф. </a:t>
            </a:r>
            <a:r>
              <a:rPr lang="ru-RU" sz="2000" u="sng" dirty="0" err="1">
                <a:solidFill>
                  <a:schemeClr val="tx1"/>
                </a:solidFill>
                <a:latin typeface="Times New Roman" pitchFamily="18" charset="0"/>
                <a:cs typeface="Times New Roman" pitchFamily="18" charset="0"/>
              </a:rPr>
              <a:t>Фребель</a:t>
            </a:r>
            <a:r>
              <a:rPr lang="ru-RU" sz="2000" dirty="0" smtClean="0">
                <a:solidFill>
                  <a:schemeClr val="tx1"/>
                </a:solidFill>
                <a:latin typeface="Times New Roman" pitchFamily="18" charset="0"/>
                <a:cs typeface="Times New Roman" pitchFamily="18" charset="0"/>
              </a:rPr>
              <a:t>) детям предлагают образцы построек, выполненных из деталей строительного материала и конструкторов, поделок из бумаги и т.п., показывая способы их воспроизведения. Это обеспечивает прямую передачу детям готовых знаний, способов действий, основанных на подражании. </a:t>
            </a:r>
          </a:p>
          <a:p>
            <a:r>
              <a:rPr lang="ru-RU" sz="2000" i="1" u="sng" dirty="0">
                <a:solidFill>
                  <a:schemeClr val="tx1"/>
                </a:solidFill>
                <a:latin typeface="Times New Roman" pitchFamily="18" charset="0"/>
                <a:cs typeface="Times New Roman" pitchFamily="18" charset="0"/>
              </a:rPr>
              <a:t>Конструирование по модели</a:t>
            </a:r>
            <a:r>
              <a:rPr lang="ru-RU" sz="2000" u="sng" dirty="0">
                <a:solidFill>
                  <a:schemeClr val="tx1"/>
                </a:solidFill>
                <a:latin typeface="Times New Roman" pitchFamily="18" charset="0"/>
                <a:cs typeface="Times New Roman" pitchFamily="18" charset="0"/>
              </a:rPr>
              <a:t> (А.Н. </a:t>
            </a:r>
            <a:r>
              <a:rPr lang="ru-RU" sz="2000" u="sng" dirty="0" err="1">
                <a:solidFill>
                  <a:schemeClr val="tx1"/>
                </a:solidFill>
                <a:latin typeface="Times New Roman" pitchFamily="18" charset="0"/>
                <a:cs typeface="Times New Roman" pitchFamily="18" charset="0"/>
              </a:rPr>
              <a:t>Миренова</a:t>
            </a:r>
            <a:r>
              <a:rPr lang="ru-RU" sz="2000" u="sng" dirty="0">
                <a:solidFill>
                  <a:schemeClr val="tx1"/>
                </a:solidFill>
                <a:latin typeface="Times New Roman" pitchFamily="18" charset="0"/>
                <a:cs typeface="Times New Roman" pitchFamily="18" charset="0"/>
              </a:rPr>
              <a:t>, А.Р. </a:t>
            </a:r>
            <a:r>
              <a:rPr lang="ru-RU" sz="2000" u="sng" dirty="0" err="1" smtClean="0">
                <a:solidFill>
                  <a:schemeClr val="tx1"/>
                </a:solidFill>
                <a:latin typeface="Times New Roman" pitchFamily="18" charset="0"/>
                <a:cs typeface="Times New Roman" pitchFamily="18" charset="0"/>
              </a:rPr>
              <a:t>Лурияв</a:t>
            </a:r>
            <a:r>
              <a:rPr lang="ru-RU" sz="2000" u="sng"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детям в качестве образца предъявляют модель, в которой очертание отдельных составляющих ее элементов скрыто от ребенка. Эту модель дети должны воспроизвести из имеющегося у них строительного материала. В данном случае ребенку предлагают определенную задачу, но не дают способа ее решения.</a:t>
            </a:r>
          </a:p>
          <a:p>
            <a:r>
              <a:rPr lang="ru-RU" sz="2000" i="1" u="sng" dirty="0">
                <a:solidFill>
                  <a:schemeClr val="tx1"/>
                </a:solidFill>
                <a:latin typeface="Times New Roman" pitchFamily="18" charset="0"/>
                <a:cs typeface="Times New Roman" pitchFamily="18" charset="0"/>
              </a:rPr>
              <a:t>Конструирование по условиям</a:t>
            </a:r>
            <a:r>
              <a:rPr lang="ru-RU" sz="2000" u="sng" dirty="0">
                <a:solidFill>
                  <a:schemeClr val="tx1"/>
                </a:solidFill>
                <a:latin typeface="Times New Roman" pitchFamily="18" charset="0"/>
                <a:cs typeface="Times New Roman" pitchFamily="18" charset="0"/>
              </a:rPr>
              <a:t> (Н.Н. </a:t>
            </a:r>
            <a:r>
              <a:rPr lang="ru-RU" sz="2000" u="sng" dirty="0" err="1">
                <a:solidFill>
                  <a:schemeClr val="tx1"/>
                </a:solidFill>
                <a:latin typeface="Times New Roman" pitchFamily="18" charset="0"/>
                <a:cs typeface="Times New Roman" pitchFamily="18" charset="0"/>
              </a:rPr>
              <a:t>Поддьяков</a:t>
            </a:r>
            <a:r>
              <a:rPr lang="ru-RU" sz="2000" u="sng"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выражается через условия и носят проблемный характер, поскольку способов их решения не дается. Данная форма работы способствует развитию творческого конструирования (Н.Н. </a:t>
            </a:r>
            <a:r>
              <a:rPr lang="ru-RU" sz="2000" dirty="0" err="1" smtClean="0">
                <a:solidFill>
                  <a:schemeClr val="tx1"/>
                </a:solidFill>
                <a:latin typeface="Times New Roman" pitchFamily="18" charset="0"/>
                <a:cs typeface="Times New Roman" pitchFamily="18" charset="0"/>
              </a:rPr>
              <a:t>Поддьяков</a:t>
            </a:r>
            <a:r>
              <a:rPr lang="ru-RU" sz="2000" dirty="0" smtClean="0">
                <a:solidFill>
                  <a:schemeClr val="tx1"/>
                </a:solidFill>
                <a:latin typeface="Times New Roman" pitchFamily="18" charset="0"/>
                <a:cs typeface="Times New Roman" pitchFamily="18" charset="0"/>
              </a:rPr>
              <a:t>, А.Н. </a:t>
            </a:r>
            <a:r>
              <a:rPr lang="ru-RU" sz="2000" dirty="0" err="1" smtClean="0">
                <a:solidFill>
                  <a:schemeClr val="tx1"/>
                </a:solidFill>
                <a:latin typeface="Times New Roman" pitchFamily="18" charset="0"/>
                <a:cs typeface="Times New Roman" pitchFamily="18" charset="0"/>
              </a:rPr>
              <a:t>Давидчук</a:t>
            </a:r>
            <a:r>
              <a:rPr lang="ru-RU" sz="2000" dirty="0" smtClean="0">
                <a:solidFill>
                  <a:schemeClr val="tx1"/>
                </a:solidFill>
                <a:latin typeface="Times New Roman" pitchFamily="18" charset="0"/>
                <a:cs typeface="Times New Roman" pitchFamily="18" charset="0"/>
              </a:rPr>
              <a:t>, Л.А. Парамонова). Однако дети должны уже иметь определенный опыт: обобщенные представления о конструируемых объектах, умение анализировать сходные по структуре объекты и свойства разных материалов и </a:t>
            </a:r>
            <a:r>
              <a:rPr lang="ru-RU" sz="2000" dirty="0" err="1" smtClean="0">
                <a:solidFill>
                  <a:schemeClr val="tx1"/>
                </a:solidFill>
                <a:latin typeface="Times New Roman" pitchFamily="18" charset="0"/>
                <a:cs typeface="Times New Roman" pitchFamily="18" charset="0"/>
              </a:rPr>
              <a:t>т.п</a:t>
            </a:r>
            <a:endParaRPr lang="ru-RU" sz="2000" dirty="0" smtClean="0">
              <a:solidFill>
                <a:schemeClr val="tx1"/>
              </a:solidFill>
              <a:latin typeface="Times New Roman" pitchFamily="18" charset="0"/>
              <a:cs typeface="Times New Roman" pitchFamily="18" charset="0"/>
            </a:endParaRPr>
          </a:p>
          <a:p>
            <a:endParaRPr lang="ru-RU" sz="1800"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a:xfrm>
            <a:off x="500034" y="0"/>
            <a:ext cx="8229600" cy="620688"/>
          </a:xfrm>
        </p:spPr>
        <p:txBody>
          <a:bodyPr>
            <a:normAutofit/>
          </a:bodyPr>
          <a:lstStyle/>
          <a:p>
            <a:r>
              <a:rPr lang="ru-RU" sz="2800" dirty="0" smtClean="0">
                <a:solidFill>
                  <a:srgbClr val="FF0000"/>
                </a:solidFill>
              </a:rPr>
              <a:t>Виды конструктивных игр</a:t>
            </a:r>
            <a:endParaRPr lang="ru-RU" sz="28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58204" cy="5976664"/>
          </a:xfrm>
        </p:spPr>
        <p:txBody>
          <a:bodyPr>
            <a:noAutofit/>
          </a:bodyPr>
          <a:lstStyle/>
          <a:p>
            <a:r>
              <a:rPr lang="ru-RU" sz="2000" i="1" u="sng" dirty="0" smtClean="0">
                <a:solidFill>
                  <a:schemeClr val="tx1"/>
                </a:solidFill>
                <a:latin typeface="Times New Roman" pitchFamily="18" charset="0"/>
                <a:cs typeface="Times New Roman" pitchFamily="18" charset="0"/>
              </a:rPr>
              <a:t>Конструирование по простейшим чертежам</a:t>
            </a:r>
            <a:r>
              <a:rPr lang="ru-RU" sz="2000" u="sng" dirty="0" smtClean="0">
                <a:solidFill>
                  <a:schemeClr val="tx1"/>
                </a:solidFill>
                <a:latin typeface="Times New Roman" pitchFamily="18" charset="0"/>
                <a:cs typeface="Times New Roman" pitchFamily="18" charset="0"/>
              </a:rPr>
              <a:t>, и наглядным схемам  С. Леона </a:t>
            </a:r>
            <a:r>
              <a:rPr lang="ru-RU" sz="2000" u="sng" dirty="0" err="1" smtClean="0">
                <a:solidFill>
                  <a:schemeClr val="tx1"/>
                </a:solidFill>
                <a:latin typeface="Times New Roman" pitchFamily="18" charset="0"/>
                <a:cs typeface="Times New Roman" pitchFamily="18" charset="0"/>
              </a:rPr>
              <a:t>Лоренсо</a:t>
            </a:r>
            <a:r>
              <a:rPr lang="ru-RU" sz="2000" u="sng" dirty="0" smtClean="0">
                <a:solidFill>
                  <a:schemeClr val="tx1"/>
                </a:solidFill>
                <a:latin typeface="Times New Roman" pitchFamily="18" charset="0"/>
                <a:cs typeface="Times New Roman" pitchFamily="18" charset="0"/>
              </a:rPr>
              <a:t> и В.В. </a:t>
            </a:r>
            <a:r>
              <a:rPr lang="ru-RU" sz="2000" u="sng" dirty="0" err="1" smtClean="0">
                <a:solidFill>
                  <a:schemeClr val="tx1"/>
                </a:solidFill>
                <a:latin typeface="Times New Roman" pitchFamily="18" charset="0"/>
                <a:cs typeface="Times New Roman" pitchFamily="18" charset="0"/>
              </a:rPr>
              <a:t>Холмовской</a:t>
            </a:r>
            <a:r>
              <a:rPr lang="ru-RU" sz="2000" u="sng"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начинают строить и применять чертежи в качестве средства самостоятельного познания новых объектов.</a:t>
            </a:r>
            <a:endParaRPr lang="ru-RU" sz="2000" i="1" u="sng" dirty="0" smtClean="0">
              <a:solidFill>
                <a:schemeClr val="tx1"/>
              </a:solidFill>
              <a:latin typeface="Times New Roman" pitchFamily="18" charset="0"/>
              <a:cs typeface="Times New Roman" pitchFamily="18" charset="0"/>
            </a:endParaRPr>
          </a:p>
          <a:p>
            <a:r>
              <a:rPr lang="ru-RU" sz="2000" i="1" u="sng" dirty="0" smtClean="0">
                <a:solidFill>
                  <a:schemeClr val="tx1"/>
                </a:solidFill>
                <a:latin typeface="Times New Roman" pitchFamily="18" charset="0"/>
                <a:cs typeface="Times New Roman" pitchFamily="18" charset="0"/>
              </a:rPr>
              <a:t>Конструирование по замыслу</a:t>
            </a:r>
            <a:r>
              <a:rPr lang="ru-RU" sz="2000" u="sng"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развивает творчество детей, проявляет их самостоятельность; в этом случае ребенок сам решает, что и как он будет конструировать. Но такой вид конструирования и его осуществление — достаточно трудная задача для дошкольников: их замыслы неустойчивы и часто меняются в процессе их осуществления. При этом дети не учатся созданию замыслов, а лишь самостоятельно, творчески используют знания и умения, полученные ранее. </a:t>
            </a:r>
          </a:p>
          <a:p>
            <a:r>
              <a:rPr lang="ru-RU" sz="2000" u="sng" dirty="0" smtClean="0">
                <a:solidFill>
                  <a:schemeClr val="tx1"/>
                </a:solidFill>
                <a:latin typeface="Times New Roman" pitchFamily="18" charset="0"/>
                <a:cs typeface="Times New Roman" pitchFamily="18" charset="0"/>
              </a:rPr>
              <a:t>В </a:t>
            </a:r>
            <a:r>
              <a:rPr lang="ru-RU" sz="2000" i="1" u="sng" dirty="0" smtClean="0">
                <a:solidFill>
                  <a:schemeClr val="tx1"/>
                </a:solidFill>
                <a:latin typeface="Times New Roman" pitchFamily="18" charset="0"/>
                <a:cs typeface="Times New Roman" pitchFamily="18" charset="0"/>
              </a:rPr>
              <a:t>конструировании по теме</a:t>
            </a:r>
            <a:r>
              <a:rPr lang="ru-RU" sz="2000" u="sng"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(например, «Город»), создают замыслы конкретных построек и поделок, выбирают способы их выполнения, материал</a:t>
            </a:r>
          </a:p>
          <a:p>
            <a:r>
              <a:rPr lang="ru-RU" sz="2000" i="1" u="sng" dirty="0" smtClean="0">
                <a:solidFill>
                  <a:schemeClr val="tx1"/>
                </a:solidFill>
                <a:latin typeface="Times New Roman" pitchFamily="18" charset="0"/>
                <a:cs typeface="Times New Roman" pitchFamily="18" charset="0"/>
              </a:rPr>
              <a:t>Каркасное конструирование</a:t>
            </a:r>
            <a:r>
              <a:rPr lang="ru-RU" sz="2000" dirty="0" smtClean="0">
                <a:solidFill>
                  <a:schemeClr val="tx1"/>
                </a:solidFill>
                <a:latin typeface="Times New Roman" pitchFamily="18" charset="0"/>
                <a:cs typeface="Times New Roman" pitchFamily="18" charset="0"/>
              </a:rPr>
              <a:t>, Н.Н. </a:t>
            </a:r>
            <a:r>
              <a:rPr lang="ru-RU" sz="2000" dirty="0" err="1" smtClean="0">
                <a:solidFill>
                  <a:schemeClr val="tx1"/>
                </a:solidFill>
                <a:latin typeface="Times New Roman" pitchFamily="18" charset="0"/>
                <a:cs typeface="Times New Roman" pitchFamily="18" charset="0"/>
              </a:rPr>
              <a:t>Поддьяков</a:t>
            </a:r>
            <a:r>
              <a:rPr lang="ru-RU" sz="2000" dirty="0" smtClean="0">
                <a:solidFill>
                  <a:schemeClr val="tx1"/>
                </a:solidFill>
                <a:latin typeface="Times New Roman" pitchFamily="18" charset="0"/>
                <a:cs typeface="Times New Roman" pitchFamily="18" charset="0"/>
              </a:rPr>
              <a:t> предполагает первоначальное знакомство детей с простым по строению каркасом как центральным звеном постройки (его частями, характером их взаимодействия) и последующую демонстрацию педагогом различных его изменений, приводящих к трансформации всей конструкции.</a:t>
            </a:r>
          </a:p>
          <a:p>
            <a:endParaRPr lang="ru-RU" sz="2000" dirty="0"/>
          </a:p>
        </p:txBody>
      </p:sp>
      <p:sp>
        <p:nvSpPr>
          <p:cNvPr id="3" name="Заголовок 2"/>
          <p:cNvSpPr>
            <a:spLocks noGrp="1"/>
          </p:cNvSpPr>
          <p:nvPr>
            <p:ph type="title"/>
          </p:nvPr>
        </p:nvSpPr>
        <p:spPr>
          <a:xfrm flipV="1">
            <a:off x="457200" y="292609"/>
            <a:ext cx="8229600" cy="45719"/>
          </a:xfrm>
        </p:spPr>
        <p:txBody>
          <a:bodyPr>
            <a:normAutofit fontScale="90000"/>
          </a:bodyPr>
          <a:lstStyle/>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3200" dirty="0" smtClean="0"/>
              <a:t>Конструирование – набор мелкого  «</a:t>
            </a:r>
            <a:r>
              <a:rPr lang="ru-RU" sz="3200" dirty="0" err="1" smtClean="0"/>
              <a:t>Лего</a:t>
            </a:r>
            <a:r>
              <a:rPr lang="ru-RU" sz="3200" dirty="0" smtClean="0"/>
              <a:t>»</a:t>
            </a:r>
            <a:endParaRPr lang="ru-RU" sz="3200" dirty="0"/>
          </a:p>
        </p:txBody>
      </p:sp>
      <p:pic>
        <p:nvPicPr>
          <p:cNvPr id="1026" name="Picture 2" descr="C:\Users\1\AppData\Local\Temp\grp10vjz.tmp\IMG_20211014_170832.jpg"/>
          <p:cNvPicPr>
            <a:picLocks noGrp="1" noChangeAspect="1" noChangeArrowheads="1"/>
          </p:cNvPicPr>
          <p:nvPr>
            <p:ph sz="quarter" idx="13"/>
          </p:nvPr>
        </p:nvPicPr>
        <p:blipFill>
          <a:blip r:embed="rId2" cstate="print"/>
          <a:stretch>
            <a:fillRect/>
          </a:stretch>
        </p:blipFill>
        <p:spPr bwMode="auto">
          <a:xfrm>
            <a:off x="864393" y="2679700"/>
            <a:ext cx="3446463" cy="3446463"/>
          </a:xfrm>
          <a:prstGeom prst="rect">
            <a:avLst/>
          </a:prstGeom>
          <a:noFill/>
        </p:spPr>
      </p:pic>
      <p:pic>
        <p:nvPicPr>
          <p:cNvPr id="1027" name="Picture 3" descr="C:\Users\1\Documents\к1.jpg"/>
          <p:cNvPicPr>
            <a:picLocks noGrp="1" noChangeAspect="1" noChangeArrowheads="1"/>
          </p:cNvPicPr>
          <p:nvPr>
            <p:ph sz="quarter" idx="14"/>
          </p:nvPr>
        </p:nvPicPr>
        <p:blipFill>
          <a:blip r:embed="rId3" cstate="print"/>
          <a:srcRect/>
          <a:stretch>
            <a:fillRect/>
          </a:stretch>
        </p:blipFill>
        <p:spPr bwMode="auto">
          <a:xfrm>
            <a:off x="4833143" y="2679700"/>
            <a:ext cx="3446463" cy="3446463"/>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464</TotalTime>
  <Words>1263</Words>
  <Application>Microsoft Office PowerPoint</Application>
  <PresentationFormat>Экран (4:3)</PresentationFormat>
  <Paragraphs>77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Волна</vt:lpstr>
      <vt:lpstr>                               Самообразование на тему: «Конструктивно-модельная деятельность как эффективное средство для всестороннего развития дошкольника»  воспитатель  ГБОУ школа №1279 «Эврика» г. Москвы Баданова  Людмила Витальевна  2021-2022  учебный год </vt:lpstr>
      <vt:lpstr>Презентация PowerPoint</vt:lpstr>
      <vt:lpstr>Задачи: </vt:lpstr>
      <vt:lpstr>Особенности конструирования</vt:lpstr>
      <vt:lpstr>Презентация PowerPoint</vt:lpstr>
      <vt:lpstr>Художественное  конструирование (вид конструктивных игр)</vt:lpstr>
      <vt:lpstr>Виды конструктивных игр</vt:lpstr>
      <vt:lpstr>  </vt:lpstr>
      <vt:lpstr>Конструирование – набор мелкого  «Лего»</vt:lpstr>
      <vt:lpstr>Постройки из мелкого лего и деревянного конструктора</vt:lpstr>
      <vt:lpstr>Постройки детей из напольного и настольного конструктора</vt:lpstr>
      <vt:lpstr>Конструирование по   схеме</vt:lpstr>
      <vt:lpstr>Конструирование по чертежам</vt:lpstr>
      <vt:lpstr>Свободная  конструктивно-модельная деятельность  детей  в течение дня</vt:lpstr>
      <vt:lpstr>Подарок маме способом оригами «Тюльпан»</vt:lpstr>
      <vt:lpstr>Конструирование из природного материала</vt:lpstr>
      <vt:lpstr>Изготовление масок   из бумаги на театральной неделе</vt:lpstr>
      <vt:lpstr>Конструирование из  картона и бумаги</vt:lpstr>
      <vt:lpstr>Поделки способом оригами</vt:lpstr>
      <vt:lpstr> Вторая младшая группа   (от 3 до 4 лет) </vt:lpstr>
      <vt:lpstr>Средняя группа   (от 4 до 5 лет) </vt:lpstr>
      <vt:lpstr>Старшая группа  (от 5 до 6 лет) </vt:lpstr>
      <vt:lpstr>  Подготовительная к школе группа (от 6 до 7 лет) </vt:lpstr>
      <vt:lpstr>Значение</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конструктивно-модельная деятельность у детей дошкольного возраста</dc:title>
  <dc:creator>Сергей Аборнев</dc:creator>
  <cp:lastModifiedBy>Надежда Пронская</cp:lastModifiedBy>
  <cp:revision>75</cp:revision>
  <dcterms:created xsi:type="dcterms:W3CDTF">2015-10-13T06:58:06Z</dcterms:created>
  <dcterms:modified xsi:type="dcterms:W3CDTF">2023-04-19T08:39:18Z</dcterms:modified>
</cp:coreProperties>
</file>