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notesMasterIdLst>
    <p:notesMasterId r:id="rId46"/>
  </p:notesMasterIdLst>
  <p:sldIdLst>
    <p:sldId id="313" r:id="rId4"/>
    <p:sldId id="256" r:id="rId5"/>
    <p:sldId id="311" r:id="rId6"/>
    <p:sldId id="257" r:id="rId7"/>
    <p:sldId id="258" r:id="rId8"/>
    <p:sldId id="259" r:id="rId9"/>
    <p:sldId id="261" r:id="rId10"/>
    <p:sldId id="272" r:id="rId11"/>
    <p:sldId id="273" r:id="rId12"/>
    <p:sldId id="299" r:id="rId13"/>
    <p:sldId id="301" r:id="rId14"/>
    <p:sldId id="302" r:id="rId15"/>
    <p:sldId id="262" r:id="rId16"/>
    <p:sldId id="309" r:id="rId17"/>
    <p:sldId id="276" r:id="rId18"/>
    <p:sldId id="264" r:id="rId19"/>
    <p:sldId id="265" r:id="rId20"/>
    <p:sldId id="303" r:id="rId21"/>
    <p:sldId id="306" r:id="rId22"/>
    <p:sldId id="304" r:id="rId23"/>
    <p:sldId id="308" r:id="rId24"/>
    <p:sldId id="279" r:id="rId25"/>
    <p:sldId id="281" r:id="rId26"/>
    <p:sldId id="305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314" r:id="rId42"/>
    <p:sldId id="315" r:id="rId43"/>
    <p:sldId id="316" r:id="rId44"/>
    <p:sldId id="312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0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AF3BA-1943-4FC3-BB74-DA45AABB517B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714B5-BEC6-4947-9C1F-12881F61D8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68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мпьютерный класс\Downloads\картинка теа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340768"/>
            <a:ext cx="6667500" cy="506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Отчет по самообразованию  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за  2018-2019 учебный год 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воспитателя 44 группы </a:t>
            </a:r>
            <a:r>
              <a:rPr lang="ru-RU" sz="1800" dirty="0" err="1">
                <a:solidFill>
                  <a:schemeClr val="tx1"/>
                </a:solidFill>
              </a:rPr>
              <a:t>Бадановой</a:t>
            </a:r>
            <a:r>
              <a:rPr lang="ru-RU" sz="1800" dirty="0">
                <a:solidFill>
                  <a:schemeClr val="tx1"/>
                </a:solidFill>
              </a:rPr>
              <a:t> Людмилы Витальевны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ru-RU" sz="20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endParaRPr lang="ru-RU" sz="2000" b="1" dirty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endParaRPr lang="ru-RU" sz="20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endParaRPr lang="ru-RU" sz="2000" b="1" dirty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endParaRPr lang="ru-RU" sz="20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ru-RU" sz="2000" b="1" dirty="0" smtClean="0">
                <a:latin typeface="Comic Sans MS" pitchFamily="66" charset="0"/>
              </a:rPr>
              <a:t>«</a:t>
            </a:r>
            <a:r>
              <a:rPr lang="ru-RU" sz="2000" b="1" dirty="0">
                <a:latin typeface="Comic Sans MS" pitchFamily="66" charset="0"/>
              </a:rPr>
              <a:t>Театрализованная деятельность </a:t>
            </a:r>
            <a:r>
              <a:rPr lang="ru-RU" sz="2000" b="1" dirty="0" smtClean="0">
                <a:latin typeface="Comic Sans MS" pitchFamily="66" charset="0"/>
              </a:rPr>
              <a:t>детей </a:t>
            </a:r>
            <a:endParaRPr lang="ru-RU" sz="2000" b="1" dirty="0" smtClean="0">
              <a:latin typeface="Comic Sans MS" pitchFamily="66" charset="0"/>
            </a:endParaRPr>
          </a:p>
          <a:p>
            <a:pPr algn="ctr"/>
            <a:r>
              <a:rPr lang="ru-RU" sz="2000" b="1" dirty="0" smtClean="0">
                <a:latin typeface="Comic Sans MS" pitchFamily="66" charset="0"/>
              </a:rPr>
              <a:t>как </a:t>
            </a:r>
            <a:r>
              <a:rPr lang="ru-RU" sz="2000" b="1" dirty="0">
                <a:latin typeface="Comic Sans MS" pitchFamily="66" charset="0"/>
              </a:rPr>
              <a:t>средство речевого и творческого  развития </a:t>
            </a:r>
            <a:endParaRPr lang="ru-RU" sz="2000" b="1" dirty="0" smtClean="0">
              <a:latin typeface="Comic Sans MS" pitchFamily="66" charset="0"/>
            </a:endParaRPr>
          </a:p>
          <a:p>
            <a:pPr algn="ctr"/>
            <a:r>
              <a:rPr lang="ru-RU" sz="2000" b="1" dirty="0" smtClean="0">
                <a:latin typeface="Comic Sans MS" pitchFamily="66" charset="0"/>
              </a:rPr>
              <a:t>детей </a:t>
            </a:r>
            <a:r>
              <a:rPr lang="ru-RU" sz="2000" b="1" dirty="0">
                <a:latin typeface="Comic Sans MS" pitchFamily="66" charset="0"/>
              </a:rPr>
              <a:t>старшего дошкольного возраста»</a:t>
            </a:r>
            <a:endParaRPr lang="ru-RU" dirty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92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79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Второе </a:t>
            </a:r>
            <a:r>
              <a:rPr lang="ru-RU" b="1" u="sng" dirty="0" smtClean="0"/>
              <a:t> направление</a:t>
            </a:r>
            <a:r>
              <a:rPr lang="ru-RU" b="1" dirty="0"/>
              <a:t> </a:t>
            </a:r>
            <a:r>
              <a:rPr lang="ru-RU" b="1" dirty="0" smtClean="0"/>
              <a:t> -это </a:t>
            </a:r>
            <a:r>
              <a:rPr lang="ru-RU" b="1" dirty="0"/>
              <a:t>работа с детьми:</a:t>
            </a:r>
            <a:endParaRPr lang="ru-RU" dirty="0"/>
          </a:p>
          <a:p>
            <a:r>
              <a:rPr lang="ru-RU" dirty="0"/>
              <a:t>Творческая деятельность детей, как совместная с воспитателем, так и самостоятельная. При работе с детьми используются следующие </a:t>
            </a:r>
            <a:r>
              <a:rPr lang="ru-RU" b="1" u="sng" dirty="0"/>
              <a:t>методы</a:t>
            </a:r>
            <a:r>
              <a:rPr lang="ru-RU" dirty="0"/>
              <a:t>:</a:t>
            </a:r>
          </a:p>
          <a:p>
            <a:pPr lvl="0"/>
            <a:r>
              <a:rPr lang="ru-RU" b="1" dirty="0"/>
              <a:t>Музыкально-ритмическая разминка: </a:t>
            </a:r>
            <a:r>
              <a:rPr lang="ru-RU" dirty="0"/>
              <a:t>включает в себя ритмические, музыкально-ритмические игры и упражнения, которые:  развивают двигательные способности детей</a:t>
            </a:r>
            <a:r>
              <a:rPr lang="ru-RU" i="1" dirty="0"/>
              <a:t>(ловкость, подвижность, гибкость, выносливость)</a:t>
            </a:r>
            <a:r>
              <a:rPr lang="ru-RU" dirty="0"/>
              <a:t>; развивают пластическую выразительность</a:t>
            </a:r>
            <a:r>
              <a:rPr lang="ru-RU" i="1" dirty="0"/>
              <a:t>(ритмичность, музыкальность, быстроту реакции и др.)</a:t>
            </a:r>
            <a:r>
              <a:rPr lang="ru-RU" dirty="0"/>
              <a:t>; развивают воображение </a:t>
            </a:r>
            <a:r>
              <a:rPr lang="ru-RU" i="1" dirty="0"/>
              <a:t>(способности к пластической импровизации)</a:t>
            </a:r>
            <a:r>
              <a:rPr lang="ru-RU" dirty="0"/>
              <a:t>.</a:t>
            </a:r>
          </a:p>
          <a:p>
            <a:pPr lvl="0"/>
            <a:r>
              <a:rPr lang="ru-RU" b="1" dirty="0"/>
              <a:t>Дыхательно-речевая гимнастика: </a:t>
            </a:r>
            <a:r>
              <a:rPr lang="ru-RU" dirty="0"/>
              <a:t>Помогает детям при помощи игр и упражнений сформировать правильное чёткое произношение </a:t>
            </a:r>
            <a:r>
              <a:rPr lang="ru-RU" i="1" dirty="0"/>
              <a:t>(дыхание, артикуляция)</a:t>
            </a:r>
            <a:r>
              <a:rPr lang="ru-RU" dirty="0"/>
              <a:t>.</a:t>
            </a:r>
          </a:p>
          <a:p>
            <a:pPr lvl="0"/>
            <a:r>
              <a:rPr lang="ru-RU" b="1" dirty="0"/>
              <a:t>Литературно-художественная практика</a:t>
            </a:r>
            <a:r>
              <a:rPr lang="ru-RU" dirty="0"/>
              <a:t> </a:t>
            </a:r>
            <a:r>
              <a:rPr lang="ru-RU" i="1" dirty="0"/>
              <a:t>(связная речь)</a:t>
            </a:r>
            <a:r>
              <a:rPr lang="ru-RU" dirty="0"/>
              <a:t>: дети учатся передавать мысли автора </a:t>
            </a:r>
            <a:r>
              <a:rPr lang="ru-RU" i="1" dirty="0"/>
              <a:t>(интонацию, логическое ударение и т. д.)</a:t>
            </a:r>
            <a:r>
              <a:rPr lang="ru-RU" dirty="0"/>
              <a:t>, а также развивать воображение, умение представлять то, о чем идёт речь, расширить словарный запас, сделать речь ярче, образнее.</a:t>
            </a:r>
          </a:p>
          <a:p>
            <a:pPr lvl="0"/>
            <a:r>
              <a:rPr lang="ru-RU" b="1" dirty="0"/>
              <a:t>Игры, минута шалости, физическая минутка;</a:t>
            </a:r>
            <a:endParaRPr lang="ru-RU" dirty="0"/>
          </a:p>
          <a:p>
            <a:pPr lvl="0"/>
            <a:r>
              <a:rPr lang="ru-RU" b="1" dirty="0"/>
              <a:t>Театрализованная деятельность:</a:t>
            </a:r>
            <a:r>
              <a:rPr lang="ru-RU" dirty="0"/>
              <a:t> В театрализованную деятельность входит драматизация, сюжетные этюды по сказкам, рассказам, стихам.</a:t>
            </a:r>
          </a:p>
        </p:txBody>
      </p:sp>
    </p:spTree>
    <p:extLst>
      <p:ext uri="{BB962C8B-B14F-4D97-AF65-F5344CB8AC3E}">
        <p14:creationId xmlns:p14="http://schemas.microsoft.com/office/powerpoint/2010/main" val="148225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9694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Непосредственная образовательная театрализованная деятельность </a:t>
            </a:r>
            <a:r>
              <a:rPr lang="ru-RU" b="1" dirty="0" smtClean="0"/>
              <a:t>включает </a:t>
            </a:r>
            <a:r>
              <a:rPr lang="ru-RU" b="1" dirty="0"/>
              <a:t>в себя</a:t>
            </a:r>
            <a:r>
              <a:rPr lang="ru-RU" b="1" dirty="0" smtClean="0"/>
              <a:t>: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просмотр </a:t>
            </a:r>
            <a:r>
              <a:rPr lang="ru-RU" sz="2000" dirty="0"/>
              <a:t>спектаклей и беседы по ним</a:t>
            </a:r>
            <a:r>
              <a:rPr lang="ru-RU" sz="2000" dirty="0" smtClean="0"/>
              <a:t>;</a:t>
            </a:r>
          </a:p>
          <a:p>
            <a:pPr marL="285750" indent="-285750">
              <a:buFontTx/>
              <a:buChar char="-"/>
            </a:pPr>
            <a:endParaRPr lang="ru-RU" sz="2000" dirty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подготовку </a:t>
            </a:r>
            <a:r>
              <a:rPr lang="ru-RU" sz="2000" dirty="0"/>
              <a:t>и разыгрывание разнообразных сказок и инсценировок</a:t>
            </a:r>
            <a:r>
              <a:rPr lang="ru-RU" sz="2000" dirty="0" smtClean="0"/>
              <a:t>;</a:t>
            </a:r>
          </a:p>
          <a:p>
            <a:pPr marL="285750" indent="-285750">
              <a:buFontTx/>
              <a:buChar char="-"/>
            </a:pPr>
            <a:endParaRPr lang="ru-RU" sz="2000" dirty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упражнения </a:t>
            </a:r>
            <a:r>
              <a:rPr lang="ru-RU" sz="2000" dirty="0"/>
              <a:t>по формированию выразительности исполнения </a:t>
            </a:r>
            <a:r>
              <a:rPr lang="ru-RU" sz="2000" i="1" dirty="0"/>
              <a:t>(вербальной и невербальной</a:t>
            </a:r>
            <a:r>
              <a:rPr lang="ru-RU" sz="2000" i="1" dirty="0" smtClean="0"/>
              <a:t>)</a:t>
            </a:r>
            <a:r>
              <a:rPr lang="ru-RU" sz="2000" dirty="0" smtClean="0"/>
              <a:t>;</a:t>
            </a:r>
          </a:p>
          <a:p>
            <a:pPr marL="285750" indent="-285750">
              <a:buFontTx/>
              <a:buChar char="-"/>
            </a:pPr>
            <a:endParaRPr lang="ru-RU" sz="2000" dirty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отдельные </a:t>
            </a:r>
            <a:r>
              <a:rPr lang="ru-RU" sz="2000" dirty="0"/>
              <a:t>упражнения по этике</a:t>
            </a:r>
            <a:r>
              <a:rPr lang="ru-RU" sz="2000" dirty="0" smtClean="0"/>
              <a:t>;</a:t>
            </a:r>
          </a:p>
          <a:p>
            <a:pPr marL="285750" indent="-285750">
              <a:buFontTx/>
              <a:buChar char="-"/>
            </a:pPr>
            <a:endParaRPr lang="ru-RU" sz="2000" dirty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упражнения </a:t>
            </a:r>
            <a:r>
              <a:rPr lang="ru-RU" sz="2000" dirty="0"/>
              <a:t>в целях социально-эмоционального развития детей</a:t>
            </a:r>
            <a:r>
              <a:rPr lang="ru-RU" sz="2000" dirty="0" smtClean="0"/>
              <a:t>;</a:t>
            </a:r>
          </a:p>
          <a:p>
            <a:pPr marL="285750" indent="-285750">
              <a:buFontTx/>
              <a:buChar char="-"/>
            </a:pPr>
            <a:endParaRPr lang="ru-RU" sz="2000" dirty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игры-драматизации.</a:t>
            </a:r>
          </a:p>
          <a:p>
            <a:pPr marL="285750" indent="-285750">
              <a:buFontTx/>
              <a:buChar char="-"/>
            </a:pPr>
            <a:endParaRPr lang="ru-RU" sz="2000" dirty="0"/>
          </a:p>
          <a:p>
            <a:r>
              <a:rPr lang="ru-RU" sz="2000" dirty="0"/>
              <a:t>При работе с детьми очень помогают самостоятельно созданные презентации </a:t>
            </a:r>
            <a:r>
              <a:rPr lang="ru-RU" sz="2000" i="1" dirty="0"/>
              <a:t>(для показа на ноутбуке или проекторе и для показа на интерактивной доске)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5493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2493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Третье направление</a:t>
            </a:r>
            <a:r>
              <a:rPr lang="ru-RU" b="1" dirty="0"/>
              <a:t> </a:t>
            </a:r>
            <a:r>
              <a:rPr lang="ru-RU" b="1" dirty="0" smtClean="0"/>
              <a:t>- работа со специалистами   ДОУ и родителями</a:t>
            </a:r>
          </a:p>
          <a:p>
            <a:endParaRPr lang="ru-RU" dirty="0"/>
          </a:p>
          <a:p>
            <a:r>
              <a:rPr lang="ru-RU" sz="2000" dirty="0"/>
              <a:t>Работа с родителями и специалистами ДОУ. Она включает в себя:</a:t>
            </a:r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/>
              <a:t>совместное </a:t>
            </a:r>
            <a:r>
              <a:rPr lang="ru-RU" sz="2000" dirty="0"/>
              <a:t>посещение театров семьями;</a:t>
            </a:r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/>
              <a:t>выставка </a:t>
            </a:r>
            <a:r>
              <a:rPr lang="ru-RU" sz="2000" dirty="0"/>
              <a:t>театров разного вида;</a:t>
            </a:r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/>
              <a:t>Организация</a:t>
            </a:r>
            <a:r>
              <a:rPr lang="ru-RU" sz="2000" dirty="0"/>
              <a:t>  работы по изготовлению атрибутов и пособий;</a:t>
            </a:r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/>
              <a:t>Создание </a:t>
            </a:r>
            <a:r>
              <a:rPr lang="ru-RU" sz="2000" dirty="0"/>
              <a:t>эскизов декораций и костюмов к спектаклям;</a:t>
            </a:r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/>
              <a:t>конкурс </a:t>
            </a:r>
            <a:r>
              <a:rPr lang="ru-RU" sz="2000" dirty="0"/>
              <a:t>афиш, пригласительных билетов;</a:t>
            </a:r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/>
              <a:t>совместное </a:t>
            </a:r>
            <a:r>
              <a:rPr lang="ru-RU" sz="2000" dirty="0"/>
              <a:t>выступление детей и их родителей;</a:t>
            </a:r>
          </a:p>
          <a:p>
            <a:pPr lvl="0"/>
            <a:endParaRPr lang="ru-RU" sz="2000" dirty="0" smtClean="0"/>
          </a:p>
          <a:p>
            <a:pPr lvl="0"/>
            <a:r>
              <a:rPr lang="ru-RU" sz="2000" dirty="0"/>
              <a:t>в</a:t>
            </a:r>
            <a:r>
              <a:rPr lang="ru-RU" sz="2000" dirty="0" smtClean="0"/>
              <a:t>ыступление </a:t>
            </a:r>
            <a:r>
              <a:rPr lang="ru-RU" sz="2000" dirty="0"/>
              <a:t>кукольного театра.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493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188640"/>
            <a:ext cx="8928992" cy="59766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2460571"/>
            <a:ext cx="2808312" cy="15131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Театрализованные сюжетно-ролевые игры детей в самостоятельной  деятельности.</a:t>
            </a:r>
          </a:p>
        </p:txBody>
      </p:sp>
      <p:pic>
        <p:nvPicPr>
          <p:cNvPr id="1026" name="Picture 2" descr="C:\Users\Компьютерный класс\Pictures\2019-05-21\28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0490"/>
            <a:ext cx="5112568" cy="596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4024313" cy="60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3331912"/>
            <a:ext cx="3452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646B86"/>
                </a:solidFill>
                <a:ea typeface="+mj-ea"/>
                <a:cs typeface="+mj-cs"/>
              </a:rPr>
              <a:t>«Я – </a:t>
            </a:r>
            <a:r>
              <a:rPr lang="ru-RU" sz="2400" b="1" dirty="0" err="1">
                <a:solidFill>
                  <a:srgbClr val="646B86"/>
                </a:solidFill>
                <a:ea typeface="+mj-ea"/>
                <a:cs typeface="+mj-cs"/>
              </a:rPr>
              <a:t>будующий</a:t>
            </a:r>
            <a:r>
              <a:rPr lang="ru-RU" sz="2400" b="1" dirty="0">
                <a:solidFill>
                  <a:srgbClr val="646B86"/>
                </a:solidFill>
                <a:ea typeface="+mj-ea"/>
                <a:cs typeface="+mj-cs"/>
              </a:rPr>
              <a:t> врач».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5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ный класс\Pictures\2019-05-21\18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475252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Компьютерный класс\Pictures\2019-05-21\18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24944"/>
            <a:ext cx="475252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5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-45719"/>
            <a:ext cx="9144000" cy="21236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0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900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900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900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900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900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900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900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900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900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900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500413" y="1269316"/>
            <a:ext cx="832006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Компьютерный класс\Pictures\2019-05-21\3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4888"/>
            <a:ext cx="8496943" cy="483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016110"/>
            <a:ext cx="8503920" cy="5082938"/>
          </a:xfrm>
        </p:spPr>
        <p:txBody>
          <a:bodyPr/>
          <a:lstStyle/>
          <a:p>
            <a:r>
              <a:rPr lang="ru-RU" dirty="0" smtClean="0"/>
              <a:t>Вот такие маски дети  сделали своими руками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омпьютерный класс\Pictures\2019-05-21\34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52" y="1436919"/>
            <a:ext cx="765651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001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Сценка по стихотворению </a:t>
            </a:r>
            <a:r>
              <a:rPr lang="ru-RU" sz="2400" b="1" i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С.Михалкова</a:t>
            </a:r>
            <a:r>
              <a:rPr lang="ru-RU" sz="24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indent="9001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«Про девочку, которая плохо кушала».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мпьютерный класс\Pictures\2019-05-21\57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7332"/>
            <a:ext cx="4824536" cy="616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ru-RU" dirty="0" smtClean="0">
                <a:solidFill>
                  <a:schemeClr val="tx1"/>
                </a:solidFill>
              </a:rPr>
              <a:t>Сценка </a:t>
            </a:r>
          </a:p>
          <a:p>
            <a:pPr lvl="1"/>
            <a:r>
              <a:rPr lang="ru-RU" dirty="0" smtClean="0">
                <a:solidFill>
                  <a:schemeClr val="tx1"/>
                </a:solidFill>
              </a:rPr>
              <a:t>«Спор овощей» на осеннем празднике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78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мпьютерный класс\Pictures\2019-05-21\57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" y="261570"/>
            <a:ext cx="4807171" cy="575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5364088" y="1527048"/>
            <a:ext cx="3441584" cy="4572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Сценка на осеннем празднике </a:t>
            </a:r>
          </a:p>
          <a:p>
            <a:r>
              <a:rPr lang="ru-RU" sz="2000" dirty="0" smtClean="0"/>
              <a:t>«</a:t>
            </a:r>
            <a:r>
              <a:rPr lang="ru-RU" sz="2000" dirty="0" err="1" smtClean="0"/>
              <a:t>Марфуша</a:t>
            </a:r>
            <a:r>
              <a:rPr lang="ru-RU" sz="2000" dirty="0" smtClean="0"/>
              <a:t> и Антошка».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0820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403648" y="1268760"/>
            <a:ext cx="7100590" cy="4830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«Театр – это волшебный мир.</a:t>
            </a:r>
          </a:p>
          <a:p>
            <a:pPr marL="0" indent="0">
              <a:buNone/>
            </a:pPr>
            <a:r>
              <a:rPr lang="ru-RU" sz="3200" dirty="0" smtClean="0"/>
              <a:t>Он </a:t>
            </a:r>
            <a:r>
              <a:rPr lang="ru-RU" sz="3200" dirty="0"/>
              <a:t>дает уроки красоты, </a:t>
            </a:r>
            <a:r>
              <a:rPr lang="ru-RU" sz="3200" dirty="0" smtClean="0"/>
              <a:t>                                                          морали </a:t>
            </a:r>
            <a:r>
              <a:rPr lang="ru-RU" sz="3200" dirty="0"/>
              <a:t>и нравственности.</a:t>
            </a:r>
          </a:p>
          <a:p>
            <a:pPr marL="0" indent="0">
              <a:buNone/>
            </a:pPr>
            <a:r>
              <a:rPr lang="ru-RU" sz="3200" dirty="0" smtClean="0"/>
              <a:t>А </a:t>
            </a:r>
            <a:r>
              <a:rPr lang="ru-RU" sz="3200" dirty="0"/>
              <a:t>чем они богаче</a:t>
            </a:r>
            <a:r>
              <a:rPr lang="ru-RU" sz="3200" dirty="0" smtClean="0"/>
              <a:t>,</a:t>
            </a:r>
          </a:p>
          <a:p>
            <a:pPr marL="0" indent="0">
              <a:buNone/>
            </a:pPr>
            <a:r>
              <a:rPr lang="ru-RU" sz="3200" dirty="0" smtClean="0"/>
              <a:t> тем  успешнее </a:t>
            </a:r>
            <a:r>
              <a:rPr lang="ru-RU" sz="3200" dirty="0" smtClean="0"/>
              <a:t>идет </a:t>
            </a:r>
            <a:r>
              <a:rPr lang="ru-RU" sz="3200" dirty="0"/>
              <a:t>развитие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духовного мира </a:t>
            </a:r>
            <a:r>
              <a:rPr lang="ru-RU" sz="3200" dirty="0" smtClean="0"/>
              <a:t>детей</a:t>
            </a:r>
            <a:r>
              <a:rPr lang="ru-RU" sz="3200" dirty="0" smtClean="0"/>
              <a:t>.»</a:t>
            </a:r>
            <a:r>
              <a:rPr lang="ru-RU" sz="3200" i="1" dirty="0" smtClean="0"/>
              <a:t>                                                                                                       (</a:t>
            </a:r>
            <a:r>
              <a:rPr lang="ru-RU" sz="3200" i="1" dirty="0"/>
              <a:t>Б. М. Теплов</a:t>
            </a:r>
            <a:r>
              <a:rPr lang="ru-RU" sz="3600" i="1" dirty="0"/>
              <a:t>)</a:t>
            </a:r>
            <a:endParaRPr lang="ru-RU" sz="3600" dirty="0"/>
          </a:p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омпьютерный класс\Pictures\2019-05-21\6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4" y="1052736"/>
            <a:ext cx="870496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Участие   мамы  Арины    на «Дне открытых дверей» в детском саду.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6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Компьютерный класс\Pictures\2019-05-21\61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1628800"/>
            <a:ext cx="6192688" cy="415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Арина с мамой « Наша  семейная сказка-импровизация»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Компьютерный класс\Pictures\2019-05-21\67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09825"/>
            <a:ext cx="1740024" cy="116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Компьютерный класс\Pictures\2019-05-21\67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0" y="2421556"/>
            <a:ext cx="4735128" cy="359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Компьютерный класс\Pictures\2019-05-21\67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48681"/>
            <a:ext cx="4471256" cy="297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126232" cy="75895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Сценка «Три мамы» на утреннике, посвященном женскому дню 8 марта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88640"/>
            <a:ext cx="8503920" cy="5910408"/>
          </a:xfrm>
        </p:spPr>
        <p:txBody>
          <a:bodyPr>
            <a:normAutofit/>
          </a:bodyPr>
          <a:lstStyle/>
          <a:p>
            <a:endParaRPr lang="ru-RU" sz="1400" dirty="0" smtClean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2237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омпьютерный класс\Pictures\2019-05-21\68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36" y="1556792"/>
            <a:ext cx="750847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5832648" cy="75895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</a:rPr>
              <a:t>1  апреля</a:t>
            </a:r>
            <a:r>
              <a:rPr lang="ru-RU" sz="1600" dirty="0" smtClean="0">
                <a:solidFill>
                  <a:schemeClr val="tx1"/>
                </a:solidFill>
              </a:rPr>
              <a:t> – «</a:t>
            </a:r>
            <a:r>
              <a:rPr lang="ru-RU" sz="2800" dirty="0" smtClean="0">
                <a:solidFill>
                  <a:schemeClr val="tx1"/>
                </a:solidFill>
              </a:rPr>
              <a:t>Наши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веселые  смайлики»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527048"/>
            <a:ext cx="8194112" cy="4572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99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Ежемесячный просмотр представлений театральной группы «</a:t>
            </a:r>
            <a:r>
              <a:rPr lang="ru-RU" sz="1800" dirty="0" err="1" smtClean="0">
                <a:solidFill>
                  <a:schemeClr val="tx1"/>
                </a:solidFill>
              </a:rPr>
              <a:t>Чеботок</a:t>
            </a:r>
            <a:r>
              <a:rPr lang="ru-RU" sz="1800" dirty="0" smtClean="0">
                <a:solidFill>
                  <a:schemeClr val="tx1"/>
                </a:solidFill>
              </a:rPr>
              <a:t>» в ДОУ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Объект 3" descr="C:\Users\Компьютерный класс\Pictures\2019-05-21\6778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4" y="1527175"/>
            <a:ext cx="8128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46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омпьютерный класс\Pictures\2019-05-21\85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685800"/>
            <a:ext cx="30861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7942656" cy="4572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Представление театральной группы «</a:t>
            </a:r>
            <a:r>
              <a:rPr lang="ru-RU" sz="1800" dirty="0" err="1" smtClean="0">
                <a:solidFill>
                  <a:schemeClr val="tx1"/>
                </a:solidFill>
              </a:rPr>
              <a:t>Чеботок</a:t>
            </a:r>
            <a:r>
              <a:rPr lang="ru-RU" sz="1800" dirty="0" smtClean="0">
                <a:solidFill>
                  <a:schemeClr val="tx1"/>
                </a:solidFill>
              </a:rPr>
              <a:t>»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8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Компьютерный класс\Pictures\2019-05-21\9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21218"/>
            <a:ext cx="8496944" cy="477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«Сказка о глупом мышонке»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7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Компьютерный класс\Pictures\2019-05-21\90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30" y="1700808"/>
            <a:ext cx="819291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Диалог мамы Мышки и Мышонка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769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Компьютерный класс\Pictures\2019-05-21\9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21680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Диалог «Кошки-няни» и Мышонка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718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Компьютерный класс\Pictures\2019-05-21\9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272808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Выступление  перед детьми  младших  групп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135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Актуальность проекта: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После просмотра в детском саду сказки, показанной артистами театра, выяснилось, что многие ребята еще ни разу не были в театре. Они не представляют, что это такое, кто там работает, для чего он нужен.</a:t>
            </a:r>
            <a:br>
              <a:rPr lang="ru-RU" dirty="0"/>
            </a:br>
            <a:r>
              <a:rPr lang="ru-RU" dirty="0"/>
              <a:t>Те ребята, кто был в театре с родителями, с восторгом рассказывали о просмотренной сказке, но ничего не могли рассказать о самом театре. Дошколята изъявили желание поподробнее о нем узнать. Так </a:t>
            </a:r>
            <a:r>
              <a:rPr lang="ru-RU" dirty="0" smtClean="0"/>
              <a:t>возникла тема самообразования.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Проблема:</a:t>
            </a:r>
            <a:r>
              <a:rPr lang="ru-RU" dirty="0"/>
              <a:t> У детей не развит интерес к миру театра.</a:t>
            </a:r>
            <a:br>
              <a:rPr lang="ru-RU" dirty="0"/>
            </a:br>
            <a:r>
              <a:rPr lang="ru-RU" b="1" dirty="0"/>
              <a:t>Причины: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 Дети с семьей не посещают театр или делают это редко.</a:t>
            </a:r>
            <a:br>
              <a:rPr lang="ru-RU" dirty="0"/>
            </a:br>
            <a:r>
              <a:rPr lang="ru-RU" dirty="0"/>
              <a:t>2. Недостаточно уделяется времени в семье беседам о театре.</a:t>
            </a:r>
            <a:br>
              <a:rPr lang="ru-RU" dirty="0"/>
            </a:br>
            <a:r>
              <a:rPr lang="ru-RU" dirty="0"/>
              <a:t>3. Непонимание родителей значимости театрализованной деятельности для развития ребенка.</a:t>
            </a:r>
            <a:br>
              <a:rPr lang="ru-RU" dirty="0"/>
            </a:br>
            <a:r>
              <a:rPr lang="ru-RU" dirty="0"/>
              <a:t>4. Интерес к театру подменяется просмотром телевизора и компьютерными играми.</a:t>
            </a:r>
          </a:p>
        </p:txBody>
      </p:sp>
    </p:spTree>
    <p:extLst>
      <p:ext uri="{BB962C8B-B14F-4D97-AF65-F5344CB8AC3E}">
        <p14:creationId xmlns:p14="http://schemas.microsoft.com/office/powerpoint/2010/main" val="28670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Компьютерный класс\Pictures\2019-05-21\9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75229"/>
            <a:ext cx="5472608" cy="378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869160"/>
            <a:ext cx="8534400" cy="14401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5157192"/>
            <a:ext cx="8503920" cy="94185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Награждение  участников спектакля по сказке  </a:t>
            </a:r>
            <a:r>
              <a:rPr lang="ru-RU" sz="1800" dirty="0" err="1" smtClean="0"/>
              <a:t>С.Я.Маршака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«Сказка о глупом  мышонке»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61682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Компьютерный класс\Pictures\2019-05-21\10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35292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«Мы встречаем День театра!»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034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Компьютерный класс\Pictures\2019-05-21\122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5949"/>
            <a:ext cx="8472940" cy="476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Предметно-развивающая среда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268760"/>
            <a:ext cx="8842248" cy="4830288"/>
          </a:xfrm>
        </p:spPr>
        <p:txBody>
          <a:bodyPr/>
          <a:lstStyle/>
          <a:p>
            <a:r>
              <a:rPr lang="ru-RU" dirty="0" smtClean="0"/>
              <a:t>                     Театр </a:t>
            </a:r>
            <a:r>
              <a:rPr lang="ru-RU" smtClean="0"/>
              <a:t>«Би-БаБо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167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Компьютерный класс\Pictures\2019-05-21\122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85950"/>
            <a:ext cx="5486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Пальчиковый театр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6624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561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Компьютерный класс\Pictures\2019-05-21\12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85950"/>
            <a:ext cx="5486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Пальчиковый театр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230688" cy="338437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462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Компьютерный класс\Pictures\2019-05-21\12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65072"/>
            <a:ext cx="7656850" cy="430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4364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Пальчиковый театр развивает  нам  мелкую  моторику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sz="1600" dirty="0" smtClean="0"/>
          </a:p>
          <a:p>
            <a:endParaRPr lang="ru-RU" dirty="0"/>
          </a:p>
          <a:p>
            <a:pPr algn="ctr"/>
            <a:r>
              <a:rPr lang="ru-RU" dirty="0" smtClean="0"/>
              <a:t>Сочиняем  сказку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834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C:\Users\Компьютерный класс\Pictures\2019-05-21\12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12" y="1556792"/>
            <a:ext cx="7970712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Бумажный настольный  театр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6839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Компьютерный класс\Pictures\2019-05-21\122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09" y="1700808"/>
            <a:ext cx="8429356" cy="423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Настольный бумажный театр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913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Компьютерный класс\Pictures\2019-05-21\122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2"/>
          <a:stretch/>
        </p:blipFill>
        <p:spPr bwMode="auto">
          <a:xfrm>
            <a:off x="395536" y="1772816"/>
            <a:ext cx="838842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547" y="188640"/>
            <a:ext cx="8534400" cy="75895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Театр « Би-ба-</a:t>
            </a:r>
            <a:r>
              <a:rPr lang="ru-RU" sz="2000" dirty="0" err="1" smtClean="0">
                <a:solidFill>
                  <a:schemeClr val="tx1"/>
                </a:solidFill>
              </a:rPr>
              <a:t>бо</a:t>
            </a:r>
            <a:r>
              <a:rPr lang="ru-RU" sz="2000" dirty="0" smtClean="0">
                <a:solidFill>
                  <a:schemeClr val="tx1"/>
                </a:solidFill>
              </a:rPr>
              <a:t>» . «Сочиняем сказку «Красная Шапочка на новый лад»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410136" cy="5040560"/>
          </a:xfrm>
        </p:spPr>
        <p:txBody>
          <a:bodyPr/>
          <a:lstStyle/>
          <a:p>
            <a:pPr marL="2194560" lvl="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9050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12845"/>
            <a:ext cx="85689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Результат проделанной работы:</a:t>
            </a:r>
          </a:p>
          <a:p>
            <a:r>
              <a:rPr lang="ru-RU" dirty="0"/>
              <a:t>1. У </a:t>
            </a:r>
            <a:r>
              <a:rPr lang="ru-RU" b="1" dirty="0"/>
              <a:t>детей</a:t>
            </a:r>
            <a:r>
              <a:rPr lang="ru-RU" dirty="0"/>
              <a:t> повысился интерес к </a:t>
            </a:r>
            <a:r>
              <a:rPr lang="ru-RU" b="1" dirty="0"/>
              <a:t>театрально – игровой деятельности</a:t>
            </a:r>
            <a:r>
              <a:rPr lang="ru-RU" dirty="0"/>
              <a:t>.</a:t>
            </a:r>
          </a:p>
          <a:p>
            <a:r>
              <a:rPr lang="ru-RU" dirty="0"/>
              <a:t>2. Усовершенствовались исполнительские умения </a:t>
            </a:r>
            <a:r>
              <a:rPr lang="ru-RU" b="1" dirty="0"/>
              <a:t>детей</a:t>
            </a:r>
            <a:r>
              <a:rPr lang="ru-RU" dirty="0"/>
              <a:t> в создании художественного образа.</a:t>
            </a:r>
          </a:p>
          <a:p>
            <a:r>
              <a:rPr lang="ru-RU" dirty="0"/>
              <a:t>3. Расширились представления </a:t>
            </a:r>
            <a:r>
              <a:rPr lang="ru-RU" b="1" dirty="0"/>
              <a:t>детей</a:t>
            </a:r>
            <a:r>
              <a:rPr lang="ru-RU" dirty="0"/>
              <a:t> об окружающей действительности.</a:t>
            </a:r>
          </a:p>
          <a:p>
            <a:r>
              <a:rPr lang="ru-RU" dirty="0"/>
              <a:t>4. Обогатился и активизировался словарь </a:t>
            </a:r>
            <a:r>
              <a:rPr lang="ru-RU" b="1" dirty="0"/>
              <a:t>детей</a:t>
            </a:r>
            <a:r>
              <a:rPr lang="ru-RU" dirty="0"/>
              <a:t>.</a:t>
            </a:r>
          </a:p>
          <a:p>
            <a:r>
              <a:rPr lang="ru-RU" dirty="0"/>
              <a:t>5. Усовершенствовалась интонационная выразительность речи.</a:t>
            </a:r>
          </a:p>
          <a:p>
            <a:r>
              <a:rPr lang="ru-RU" dirty="0"/>
              <a:t>6. Развивалась память, мышление, воображение, внимание </a:t>
            </a:r>
            <a:r>
              <a:rPr lang="ru-RU" b="1" dirty="0"/>
              <a:t>детей</a:t>
            </a:r>
            <a:r>
              <a:rPr lang="ru-RU" dirty="0"/>
              <a:t>.</a:t>
            </a:r>
          </a:p>
          <a:p>
            <a:r>
              <a:rPr lang="ru-RU" dirty="0"/>
              <a:t>7. Усовершенствовалось умение </a:t>
            </a:r>
            <a:r>
              <a:rPr lang="ru-RU" b="1" dirty="0"/>
              <a:t>детей</a:t>
            </a:r>
            <a:r>
              <a:rPr lang="ru-RU" dirty="0"/>
              <a:t> правильно оценивать свои и чужие поступки.</a:t>
            </a:r>
          </a:p>
          <a:p>
            <a:r>
              <a:rPr lang="ru-RU" dirty="0"/>
              <a:t>8. Дети учились понимать эмоциональное состояние другого человека и выражать своё</a:t>
            </a:r>
            <a:r>
              <a:rPr lang="ru-RU" dirty="0" smtClean="0"/>
              <a:t>.</a:t>
            </a:r>
          </a:p>
          <a:p>
            <a:r>
              <a:rPr lang="ru-RU" dirty="0"/>
              <a:t>Практика </a:t>
            </a:r>
            <a:r>
              <a:rPr lang="ru-RU" dirty="0" err="1" smtClean="0"/>
              <a:t>воспитательно</a:t>
            </a:r>
            <a:r>
              <a:rPr lang="ru-RU" dirty="0" smtClean="0"/>
              <a:t>-образовательной работы   по теме и  </a:t>
            </a:r>
            <a:r>
              <a:rPr lang="ru-RU" dirty="0"/>
              <a:t>сравнительный анализ показывают позитивное влияние </a:t>
            </a:r>
            <a:r>
              <a:rPr lang="ru-RU" b="1" dirty="0"/>
              <a:t>театрализованной деятельности на развитие социально</a:t>
            </a:r>
            <a:r>
              <a:rPr lang="ru-RU" dirty="0"/>
              <a:t>-коммуникативной компетентности </a:t>
            </a:r>
            <a:r>
              <a:rPr lang="ru-RU" b="1" dirty="0"/>
              <a:t>дошкольников</a:t>
            </a:r>
            <a:r>
              <a:rPr lang="ru-RU" dirty="0"/>
              <a:t>: дети осваивают невербальные </a:t>
            </a:r>
            <a:r>
              <a:rPr lang="ru-RU" b="1" dirty="0"/>
              <a:t>средства общения</a:t>
            </a:r>
            <a:r>
              <a:rPr lang="ru-RU" dirty="0"/>
              <a:t>; их речь становится более связной, расширяется словарный запас, совершенствуется интонационный рисунок, оттачивает темп, громкость голоса; дети становятся более сдержанными эмоционально, учатся выражать свои чувства, понимать других, сопереживать им; у них развивается уверенность в себе.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830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Задачи:</a:t>
            </a:r>
          </a:p>
          <a:p>
            <a:endParaRPr lang="ru-RU" dirty="0"/>
          </a:p>
          <a:p>
            <a:r>
              <a:rPr lang="ru-RU" dirty="0" smtClean="0"/>
              <a:t>1</a:t>
            </a:r>
            <a:r>
              <a:rPr lang="ru-RU" dirty="0"/>
              <a:t>. Создать условия для развития творческой активности детей в </a:t>
            </a:r>
            <a:r>
              <a:rPr lang="ru-RU" b="1" dirty="0"/>
              <a:t>театрализованной деятельности</a:t>
            </a:r>
            <a:r>
              <a:rPr lang="ru-RU" dirty="0"/>
              <a:t>.</a:t>
            </a:r>
          </a:p>
          <a:p>
            <a:r>
              <a:rPr lang="ru-RU" dirty="0"/>
              <a:t>2. Приобщать к </a:t>
            </a:r>
            <a:r>
              <a:rPr lang="ru-RU" b="1" dirty="0"/>
              <a:t>театральной культуре </a:t>
            </a:r>
            <a:r>
              <a:rPr lang="ru-RU" dirty="0"/>
              <a:t>(познакомить с </a:t>
            </a:r>
            <a:r>
              <a:rPr lang="ru-RU" b="1" dirty="0"/>
              <a:t>театром</a:t>
            </a:r>
            <a:r>
              <a:rPr lang="ru-RU" dirty="0"/>
              <a:t>, </a:t>
            </a:r>
            <a:r>
              <a:rPr lang="ru-RU" b="1" dirty="0"/>
              <a:t>театральными жанрами</a:t>
            </a:r>
            <a:r>
              <a:rPr lang="ru-RU" dirty="0"/>
              <a:t>, разными видами </a:t>
            </a:r>
            <a:r>
              <a:rPr lang="ru-RU" b="1" dirty="0"/>
              <a:t>театров</a:t>
            </a:r>
            <a:r>
              <a:rPr lang="ru-RU" dirty="0"/>
              <a:t>).</a:t>
            </a:r>
          </a:p>
          <a:p>
            <a:r>
              <a:rPr lang="ru-RU" dirty="0"/>
              <a:t>3. Совершенствовать артистические </a:t>
            </a:r>
            <a:r>
              <a:rPr lang="ru-RU" dirty="0" smtClean="0"/>
              <a:t>навыки воспитанников.</a:t>
            </a:r>
            <a:endParaRPr lang="ru-RU" dirty="0"/>
          </a:p>
          <a:p>
            <a:r>
              <a:rPr lang="ru-RU" dirty="0"/>
              <a:t>4. Развивать все компоненты речи детей в </a:t>
            </a:r>
            <a:r>
              <a:rPr lang="ru-RU" dirty="0" smtClean="0"/>
              <a:t>процессе работы по теме.</a:t>
            </a:r>
            <a:endParaRPr lang="ru-RU" dirty="0"/>
          </a:p>
          <a:p>
            <a:r>
              <a:rPr lang="ru-RU" dirty="0"/>
              <a:t>5. Развивать эмоциональную сферу детей посредством </a:t>
            </a:r>
            <a:r>
              <a:rPr lang="ru-RU" b="1" dirty="0"/>
              <a:t>театрализованной деятельности</a:t>
            </a:r>
            <a:r>
              <a:rPr lang="ru-RU" dirty="0"/>
              <a:t>;</a:t>
            </a:r>
          </a:p>
          <a:p>
            <a:r>
              <a:rPr lang="ru-RU" dirty="0"/>
              <a:t>6. Обеспечивать взаимосвязь </a:t>
            </a:r>
            <a:r>
              <a:rPr lang="ru-RU" b="1" dirty="0"/>
              <a:t>театрализованной деятельности с другими видами деятельности</a:t>
            </a:r>
            <a:r>
              <a:rPr lang="ru-RU" dirty="0"/>
              <a:t> в едином образовательном процессе.</a:t>
            </a:r>
          </a:p>
          <a:p>
            <a:r>
              <a:rPr lang="ru-RU" dirty="0"/>
              <a:t>7. Создать условия для самостоятельной </a:t>
            </a:r>
            <a:r>
              <a:rPr lang="ru-RU" b="1" dirty="0"/>
              <a:t>театрализованной деятельности</a:t>
            </a:r>
            <a:r>
              <a:rPr lang="ru-RU" dirty="0"/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005895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Рекомендации родителям</a:t>
            </a:r>
            <a:r>
              <a:rPr lang="ru-RU" b="1" dirty="0"/>
              <a:t>:</a:t>
            </a:r>
          </a:p>
          <a:p>
            <a:r>
              <a:rPr lang="ru-RU" dirty="0"/>
              <a:t>1. Чтение произведений художественной литературы, устного народного творчества.</a:t>
            </a:r>
          </a:p>
          <a:p>
            <a:r>
              <a:rPr lang="ru-RU" dirty="0"/>
              <a:t>2. Проводить беседы по содержанию прочитанных произведений.</a:t>
            </a:r>
          </a:p>
          <a:p>
            <a:r>
              <a:rPr lang="ru-RU" dirty="0"/>
              <a:t>3. Анализировать характеры персонажей, давать оценку их поступкам.</a:t>
            </a:r>
          </a:p>
          <a:p>
            <a:r>
              <a:rPr lang="ru-RU" dirty="0"/>
              <a:t>4. Предлагать детям задания, игры, упражнения на развитие памяти, мышления, выразительной речи, мимики, жестов.</a:t>
            </a:r>
          </a:p>
          <a:p>
            <a:r>
              <a:rPr lang="ru-RU" dirty="0"/>
              <a:t>5. Постановка спектаклей, драматизация сказок в семейном кругу.</a:t>
            </a:r>
          </a:p>
          <a:p>
            <a:r>
              <a:rPr lang="ru-RU" dirty="0"/>
              <a:t>6. Посещение </a:t>
            </a:r>
            <a:r>
              <a:rPr lang="ru-RU" b="1" dirty="0"/>
              <a:t>театров</a:t>
            </a:r>
            <a:r>
              <a:rPr lang="ru-RU" dirty="0"/>
              <a:t>.</a:t>
            </a:r>
          </a:p>
          <a:p>
            <a:r>
              <a:rPr lang="ru-RU" dirty="0"/>
              <a:t>7. Принимать участие в тематических вечерах, праздниках, развлечениях.</a:t>
            </a:r>
          </a:p>
        </p:txBody>
      </p:sp>
    </p:spTree>
    <p:extLst>
      <p:ext uri="{BB962C8B-B14F-4D97-AF65-F5344CB8AC3E}">
        <p14:creationId xmlns:p14="http://schemas.microsoft.com/office/powerpoint/2010/main" val="12053596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Список использованной </a:t>
            </a:r>
            <a:r>
              <a:rPr lang="ru-RU" b="1" dirty="0" smtClean="0"/>
              <a:t>литературы:</a:t>
            </a:r>
          </a:p>
          <a:p>
            <a:endParaRPr lang="ru-RU" b="1" dirty="0"/>
          </a:p>
          <a:p>
            <a:r>
              <a:rPr lang="ru-RU" dirty="0"/>
              <a:t>1. Калинина Г. Давайте устроим </a:t>
            </a:r>
            <a:r>
              <a:rPr lang="ru-RU" b="1" dirty="0"/>
              <a:t>театр</a:t>
            </a:r>
            <a:r>
              <a:rPr lang="ru-RU" dirty="0"/>
              <a:t>! Домашний </a:t>
            </a:r>
            <a:r>
              <a:rPr lang="ru-RU" b="1" dirty="0"/>
              <a:t>театр</a:t>
            </a:r>
            <a:r>
              <a:rPr lang="ru-RU" dirty="0"/>
              <a:t> как средство воспитания. – М.: Лепта-Книга, 2007.</a:t>
            </a:r>
          </a:p>
          <a:p>
            <a:r>
              <a:rPr lang="ru-RU" dirty="0"/>
              <a:t>2. Гончарова О. В. и др. </a:t>
            </a:r>
            <a:r>
              <a:rPr lang="ru-RU" b="1" dirty="0"/>
              <a:t>Театральная палитра</a:t>
            </a:r>
            <a:r>
              <a:rPr lang="ru-RU" dirty="0"/>
              <a:t>: Программа художественно-эстетического воспитания. – М.: ТЦ Сфера,2010.</a:t>
            </a:r>
          </a:p>
          <a:p>
            <a:r>
              <a:rPr lang="ru-RU" dirty="0"/>
              <a:t>3. Чурилова Э. Т. Методика и организация </a:t>
            </a:r>
            <a:r>
              <a:rPr lang="ru-RU" b="1" dirty="0"/>
              <a:t>театральной деятельности</a:t>
            </a:r>
            <a:r>
              <a:rPr lang="ru-RU" dirty="0"/>
              <a:t> дошкольников и младших школьников. — М., 2001</a:t>
            </a:r>
          </a:p>
          <a:p>
            <a:r>
              <a:rPr lang="ru-RU" dirty="0"/>
              <a:t>4. Петрова Т. И., Сергеева Е. Л., Петрова Е. С. </a:t>
            </a:r>
            <a:r>
              <a:rPr lang="ru-RU" b="1" dirty="0"/>
              <a:t>Театрализованные игры в детском саду</a:t>
            </a:r>
            <a:r>
              <a:rPr lang="ru-RU" dirty="0"/>
              <a:t>. - М.: Школьная пресса, 2000.</a:t>
            </a:r>
          </a:p>
          <a:p>
            <a:r>
              <a:rPr lang="ru-RU" dirty="0"/>
              <a:t>5. Толченов О. А. Сценарии игровых и </a:t>
            </a:r>
            <a:r>
              <a:rPr lang="ru-RU" b="1" dirty="0"/>
              <a:t>театрализованных</a:t>
            </a:r>
            <a:r>
              <a:rPr lang="ru-RU" dirty="0"/>
              <a:t> представлений для детей разного </a:t>
            </a:r>
            <a:r>
              <a:rPr lang="ru-RU" u="sng" dirty="0"/>
              <a:t>возраста</a:t>
            </a:r>
            <a:r>
              <a:rPr lang="ru-RU" dirty="0"/>
              <a:t>: </a:t>
            </a:r>
            <a:r>
              <a:rPr lang="ru-RU" dirty="0" err="1"/>
              <a:t>Нескучалия</a:t>
            </a:r>
            <a:r>
              <a:rPr lang="ru-RU" dirty="0"/>
              <a:t>. - М.:ВЛАДОС, 2001.</a:t>
            </a:r>
          </a:p>
          <a:p>
            <a:r>
              <a:rPr lang="ru-RU" dirty="0"/>
              <a:t>6. Лебедев Ю. А. и др. Сказка как источник творчества детей /Пособие для педагогов дошкольных учреждений/. - М.: ВЛАДОС, 2001.</a:t>
            </a:r>
          </a:p>
          <a:p>
            <a:r>
              <a:rPr lang="ru-RU" dirty="0"/>
              <a:t>7. Березкин В. И. Искусство оформления спектакля. — М. 1986.</a:t>
            </a:r>
          </a:p>
          <a:p>
            <a:r>
              <a:rPr lang="ru-RU" dirty="0"/>
              <a:t>8. Побединская Л. А. Праздник для детей. — М., 2000.</a:t>
            </a:r>
          </a:p>
          <a:p>
            <a:r>
              <a:rPr lang="ru-RU" dirty="0"/>
              <a:t>9. </a:t>
            </a:r>
            <a:r>
              <a:rPr lang="ru-RU" dirty="0" err="1"/>
              <a:t>Маханева</a:t>
            </a:r>
            <a:r>
              <a:rPr lang="ru-RU" dirty="0"/>
              <a:t> М. Д. </a:t>
            </a:r>
            <a:r>
              <a:rPr lang="ru-RU" b="1" dirty="0"/>
              <a:t>Театрализованные</a:t>
            </a:r>
            <a:r>
              <a:rPr lang="ru-RU" dirty="0"/>
              <a:t> занятия в детском саду. - М.: ТЦ Сфера, 2001.</a:t>
            </a:r>
          </a:p>
        </p:txBody>
      </p:sp>
    </p:spTree>
    <p:extLst>
      <p:ext uri="{BB962C8B-B14F-4D97-AF65-F5344CB8AC3E}">
        <p14:creationId xmlns:p14="http://schemas.microsoft.com/office/powerpoint/2010/main" val="24337355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ный класс\Downloads\картинка Театр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369" y="620688"/>
            <a:ext cx="680726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quarter" idx="4294967295"/>
          </p:nvPr>
        </p:nvSpPr>
        <p:spPr>
          <a:xfrm>
            <a:off x="0" y="260350"/>
            <a:ext cx="8504238" cy="583882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Спасибо  за 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54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условиях перехода на ФГОС ДО один из основных принципов дошкольного образования, отраженный в </a:t>
            </a:r>
            <a:r>
              <a:rPr lang="ru-RU" sz="2400" u="sng" dirty="0"/>
              <a:t>Стандарте</a:t>
            </a:r>
            <a:r>
              <a:rPr lang="ru-RU" sz="2400" dirty="0"/>
              <a:t>: «Реализация Программы в формах, специфических для детей данной возрастной группы, прежде всего в форме игры, познавательной и исследовательской деятельности, в форме творческой активности, обеспечивающей художественно-эстетическое развитие ребёнка».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Театрализованная </a:t>
            </a:r>
            <a:r>
              <a:rPr lang="ru-RU" sz="2400" dirty="0"/>
              <a:t>деятельность это один из самых эффективных способов воздействия на детей, в котором наиболее полно и ярко проявляется принцип </a:t>
            </a:r>
            <a:r>
              <a:rPr lang="ru-RU" sz="2400" u="sng" dirty="0"/>
              <a:t>обучения</a:t>
            </a:r>
            <a:r>
              <a:rPr lang="ru-RU" sz="2400" dirty="0"/>
              <a:t>: </a:t>
            </a:r>
            <a:r>
              <a:rPr lang="ru-RU" sz="2400" dirty="0" smtClean="0"/>
              <a:t>учить, </a:t>
            </a:r>
            <a:r>
              <a:rPr lang="ru-RU" sz="2400" dirty="0"/>
              <a:t>играя.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214290"/>
            <a:ext cx="3143240" cy="5911873"/>
          </a:xfrm>
        </p:spPr>
        <p:txBody>
          <a:bodyPr>
            <a:noAutofit/>
          </a:bodyPr>
          <a:lstStyle/>
          <a:p>
            <a:endParaRPr lang="ru-RU" sz="2800" u="sng" dirty="0" smtClean="0">
              <a:latin typeface="Comic Sans MS" pitchFamily="66" charset="0"/>
            </a:endParaRPr>
          </a:p>
          <a:p>
            <a:endParaRPr lang="ru-RU" sz="32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32656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</a:rPr>
              <a:t>Формы организации театрализованной  деятельности с детьми</a:t>
            </a:r>
          </a:p>
          <a:p>
            <a:r>
              <a:rPr lang="ru-RU" dirty="0" smtClean="0">
                <a:latin typeface="+mj-lt"/>
              </a:rPr>
              <a:t>Театрализованная деятельность</a:t>
            </a:r>
          </a:p>
          <a:p>
            <a:r>
              <a:rPr lang="ru-RU" dirty="0" smtClean="0">
                <a:latin typeface="+mj-lt"/>
              </a:rPr>
              <a:t>Театрализованная деятельность в повседневной  жизни</a:t>
            </a:r>
          </a:p>
          <a:p>
            <a:r>
              <a:rPr lang="ru-RU" dirty="0" smtClean="0">
                <a:latin typeface="+mj-lt"/>
              </a:rPr>
              <a:t>Театрализованная  игра  на праздниках</a:t>
            </a:r>
          </a:p>
          <a:p>
            <a:r>
              <a:rPr lang="ru-RU" dirty="0" smtClean="0">
                <a:latin typeface="+mj-lt"/>
              </a:rPr>
              <a:t>Импровизированные игры во время НОД</a:t>
            </a:r>
            <a:endParaRPr lang="ru-RU" dirty="0">
              <a:latin typeface="+mj-lt"/>
            </a:endParaRPr>
          </a:p>
          <a:p>
            <a:r>
              <a:rPr lang="ru-RU" dirty="0" smtClean="0">
                <a:latin typeface="+mj-lt"/>
              </a:rPr>
              <a:t>Театральные спектакли, представления</a:t>
            </a:r>
            <a:endParaRPr lang="ru-RU" dirty="0">
              <a:latin typeface="+mj-lt"/>
            </a:endParaRPr>
          </a:p>
          <a:p>
            <a:r>
              <a:rPr lang="ru-RU" dirty="0" smtClean="0"/>
              <a:t>Самостоятельная театрализованная деятельность </a:t>
            </a:r>
            <a:endParaRPr lang="ru-RU" dirty="0"/>
          </a:p>
          <a:p>
            <a:r>
              <a:rPr lang="ru-RU" b="1" dirty="0" smtClean="0"/>
              <a:t>Формы </a:t>
            </a:r>
            <a:r>
              <a:rPr lang="ru-RU" b="1" dirty="0"/>
              <a:t>работы с родителями</a:t>
            </a:r>
          </a:p>
          <a:p>
            <a:r>
              <a:rPr lang="ru-RU" dirty="0"/>
              <a:t>Собрания, консультации, праздники, совместные досуговые мероприятия. анкетирование, консультация </a:t>
            </a:r>
            <a:r>
              <a:rPr lang="ru-RU" i="1" dirty="0"/>
              <a:t>«Играем с детьми в </a:t>
            </a:r>
            <a:r>
              <a:rPr lang="ru-RU" b="1" i="1" dirty="0"/>
              <a:t>театр дома</a:t>
            </a:r>
            <a:r>
              <a:rPr lang="ru-RU" i="1" dirty="0"/>
              <a:t>»</a:t>
            </a:r>
            <a:r>
              <a:rPr lang="ru-RU" dirty="0"/>
              <a:t>, беседы с родителями, помощь родителей в изготовлении театральных реквизитов.</a:t>
            </a:r>
          </a:p>
          <a:p>
            <a:r>
              <a:rPr lang="ru-RU" b="1" dirty="0"/>
              <a:t>Методы работы с детьми</a:t>
            </a:r>
          </a:p>
          <a:p>
            <a:r>
              <a:rPr lang="ru-RU" u="sng" dirty="0"/>
              <a:t>Практический метод</a:t>
            </a:r>
            <a:r>
              <a:rPr lang="ru-RU" dirty="0"/>
              <a:t>: практические задания, разные виды игр, постановка сказок, викторины, игры-драматизации, театрализованные игры. </a:t>
            </a:r>
          </a:p>
          <a:p>
            <a:r>
              <a:rPr lang="ru-RU" u="sng" dirty="0"/>
              <a:t>Словесный метод</a:t>
            </a:r>
            <a:r>
              <a:rPr lang="ru-RU" dirty="0"/>
              <a:t>: беседа, чтение художественных произведений, рассказывание, пересказ; слушание музыкальных произведений по </a:t>
            </a:r>
            <a:r>
              <a:rPr lang="ru-RU" dirty="0" smtClean="0"/>
              <a:t>теме самообразования.</a:t>
            </a:r>
            <a:endParaRPr lang="ru-RU" dirty="0"/>
          </a:p>
          <a:p>
            <a:r>
              <a:rPr lang="ru-RU" u="sng" dirty="0"/>
              <a:t>Наглядный метод</a:t>
            </a:r>
            <a:r>
              <a:rPr lang="ru-RU" dirty="0"/>
              <a:t>: рассматривание наглядно-иллюстративного материала; подбор разных видов атрибутов и костюмов для постановки театральной деятельности, демонстрация мультфильмов и видеофильмов.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214290"/>
            <a:ext cx="8892480" cy="5911873"/>
          </a:xfrm>
        </p:spPr>
        <p:txBody>
          <a:bodyPr>
            <a:normAutofit fontScale="70000" lnSpcReduction="20000"/>
          </a:bodyPr>
          <a:lstStyle/>
          <a:p>
            <a:r>
              <a:rPr lang="ru-RU" sz="3200" b="1" u="sng" dirty="0"/>
              <a:t>Задачи для педагога</a:t>
            </a:r>
            <a:r>
              <a:rPr lang="ru-RU" sz="3200" b="1" dirty="0"/>
              <a:t>:</a:t>
            </a:r>
          </a:p>
          <a:p>
            <a:r>
              <a:rPr lang="ru-RU" sz="3200" dirty="0"/>
              <a:t>1 .Повысить собственный уровень знаний (путём изучения методической литературы, через консультации, семинары-практикумы) в области социально – речевого развития детей дошкольного возраста в соответствии с требованиями ФГОС и создать методическую базу (специальная литература, картотеки, тематическое планирование, методические разработки) по театральной деятельности.</a:t>
            </a:r>
          </a:p>
          <a:p>
            <a:r>
              <a:rPr lang="ru-RU" sz="3200" dirty="0"/>
              <a:t>2. Включить театральную деятельность в </a:t>
            </a:r>
            <a:r>
              <a:rPr lang="ru-RU" sz="3200" dirty="0" err="1"/>
              <a:t>воспитательно</a:t>
            </a:r>
            <a:r>
              <a:rPr lang="ru-RU" sz="3200" dirty="0"/>
              <a:t>-образовательный процесс группы через реализацию проектной деятельности путём игр-драматизаций, мини-сценок, имитационных упражнений, мимических этюдов и другие формы работы.</a:t>
            </a:r>
          </a:p>
          <a:p>
            <a:r>
              <a:rPr lang="ru-RU" sz="3200" dirty="0"/>
              <a:t>3. Разработать перспективный план работы с детьми на каждый год.</a:t>
            </a:r>
          </a:p>
          <a:p>
            <a:r>
              <a:rPr lang="ru-RU" sz="3200" dirty="0"/>
              <a:t>4. Оформить в группе уголок </a:t>
            </a:r>
            <a:r>
              <a:rPr lang="ru-RU" sz="3200" i="1" dirty="0"/>
              <a:t>«В гостях у сказки»</a:t>
            </a:r>
            <a:r>
              <a:rPr lang="ru-RU" sz="3200" dirty="0"/>
              <a:t>.</a:t>
            </a:r>
          </a:p>
          <a:p>
            <a:r>
              <a:rPr lang="ru-RU" sz="3200" dirty="0"/>
              <a:t>5. Подготовить материал мастер-класс для педагогов по </a:t>
            </a:r>
            <a:r>
              <a:rPr lang="ru-RU" sz="3200" u="sng" dirty="0"/>
              <a:t>теме</a:t>
            </a:r>
            <a:r>
              <a:rPr lang="ru-RU" sz="3200" dirty="0"/>
              <a:t>: </a:t>
            </a:r>
            <a:r>
              <a:rPr lang="ru-RU" sz="3200" i="1" dirty="0"/>
              <a:t>«Настольные игры своими руками»</a:t>
            </a:r>
            <a:endParaRPr lang="ru-RU" sz="3200" dirty="0"/>
          </a:p>
          <a:p>
            <a:r>
              <a:rPr lang="ru-RU" sz="3200" dirty="0"/>
              <a:t>6. Привлечь родителей к процессу театрально – игровой деятельности в повседневной жизни.</a:t>
            </a:r>
          </a:p>
          <a:p>
            <a:endParaRPr lang="ru-RU" sz="3200" u="sng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1379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3571876"/>
            <a:ext cx="23574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 </a:t>
            </a:r>
          </a:p>
          <a:p>
            <a:endParaRPr lang="ru-RU" sz="3600" i="1" u="sng" dirty="0" smtClean="0">
              <a:solidFill>
                <a:srgbClr val="00B050"/>
              </a:solidFill>
            </a:endParaRPr>
          </a:p>
          <a:p>
            <a:endParaRPr lang="ru-RU" sz="3600" i="1" u="sng" dirty="0" smtClean="0">
              <a:solidFill>
                <a:srgbClr val="00B050"/>
              </a:solidFill>
            </a:endParaRPr>
          </a:p>
          <a:p>
            <a:endParaRPr lang="ru-RU" sz="3600" i="1" dirty="0">
              <a:solidFill>
                <a:srgbClr val="00B0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836712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b="1" dirty="0" smtClean="0"/>
              <a:t>Практическая реализация  плана самообразования:</a:t>
            </a:r>
            <a:endParaRPr lang="ru-RU" b="1" dirty="0"/>
          </a:p>
          <a:p>
            <a:pPr marL="342900" indent="-342900">
              <a:buAutoNum type="arabicPeriod"/>
            </a:pPr>
            <a:r>
              <a:rPr lang="ru-RU" dirty="0" smtClean="0"/>
              <a:t>Создание копилки методических разработок по  теме.</a:t>
            </a:r>
          </a:p>
          <a:p>
            <a:pPr marL="342900" indent="-342900">
              <a:buAutoNum type="arabicPeriod"/>
            </a:pPr>
            <a:r>
              <a:rPr lang="ru-RU" dirty="0" smtClean="0"/>
              <a:t> </a:t>
            </a:r>
            <a:r>
              <a:rPr lang="ru-RU" dirty="0"/>
              <a:t>Подбор игр-инсценировок, стихов, хороводных песен для утренника.</a:t>
            </a:r>
          </a:p>
          <a:p>
            <a:r>
              <a:rPr lang="ru-RU" dirty="0"/>
              <a:t>3. </a:t>
            </a:r>
            <a:r>
              <a:rPr lang="ru-RU" dirty="0" smtClean="0"/>
              <a:t>Формирование </a:t>
            </a:r>
            <a:r>
              <a:rPr lang="ru-RU" dirty="0"/>
              <a:t>картотек театрализованных игр для детей дошкольного возраста</a:t>
            </a:r>
          </a:p>
          <a:p>
            <a:r>
              <a:rPr lang="ru-RU" dirty="0"/>
              <a:t>4. Разработка планов конспектов НОД,</a:t>
            </a:r>
          </a:p>
          <a:p>
            <a:r>
              <a:rPr lang="ru-RU" dirty="0"/>
              <a:t>5. Привлечение родителей к процессу театрально-игровой деятельности в условиях ДОУ.</a:t>
            </a:r>
          </a:p>
          <a:p>
            <a:r>
              <a:rPr lang="ru-RU" dirty="0" smtClean="0"/>
              <a:t>6</a:t>
            </a:r>
            <a:r>
              <a:rPr lang="ru-RU" dirty="0"/>
              <a:t>. Проведение индивидуальных и подгрупповых консультаций с родителями.</a:t>
            </a:r>
          </a:p>
          <a:p>
            <a:r>
              <a:rPr lang="ru-RU" dirty="0"/>
              <a:t>7. Активное участие родительской общественности в подготовке </a:t>
            </a:r>
            <a:r>
              <a:rPr lang="ru-RU" u="sng" dirty="0"/>
              <a:t>спектаклей</a:t>
            </a:r>
            <a:r>
              <a:rPr lang="ru-RU" dirty="0"/>
              <a:t>: создание реквизитов, оформление декораций</a:t>
            </a:r>
          </a:p>
          <a:p>
            <a:r>
              <a:rPr lang="ru-RU" dirty="0"/>
              <a:t>8. Составление рекомендаций для родителей по использованию и проведению театрализованных игр </a:t>
            </a:r>
            <a:r>
              <a:rPr lang="ru-RU" dirty="0" smtClean="0"/>
              <a:t>дома.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1357299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/>
              <a:t>               </a:t>
            </a:r>
            <a:endParaRPr lang="ru-RU" sz="3600" i="1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3214686"/>
            <a:ext cx="30718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          </a:t>
            </a:r>
          </a:p>
          <a:p>
            <a:endParaRPr lang="ru-RU" u="sng" dirty="0" smtClean="0"/>
          </a:p>
          <a:p>
            <a:endParaRPr lang="ru-RU" u="sng" dirty="0" smtClean="0"/>
          </a:p>
          <a:p>
            <a:endParaRPr lang="ru-RU" sz="3600" i="1" u="sng" dirty="0" smtClean="0">
              <a:solidFill>
                <a:srgbClr val="FFC000"/>
              </a:solidFill>
            </a:endParaRPr>
          </a:p>
          <a:p>
            <a:endParaRPr lang="ru-RU" sz="3600" i="1" dirty="0">
              <a:solidFill>
                <a:srgbClr val="FFC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692696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Практическая работа </a:t>
            </a:r>
            <a:r>
              <a:rPr lang="ru-RU" b="1" dirty="0" smtClean="0"/>
              <a:t>осуществлялась по </a:t>
            </a:r>
            <a:r>
              <a:rPr lang="ru-RU" b="1" dirty="0"/>
              <a:t>трем направлениям:</a:t>
            </a:r>
            <a:endParaRPr lang="ru-RU" dirty="0"/>
          </a:p>
          <a:p>
            <a:r>
              <a:rPr lang="ru-RU" b="1" u="sng" dirty="0"/>
              <a:t>Первое направление</a:t>
            </a:r>
            <a:r>
              <a:rPr lang="ru-RU" b="1" dirty="0"/>
              <a:t> - формирование развивающей среды:</a:t>
            </a:r>
            <a:endParaRPr lang="ru-RU" dirty="0"/>
          </a:p>
          <a:p>
            <a:r>
              <a:rPr lang="ru-RU" dirty="0"/>
              <a:t>Создание театрального уголка в группе, включающего в себя:</a:t>
            </a:r>
          </a:p>
          <a:p>
            <a:pPr lvl="0"/>
            <a:r>
              <a:rPr lang="ru-RU" dirty="0"/>
              <a:t>ТСО </a:t>
            </a:r>
            <a:r>
              <a:rPr lang="ru-RU" i="1" dirty="0"/>
              <a:t>(магнитофон, ноутбук, аудиозаписи классической и релаксационной музыки, «звуков природы», детские произведения)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Наглядные пособия </a:t>
            </a:r>
            <a:r>
              <a:rPr lang="ru-RU" i="1" dirty="0"/>
              <a:t>(видеоматериал, репродукции картин, иллюстрации, плакаты, фотографии, альбомы по теме «Театр»)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Детскую художественную, познавательную и методическую литературу.</a:t>
            </a:r>
          </a:p>
          <a:p>
            <a:pPr lvl="0"/>
            <a:r>
              <a:rPr lang="ru-RU" dirty="0"/>
              <a:t>Атрибуты  для  организации  театрализованных  игр  </a:t>
            </a:r>
            <a:r>
              <a:rPr lang="ru-RU" i="1" dirty="0"/>
              <a:t>(</a:t>
            </a:r>
            <a:r>
              <a:rPr lang="ru-RU" i="1" dirty="0" err="1"/>
              <a:t>фланелеграф</a:t>
            </a:r>
            <a:r>
              <a:rPr lang="ru-RU" i="1" dirty="0"/>
              <a:t>, ширмы,    костюмы, шапочки, маски, разнообразные виды театров: би-ба-</a:t>
            </a:r>
            <a:r>
              <a:rPr lang="ru-RU" i="1" dirty="0" err="1"/>
              <a:t>бо</a:t>
            </a:r>
            <a:r>
              <a:rPr lang="ru-RU" i="1" dirty="0"/>
              <a:t>, настольный, пальчиковый,    резиновой игрушки,    на  банках,    на  прищепках,   на платочках, </a:t>
            </a:r>
            <a:r>
              <a:rPr lang="ru-RU" i="1" dirty="0" err="1"/>
              <a:t>варежковый</a:t>
            </a:r>
            <a:r>
              <a:rPr lang="ru-RU" i="1" dirty="0"/>
              <a:t> театр и др.)</a:t>
            </a:r>
            <a:r>
              <a:rPr lang="ru-RU" dirty="0"/>
              <a:t>.</a:t>
            </a:r>
          </a:p>
          <a:p>
            <a:r>
              <a:rPr lang="ru-RU" dirty="0"/>
              <a:t>Дидактические игры </a:t>
            </a:r>
            <a:r>
              <a:rPr lang="ru-RU" i="1" dirty="0"/>
              <a:t>(«Из какого театра куклы», «Назови одним  словом», «Настроение Антошки» и др.)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914</TotalTime>
  <Words>1270</Words>
  <Application>Microsoft Office PowerPoint</Application>
  <PresentationFormat>Экран (4:3)</PresentationFormat>
  <Paragraphs>198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42</vt:i4>
      </vt:variant>
    </vt:vector>
  </HeadingPairs>
  <TitlesOfParts>
    <vt:vector size="45" baseType="lpstr">
      <vt:lpstr>1_Официальная</vt:lpstr>
      <vt:lpstr>Яркая</vt:lpstr>
      <vt:lpstr>Официальная</vt:lpstr>
      <vt:lpstr>Отчет по самообразованию   за  2018-2019 учебный год  воспитателя 44 группы Бадановой Людмилы Витальевны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  мамы  Арины    на «Дне открытых дверей» в детском саду.</vt:lpstr>
      <vt:lpstr>Арина с мамой « Наша  семейная сказка-импровизация»</vt:lpstr>
      <vt:lpstr>Сценка «Три мамы» на утреннике, посвященном женскому дню 8 марта</vt:lpstr>
      <vt:lpstr>1  апреля – «Наши веселые  смайлики»</vt:lpstr>
      <vt:lpstr>Ежемесячный просмотр представлений театральной группы «Чеботок» в ДОУ</vt:lpstr>
      <vt:lpstr>Представление театральной группы «Чеботок»</vt:lpstr>
      <vt:lpstr>«Сказка о глупом мышонке»</vt:lpstr>
      <vt:lpstr>Диалог мамы Мышки и Мышонка</vt:lpstr>
      <vt:lpstr>Диалог «Кошки-няни» и Мышонка</vt:lpstr>
      <vt:lpstr>Выступление  перед детьми  младших  групп</vt:lpstr>
      <vt:lpstr>Презентация PowerPoint</vt:lpstr>
      <vt:lpstr>«Мы встречаем День театра!»</vt:lpstr>
      <vt:lpstr>Предметно-развивающая среда</vt:lpstr>
      <vt:lpstr>Пальчиковый театр</vt:lpstr>
      <vt:lpstr>Пальчиковый театр</vt:lpstr>
      <vt:lpstr>Пальчиковый театр развивает  нам  мелкую  моторику</vt:lpstr>
      <vt:lpstr>Бумажный настольный  театр</vt:lpstr>
      <vt:lpstr>Настольный бумажный театр</vt:lpstr>
      <vt:lpstr>Театр « Би-ба-бо» . «Сочиняем сказку «Красная Шапочка на новый лад»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ЗОЖ ДЛЯ ДЕТЕЙ</dc:title>
  <dc:creator>Светлана</dc:creator>
  <cp:lastModifiedBy>Надежда Пронская</cp:lastModifiedBy>
  <cp:revision>118</cp:revision>
  <dcterms:created xsi:type="dcterms:W3CDTF">2014-07-23T05:00:21Z</dcterms:created>
  <dcterms:modified xsi:type="dcterms:W3CDTF">2023-04-19T08:24:15Z</dcterms:modified>
</cp:coreProperties>
</file>