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59" r:id="rId5"/>
    <p:sldId id="260" r:id="rId6"/>
    <p:sldId id="262" r:id="rId7"/>
    <p:sldId id="263" r:id="rId8"/>
    <p:sldId id="265"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7" r:id="rId29"/>
    <p:sldId id="286"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19" autoAdjust="0"/>
    <p:restoredTop sz="86444" autoAdjust="0"/>
  </p:normalViewPr>
  <p:slideViewPr>
    <p:cSldViewPr>
      <p:cViewPr varScale="1">
        <p:scale>
          <a:sx n="74" d="100"/>
          <a:sy n="74" d="100"/>
        </p:scale>
        <p:origin x="1133" y="77"/>
      </p:cViewPr>
      <p:guideLst>
        <p:guide orient="horz" pos="2160"/>
        <p:guide pos="2880"/>
      </p:guideLst>
    </p:cSldViewPr>
  </p:slideViewPr>
  <p:outlineViewPr>
    <p:cViewPr>
      <p:scale>
        <a:sx n="33" d="100"/>
        <a:sy n="33" d="100"/>
      </p:scale>
      <p:origin x="0" y="288"/>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F9C7DDCA-6B1C-42A8-8148-E05BBBBA82FE}" type="datetimeFigureOut">
              <a:rPr lang="ru-RU" smtClean="0"/>
              <a:pPr/>
              <a:t>16.04.2023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F457C8-19FF-4044-B796-CE91B69986ED}"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9C7DDCA-6B1C-42A8-8148-E05BBBBA82FE}" type="datetimeFigureOut">
              <a:rPr lang="ru-RU" smtClean="0"/>
              <a:pPr/>
              <a:t>16.04.2023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F457C8-19FF-4044-B796-CE91B69986E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9C7DDCA-6B1C-42A8-8148-E05BBBBA82FE}" type="datetimeFigureOut">
              <a:rPr lang="ru-RU" smtClean="0"/>
              <a:pPr/>
              <a:t>16.04.2023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F457C8-19FF-4044-B796-CE91B69986E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9C7DDCA-6B1C-42A8-8148-E05BBBBA82FE}" type="datetimeFigureOut">
              <a:rPr lang="ru-RU" smtClean="0"/>
              <a:pPr/>
              <a:t>16.04.2023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F457C8-19FF-4044-B796-CE91B69986E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F9C7DDCA-6B1C-42A8-8148-E05BBBBA82FE}" type="datetimeFigureOut">
              <a:rPr lang="ru-RU" smtClean="0"/>
              <a:pPr/>
              <a:t>16.04.2023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F457C8-19FF-4044-B796-CE91B69986ED}"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F9C7DDCA-6B1C-42A8-8148-E05BBBBA82FE}" type="datetimeFigureOut">
              <a:rPr lang="ru-RU" smtClean="0"/>
              <a:pPr/>
              <a:t>16.04.2023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AF457C8-19FF-4044-B796-CE91B69986E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F9C7DDCA-6B1C-42A8-8148-E05BBBBA82FE}" type="datetimeFigureOut">
              <a:rPr lang="ru-RU" smtClean="0"/>
              <a:pPr/>
              <a:t>16.04.2023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AF457C8-19FF-4044-B796-CE91B69986E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F9C7DDCA-6B1C-42A8-8148-E05BBBBA82FE}" type="datetimeFigureOut">
              <a:rPr lang="ru-RU" smtClean="0"/>
              <a:pPr/>
              <a:t>16.04.2023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AF457C8-19FF-4044-B796-CE91B69986E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9C7DDCA-6B1C-42A8-8148-E05BBBBA82FE}" type="datetimeFigureOut">
              <a:rPr lang="ru-RU" smtClean="0"/>
              <a:pPr/>
              <a:t>16.04.2023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AF457C8-19FF-4044-B796-CE91B69986E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F9C7DDCA-6B1C-42A8-8148-E05BBBBA82FE}" type="datetimeFigureOut">
              <a:rPr lang="ru-RU" smtClean="0"/>
              <a:pPr/>
              <a:t>16.04.2023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AF457C8-19FF-4044-B796-CE91B69986E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F9C7DDCA-6B1C-42A8-8148-E05BBBBA82FE}" type="datetimeFigureOut">
              <a:rPr lang="ru-RU" smtClean="0"/>
              <a:pPr/>
              <a:t>16.04.2023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AF457C8-19FF-4044-B796-CE91B69986ED}"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C7DDCA-6B1C-42A8-8148-E05BBBBA82FE}" type="datetimeFigureOut">
              <a:rPr lang="ru-RU" smtClean="0"/>
              <a:pPr/>
              <a:t>16.04.2023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F457C8-19FF-4044-B796-CE91B69986E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b="1" dirty="0">
                <a:solidFill>
                  <a:srgbClr val="C00000"/>
                </a:solidFill>
                <a:latin typeface="Times New Roman" pitchFamily="18" charset="0"/>
                <a:cs typeface="Times New Roman" pitchFamily="18" charset="0"/>
              </a:rPr>
              <a:t>«Подвижные игры</a:t>
            </a:r>
            <a:br>
              <a:rPr lang="ru-RU" b="1" dirty="0">
                <a:solidFill>
                  <a:srgbClr val="C00000"/>
                </a:solidFill>
                <a:latin typeface="Times New Roman" pitchFamily="18" charset="0"/>
                <a:cs typeface="Times New Roman" pitchFamily="18" charset="0"/>
              </a:rPr>
            </a:br>
            <a:r>
              <a:rPr lang="ru-RU" b="1" dirty="0">
                <a:solidFill>
                  <a:srgbClr val="C00000"/>
                </a:solidFill>
                <a:latin typeface="Times New Roman" pitchFamily="18" charset="0"/>
                <a:cs typeface="Times New Roman" pitchFamily="18" charset="0"/>
              </a:rPr>
              <a:t> народов России и </a:t>
            </a:r>
            <a:br>
              <a:rPr lang="ru-RU" b="1" dirty="0">
                <a:solidFill>
                  <a:srgbClr val="C00000"/>
                </a:solidFill>
                <a:latin typeface="Times New Roman" pitchFamily="18" charset="0"/>
                <a:cs typeface="Times New Roman" pitchFamily="18" charset="0"/>
              </a:rPr>
            </a:br>
            <a:r>
              <a:rPr lang="ru-RU" b="1" dirty="0">
                <a:solidFill>
                  <a:srgbClr val="C00000"/>
                </a:solidFill>
                <a:latin typeface="Times New Roman" pitchFamily="18" charset="0"/>
                <a:cs typeface="Times New Roman" pitchFamily="18" charset="0"/>
              </a:rPr>
              <a:t>стран ближнего зарубежья»</a:t>
            </a:r>
          </a:p>
        </p:txBody>
      </p:sp>
      <p:sp>
        <p:nvSpPr>
          <p:cNvPr id="3" name="Подзаголовок 2"/>
          <p:cNvSpPr>
            <a:spLocks noGrp="1"/>
          </p:cNvSpPr>
          <p:nvPr>
            <p:ph type="subTitle" idx="1"/>
          </p:nvPr>
        </p:nvSpPr>
        <p:spPr>
          <a:xfrm>
            <a:off x="1928794" y="4429132"/>
            <a:ext cx="6400800" cy="1323972"/>
          </a:xfrm>
        </p:spPr>
        <p:txBody>
          <a:bodyPr>
            <a:normAutofit/>
          </a:bodyPr>
          <a:lstStyle/>
          <a:p>
            <a:pPr algn="r"/>
            <a:r>
              <a:rPr lang="ru-RU" sz="1600" dirty="0">
                <a:solidFill>
                  <a:schemeClr val="tx1"/>
                </a:solidFill>
                <a:latin typeface="Times New Roman" pitchFamily="18" charset="0"/>
                <a:cs typeface="Times New Roman" pitchFamily="18" charset="0"/>
              </a:rPr>
              <a:t>Составила воспитатель:</a:t>
            </a:r>
          </a:p>
          <a:p>
            <a:pPr algn="r"/>
            <a:r>
              <a:rPr lang="ru-RU" sz="1600" dirty="0">
                <a:solidFill>
                  <a:schemeClr val="tx1"/>
                </a:solidFill>
                <a:latin typeface="Times New Roman" pitchFamily="18" charset="0"/>
                <a:cs typeface="Times New Roman" pitchFamily="18" charset="0"/>
              </a:rPr>
              <a:t>Кукина Наталья Игоревна</a:t>
            </a:r>
          </a:p>
        </p:txBody>
      </p:sp>
      <p:sp>
        <p:nvSpPr>
          <p:cNvPr id="5" name="Подзаголовок 2"/>
          <p:cNvSpPr txBox="1">
            <a:spLocks/>
          </p:cNvSpPr>
          <p:nvPr/>
        </p:nvSpPr>
        <p:spPr>
          <a:xfrm>
            <a:off x="1357290" y="214290"/>
            <a:ext cx="6400800" cy="1143008"/>
          </a:xfrm>
          <a:prstGeom prst="rect">
            <a:avLst/>
          </a:prstGeom>
        </p:spPr>
        <p:txBody>
          <a:bodyPr vert="horz" lIns="91440" tIns="45720" rIns="91440" bIns="45720" rtlCol="0">
            <a:normAutofit/>
          </a:bodyPr>
          <a:lstStyle/>
          <a:p>
            <a:pPr lvl="0" algn="ctr">
              <a:spcBef>
                <a:spcPct val="20000"/>
              </a:spcBef>
            </a:pPr>
            <a:r>
              <a:rPr lang="ru-RU" sz="1600" dirty="0">
                <a:latin typeface="Times New Roman" pitchFamily="18" charset="0"/>
                <a:cs typeface="Times New Roman" pitchFamily="18" charset="0"/>
              </a:rPr>
              <a:t>МУНИЦИПАЛЬНОЕ ОБЩЕОБРАЗОВАТЕЛЬНОЕ БЮДЖЕТНОЕ УЧРЕЖДЕНИЕ СРЕДНЯЯ ОБЩЕОБРАЗОВАТЕЛЬНАЯ ШКОЛА  «ЦЕНТР ОБРАЗОВАНИЯ «КУДРОВО» ВСЕВОЛОЖСКОГО РАЙОНА ЛЕНИНГРАДСКОЙ ОБЛАСТИ</a:t>
            </a:r>
            <a:endParaRPr kumimoji="0" lang="ru-RU" sz="16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6" name="Прямоугольник 5"/>
          <p:cNvSpPr/>
          <p:nvPr/>
        </p:nvSpPr>
        <p:spPr>
          <a:xfrm>
            <a:off x="2214546" y="6215082"/>
            <a:ext cx="4572000" cy="369332"/>
          </a:xfrm>
          <a:prstGeom prst="rect">
            <a:avLst/>
          </a:prstGeom>
        </p:spPr>
        <p:txBody>
          <a:bodyPr>
            <a:spAutoFit/>
          </a:bodyPr>
          <a:lstStyle/>
          <a:p>
            <a:pPr algn="ctr"/>
            <a:r>
              <a:rPr lang="ru-RU" dirty="0">
                <a:latin typeface="Times New Roman" pitchFamily="18" charset="0"/>
                <a:cs typeface="Times New Roman" pitchFamily="18" charset="0"/>
              </a:rPr>
              <a:t>2023  год</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728" y="928670"/>
            <a:ext cx="6858048" cy="714380"/>
          </a:xfrm>
        </p:spPr>
        <p:txBody>
          <a:bodyPr>
            <a:noAutofit/>
          </a:bodyPr>
          <a:lstStyle/>
          <a:p>
            <a:r>
              <a:rPr lang="ru-RU" sz="2800" b="1" i="1" dirty="0">
                <a:latin typeface="Times New Roman" pitchFamily="18" charset="0"/>
                <a:cs typeface="Times New Roman" pitchFamily="18" charset="0"/>
              </a:rPr>
              <a:t>Бурятская</a:t>
            </a:r>
            <a:r>
              <a:rPr lang="ru-RU" sz="2800" dirty="0"/>
              <a:t> </a:t>
            </a:r>
            <a:r>
              <a:rPr lang="ru-RU" sz="2800" b="1" i="1" dirty="0">
                <a:latin typeface="Times New Roman" pitchFamily="18" charset="0"/>
                <a:cs typeface="Times New Roman" pitchFamily="18" charset="0"/>
              </a:rPr>
              <a:t>игра «Иголка, нитка и узелок»</a:t>
            </a:r>
          </a:p>
        </p:txBody>
      </p:sp>
      <p:sp>
        <p:nvSpPr>
          <p:cNvPr id="3" name="Содержимое 2"/>
          <p:cNvSpPr>
            <a:spLocks noGrp="1"/>
          </p:cNvSpPr>
          <p:nvPr>
            <p:ph idx="1"/>
          </p:nvPr>
        </p:nvSpPr>
        <p:spPr>
          <a:xfrm>
            <a:off x="2643174" y="1857364"/>
            <a:ext cx="6286512" cy="3643339"/>
          </a:xfrm>
        </p:spPr>
        <p:txBody>
          <a:bodyPr>
            <a:normAutofit/>
          </a:bodyPr>
          <a:lstStyle/>
          <a:p>
            <a:pPr marL="0" indent="342900">
              <a:lnSpc>
                <a:spcPct val="110000"/>
              </a:lnSpc>
              <a:buNone/>
            </a:pPr>
            <a:r>
              <a:rPr lang="ru-RU" sz="1600" dirty="0">
                <a:latin typeface="Times New Roman" pitchFamily="18" charset="0"/>
                <a:cs typeface="Times New Roman" pitchFamily="18" charset="0"/>
              </a:rPr>
              <a:t>Играющие становятся в круг, держась за руки. Считалкой выбирают иголку, нитку и узелок. Все они друг за другом то забегают в круг, то выбегают из него. Если же нитка или узелок оторвались (отстали или неправильно выбежали за иголкой из круга или вбежали в круг, то эта группа считается проигравшей. Выбираются другие игроки. Выигрывает та тройка, которая двигалась быстро, ловко, правильно, не отставая друг от друга.</a:t>
            </a:r>
          </a:p>
          <a:p>
            <a:pPr indent="342900">
              <a:lnSpc>
                <a:spcPct val="110000"/>
              </a:lnSpc>
              <a:buNone/>
            </a:pPr>
            <a:br>
              <a:rPr lang="ru-RU" sz="1600" dirty="0"/>
            </a:br>
            <a:endParaRPr lang="ru-RU" sz="1600" dirty="0">
              <a:latin typeface="Times New Roman" pitchFamily="18" charset="0"/>
              <a:cs typeface="Times New Roman" pitchFamily="18" charset="0"/>
            </a:endParaRPr>
          </a:p>
        </p:txBody>
      </p:sp>
      <p:sp>
        <p:nvSpPr>
          <p:cNvPr id="5" name="Прямоугольник 4"/>
          <p:cNvSpPr/>
          <p:nvPr/>
        </p:nvSpPr>
        <p:spPr>
          <a:xfrm>
            <a:off x="285720" y="3286124"/>
            <a:ext cx="2285984" cy="1569660"/>
          </a:xfrm>
          <a:prstGeom prst="rect">
            <a:avLst/>
          </a:prstGeom>
          <a:ln cap="rnd" cmpd="tri">
            <a:solidFill>
              <a:schemeClr val="tx1"/>
            </a:solidFill>
            <a:prstDash val="sysDash"/>
          </a:ln>
        </p:spPr>
        <p:txBody>
          <a:bodyPr wrap="square">
            <a:spAutoFit/>
          </a:bodyPr>
          <a:lstStyle/>
          <a:p>
            <a:pPr>
              <a:buFont typeface="Wingdings" pitchFamily="2" charset="2"/>
              <a:buChar char="ü"/>
            </a:pPr>
            <a:r>
              <a:rPr lang="ru-RU" sz="1600" dirty="0">
                <a:latin typeface="Times New Roman" pitchFamily="18" charset="0"/>
                <a:cs typeface="Times New Roman" pitchFamily="18" charset="0"/>
              </a:rPr>
              <a:t> Иголка, нитка, узелок держатся за руки. Их надо не задерживая впускать и выпускать из круга и сразу же закрывать круг.</a:t>
            </a:r>
          </a:p>
        </p:txBody>
      </p:sp>
      <p:sp>
        <p:nvSpPr>
          <p:cNvPr id="6" name="Прямоугольник 5"/>
          <p:cNvSpPr/>
          <p:nvPr/>
        </p:nvSpPr>
        <p:spPr>
          <a:xfrm>
            <a:off x="214282" y="2571744"/>
            <a:ext cx="2285984" cy="395749"/>
          </a:xfrm>
          <a:prstGeom prst="rect">
            <a:avLst/>
          </a:prstGeom>
          <a:ln cap="rnd" cmpd="tri">
            <a:noFill/>
            <a:prstDash val="sysDash"/>
          </a:ln>
        </p:spPr>
        <p:txBody>
          <a:bodyPr wrap="square">
            <a:spAutoFit/>
          </a:bodyPr>
          <a:lstStyle/>
          <a:p>
            <a:pPr indent="342900">
              <a:lnSpc>
                <a:spcPct val="120000"/>
              </a:lnSpc>
              <a:buNone/>
            </a:pPr>
            <a:r>
              <a:rPr lang="ru-RU" i="1" dirty="0">
                <a:solidFill>
                  <a:srgbClr val="FF0000"/>
                </a:solidFill>
                <a:latin typeface="Times New Roman" pitchFamily="18" charset="0"/>
                <a:cs typeface="Times New Roman" pitchFamily="18" charset="0"/>
              </a:rPr>
              <a:t>Правила игры:</a:t>
            </a:r>
          </a:p>
        </p:txBody>
      </p:sp>
      <p:pic>
        <p:nvPicPr>
          <p:cNvPr id="7" name="Рисунок 6" descr="Иголка, нитка и узелок.gif"/>
          <p:cNvPicPr>
            <a:picLocks noChangeAspect="1"/>
          </p:cNvPicPr>
          <p:nvPr/>
        </p:nvPicPr>
        <p:blipFill>
          <a:blip r:embed="rId3"/>
          <a:stretch>
            <a:fillRect/>
          </a:stretch>
        </p:blipFill>
        <p:spPr>
          <a:xfrm>
            <a:off x="5857884" y="3926072"/>
            <a:ext cx="2967036" cy="1936568"/>
          </a:xfrm>
          <a:prstGeom prst="rect">
            <a:avLst/>
          </a:prstGeom>
        </p:spPr>
      </p:pic>
      <p:pic>
        <p:nvPicPr>
          <p:cNvPr id="8" name="Рисунок 7" descr="буряты.jpg"/>
          <p:cNvPicPr>
            <a:picLocks noChangeAspect="1"/>
          </p:cNvPicPr>
          <p:nvPr/>
        </p:nvPicPr>
        <p:blipFill>
          <a:blip r:embed="rId4"/>
          <a:stretch>
            <a:fillRect/>
          </a:stretch>
        </p:blipFill>
        <p:spPr>
          <a:xfrm>
            <a:off x="357158" y="978958"/>
            <a:ext cx="1071570" cy="144905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728" y="928670"/>
            <a:ext cx="6858048" cy="714380"/>
          </a:xfrm>
        </p:spPr>
        <p:txBody>
          <a:bodyPr>
            <a:noAutofit/>
          </a:bodyPr>
          <a:lstStyle/>
          <a:p>
            <a:r>
              <a:rPr lang="ru-RU" sz="2800" b="1" i="1" dirty="0">
                <a:latin typeface="Times New Roman" pitchFamily="18" charset="0"/>
                <a:cs typeface="Times New Roman" pitchFamily="18" charset="0"/>
              </a:rPr>
              <a:t>Игра народов Коми «Стой, олень»</a:t>
            </a:r>
          </a:p>
        </p:txBody>
      </p:sp>
      <p:sp>
        <p:nvSpPr>
          <p:cNvPr id="3" name="Содержимое 2"/>
          <p:cNvSpPr>
            <a:spLocks noGrp="1"/>
          </p:cNvSpPr>
          <p:nvPr>
            <p:ph idx="1"/>
          </p:nvPr>
        </p:nvSpPr>
        <p:spPr>
          <a:xfrm>
            <a:off x="2214546" y="1857364"/>
            <a:ext cx="6715140" cy="3643339"/>
          </a:xfrm>
        </p:spPr>
        <p:txBody>
          <a:bodyPr>
            <a:normAutofit/>
          </a:bodyPr>
          <a:lstStyle/>
          <a:p>
            <a:pPr indent="342900">
              <a:buNone/>
            </a:pPr>
            <a:r>
              <a:rPr lang="ru-RU" sz="1600" dirty="0">
                <a:latin typeface="Times New Roman" pitchFamily="18" charset="0"/>
                <a:cs typeface="Times New Roman" pitchFamily="18" charset="0"/>
              </a:rPr>
              <a:t>Играющие находятся в разных местах утоптанной снежной площадки (границы ее обозначены). Выбирается пастух. Получив палочку, он становится на середине площадки.</a:t>
            </a:r>
          </a:p>
          <a:p>
            <a:pPr indent="342900">
              <a:buNone/>
            </a:pPr>
            <a:r>
              <a:rPr lang="ru-RU" sz="1600" dirty="0">
                <a:latin typeface="Times New Roman" pitchFamily="18" charset="0"/>
                <a:cs typeface="Times New Roman" pitchFamily="18" charset="0"/>
              </a:rPr>
              <a:t>После сигнала «Беги, олень!» все разбегаются по площадке, а пастух старается догнать кого-нибудь из играющих, коснуться его палочкой и крикнуть: «Стой, олень!». Тот, кого коснулась палочка, отходит в сторону. Игра заканчивается, когда пастух поймает пятерых оленей.</a:t>
            </a:r>
          </a:p>
          <a:p>
            <a:pPr indent="342900">
              <a:lnSpc>
                <a:spcPct val="110000"/>
              </a:lnSpc>
              <a:buNone/>
            </a:pPr>
            <a:br>
              <a:rPr lang="ru-RU" sz="1600" dirty="0"/>
            </a:br>
            <a:endParaRPr lang="ru-RU" sz="1600" dirty="0">
              <a:latin typeface="Times New Roman" pitchFamily="18" charset="0"/>
              <a:cs typeface="Times New Roman" pitchFamily="18" charset="0"/>
            </a:endParaRPr>
          </a:p>
        </p:txBody>
      </p:sp>
      <p:sp>
        <p:nvSpPr>
          <p:cNvPr id="4" name="Прямоугольник 3"/>
          <p:cNvSpPr/>
          <p:nvPr/>
        </p:nvSpPr>
        <p:spPr>
          <a:xfrm>
            <a:off x="285720" y="2571744"/>
            <a:ext cx="2285984" cy="395749"/>
          </a:xfrm>
          <a:prstGeom prst="rect">
            <a:avLst/>
          </a:prstGeom>
          <a:ln cap="rnd" cmpd="tri">
            <a:noFill/>
            <a:prstDash val="sysDash"/>
          </a:ln>
        </p:spPr>
        <p:txBody>
          <a:bodyPr wrap="square">
            <a:spAutoFit/>
          </a:bodyPr>
          <a:lstStyle/>
          <a:p>
            <a:pPr indent="342900">
              <a:lnSpc>
                <a:spcPct val="120000"/>
              </a:lnSpc>
              <a:buNone/>
            </a:pPr>
            <a:r>
              <a:rPr lang="ru-RU" i="1" dirty="0">
                <a:solidFill>
                  <a:srgbClr val="FF0000"/>
                </a:solidFill>
                <a:latin typeface="Times New Roman" pitchFamily="18" charset="0"/>
                <a:cs typeface="Times New Roman" pitchFamily="18" charset="0"/>
              </a:rPr>
              <a:t>Правила игры:</a:t>
            </a:r>
          </a:p>
        </p:txBody>
      </p:sp>
      <p:sp>
        <p:nvSpPr>
          <p:cNvPr id="5" name="Прямоугольник 4"/>
          <p:cNvSpPr/>
          <p:nvPr/>
        </p:nvSpPr>
        <p:spPr>
          <a:xfrm>
            <a:off x="214282" y="3286124"/>
            <a:ext cx="2285984" cy="1815882"/>
          </a:xfrm>
          <a:prstGeom prst="rect">
            <a:avLst/>
          </a:prstGeom>
          <a:ln cap="rnd" cmpd="tri">
            <a:solidFill>
              <a:schemeClr val="tx1"/>
            </a:solidFill>
            <a:prstDash val="sysDash"/>
          </a:ln>
        </p:spPr>
        <p:txBody>
          <a:bodyPr wrap="square">
            <a:spAutoFit/>
          </a:bodyPr>
          <a:lstStyle/>
          <a:p>
            <a:pPr>
              <a:buFont typeface="Wingdings" pitchFamily="2" charset="2"/>
              <a:buChar char="ü"/>
            </a:pPr>
            <a:r>
              <a:rPr lang="ru-RU" sz="1600" dirty="0">
                <a:latin typeface="Times New Roman" pitchFamily="18" charset="0"/>
                <a:cs typeface="Times New Roman" pitchFamily="18" charset="0"/>
              </a:rPr>
              <a:t> Разбегаться можно только по сигналу «Беги, олень!». Осаленные отходят в условленное место. Салить надо осторожно.</a:t>
            </a:r>
          </a:p>
        </p:txBody>
      </p:sp>
      <p:pic>
        <p:nvPicPr>
          <p:cNvPr id="6" name="Рисунок 5" descr="стой олень.jpg"/>
          <p:cNvPicPr>
            <a:picLocks noChangeAspect="1"/>
          </p:cNvPicPr>
          <p:nvPr/>
        </p:nvPicPr>
        <p:blipFill>
          <a:blip r:embed="rId3"/>
          <a:stretch>
            <a:fillRect/>
          </a:stretch>
        </p:blipFill>
        <p:spPr>
          <a:xfrm>
            <a:off x="5857884" y="3786190"/>
            <a:ext cx="2305050" cy="2019300"/>
          </a:xfrm>
          <a:prstGeom prst="rect">
            <a:avLst/>
          </a:prstGeom>
        </p:spPr>
      </p:pic>
      <p:pic>
        <p:nvPicPr>
          <p:cNvPr id="7" name="Рисунок 6" descr="коми.jpg"/>
          <p:cNvPicPr>
            <a:picLocks noChangeAspect="1"/>
          </p:cNvPicPr>
          <p:nvPr/>
        </p:nvPicPr>
        <p:blipFill>
          <a:blip r:embed="rId4"/>
          <a:stretch>
            <a:fillRect/>
          </a:stretch>
        </p:blipFill>
        <p:spPr>
          <a:xfrm>
            <a:off x="571473" y="928671"/>
            <a:ext cx="1071570" cy="150019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728" y="928670"/>
            <a:ext cx="6858048" cy="714380"/>
          </a:xfrm>
        </p:spPr>
        <p:txBody>
          <a:bodyPr>
            <a:noAutofit/>
          </a:bodyPr>
          <a:lstStyle/>
          <a:p>
            <a:r>
              <a:rPr lang="ru-RU" sz="2800" b="1" i="1" dirty="0">
                <a:latin typeface="Times New Roman" pitchFamily="18" charset="0"/>
                <a:cs typeface="Times New Roman" pitchFamily="18" charset="0"/>
              </a:rPr>
              <a:t>Игра народов Коми «Кукушка»</a:t>
            </a:r>
          </a:p>
        </p:txBody>
      </p:sp>
      <p:sp>
        <p:nvSpPr>
          <p:cNvPr id="3" name="Содержимое 2"/>
          <p:cNvSpPr>
            <a:spLocks noGrp="1"/>
          </p:cNvSpPr>
          <p:nvPr>
            <p:ph idx="1"/>
          </p:nvPr>
        </p:nvSpPr>
        <p:spPr>
          <a:xfrm>
            <a:off x="2786050" y="1857364"/>
            <a:ext cx="6143636" cy="3643339"/>
          </a:xfrm>
        </p:spPr>
        <p:txBody>
          <a:bodyPr>
            <a:normAutofit lnSpcReduction="10000"/>
          </a:bodyPr>
          <a:lstStyle/>
          <a:p>
            <a:pPr indent="342900">
              <a:buNone/>
            </a:pPr>
            <a:r>
              <a:rPr lang="ru-RU" sz="1600" dirty="0">
                <a:latin typeface="Times New Roman" pitchFamily="18" charset="0"/>
                <a:cs typeface="Times New Roman" pitchFamily="18" charset="0"/>
              </a:rPr>
              <a:t>С помощью считалки выбирают водящего – кукушку, завязывают глаза, остальные становятся в круг и поют песню:</a:t>
            </a:r>
          </a:p>
          <a:p>
            <a:pPr indent="342900">
              <a:buNone/>
            </a:pPr>
            <a:endParaRPr lang="ru-RU" sz="1600" dirty="0">
              <a:latin typeface="Times New Roman" pitchFamily="18" charset="0"/>
              <a:cs typeface="Times New Roman" pitchFamily="18" charset="0"/>
            </a:endParaRPr>
          </a:p>
          <a:p>
            <a:pPr indent="342900">
              <a:buNone/>
            </a:pPr>
            <a:endParaRPr lang="ru-RU" sz="1600" dirty="0">
              <a:latin typeface="Times New Roman" pitchFamily="18" charset="0"/>
              <a:cs typeface="Times New Roman" pitchFamily="18" charset="0"/>
            </a:endParaRPr>
          </a:p>
          <a:p>
            <a:pPr indent="342900">
              <a:buNone/>
            </a:pPr>
            <a:endParaRPr lang="ru-RU" sz="1600" dirty="0">
              <a:latin typeface="Times New Roman" pitchFamily="18" charset="0"/>
              <a:cs typeface="Times New Roman" pitchFamily="18" charset="0"/>
            </a:endParaRPr>
          </a:p>
          <a:p>
            <a:pPr indent="342900">
              <a:buNone/>
            </a:pPr>
            <a:endParaRPr lang="ru-RU" sz="1600" dirty="0">
              <a:latin typeface="Times New Roman" pitchFamily="18" charset="0"/>
              <a:cs typeface="Times New Roman" pitchFamily="18" charset="0"/>
            </a:endParaRPr>
          </a:p>
          <a:p>
            <a:pPr indent="342900">
              <a:buNone/>
            </a:pPr>
            <a:endParaRPr lang="ru-RU" sz="1600" dirty="0">
              <a:latin typeface="Times New Roman" pitchFamily="18" charset="0"/>
              <a:cs typeface="Times New Roman" pitchFamily="18" charset="0"/>
            </a:endParaRPr>
          </a:p>
          <a:p>
            <a:pPr indent="342900">
              <a:buNone/>
            </a:pPr>
            <a:endParaRPr lang="ru-RU" sz="1600" dirty="0">
              <a:latin typeface="Times New Roman" pitchFamily="18" charset="0"/>
              <a:cs typeface="Times New Roman" pitchFamily="18" charset="0"/>
            </a:endParaRPr>
          </a:p>
          <a:p>
            <a:pPr indent="342900">
              <a:buNone/>
            </a:pPr>
            <a:r>
              <a:rPr lang="ru-RU" sz="1600" dirty="0">
                <a:latin typeface="Times New Roman" pitchFamily="18" charset="0"/>
                <a:cs typeface="Times New Roman" pitchFamily="18" charset="0"/>
              </a:rPr>
              <a:t>Все замолкают.  Кто-то из игроков скажет любое слово, стараясь изменить голос. Если угадает правильно, то становится в круг. А если не угадает, то продолжает водить дальше.</a:t>
            </a:r>
          </a:p>
          <a:p>
            <a:pPr indent="342900">
              <a:lnSpc>
                <a:spcPct val="110000"/>
              </a:lnSpc>
              <a:buNone/>
            </a:pPr>
            <a:br>
              <a:rPr lang="ru-RU" sz="1600" dirty="0"/>
            </a:br>
            <a:endParaRPr lang="ru-RU" sz="1600" dirty="0">
              <a:latin typeface="Times New Roman" pitchFamily="18" charset="0"/>
              <a:cs typeface="Times New Roman" pitchFamily="18" charset="0"/>
            </a:endParaRPr>
          </a:p>
        </p:txBody>
      </p:sp>
      <p:sp>
        <p:nvSpPr>
          <p:cNvPr id="4" name="Прямоугольник 3"/>
          <p:cNvSpPr/>
          <p:nvPr/>
        </p:nvSpPr>
        <p:spPr>
          <a:xfrm>
            <a:off x="0" y="2714620"/>
            <a:ext cx="2285984" cy="395749"/>
          </a:xfrm>
          <a:prstGeom prst="rect">
            <a:avLst/>
          </a:prstGeom>
          <a:ln cap="rnd" cmpd="tri">
            <a:noFill/>
            <a:prstDash val="sysDash"/>
          </a:ln>
        </p:spPr>
        <p:txBody>
          <a:bodyPr wrap="square">
            <a:spAutoFit/>
          </a:bodyPr>
          <a:lstStyle/>
          <a:p>
            <a:pPr indent="342900">
              <a:lnSpc>
                <a:spcPct val="120000"/>
              </a:lnSpc>
              <a:buNone/>
            </a:pPr>
            <a:r>
              <a:rPr lang="ru-RU" i="1" dirty="0">
                <a:solidFill>
                  <a:srgbClr val="FF0000"/>
                </a:solidFill>
                <a:latin typeface="Times New Roman" pitchFamily="18" charset="0"/>
                <a:cs typeface="Times New Roman" pitchFamily="18" charset="0"/>
              </a:rPr>
              <a:t>Правила игры:</a:t>
            </a:r>
          </a:p>
        </p:txBody>
      </p:sp>
      <p:sp>
        <p:nvSpPr>
          <p:cNvPr id="5" name="Прямоугольник 4"/>
          <p:cNvSpPr/>
          <p:nvPr/>
        </p:nvSpPr>
        <p:spPr>
          <a:xfrm>
            <a:off x="4572000" y="2500306"/>
            <a:ext cx="2500330" cy="1077218"/>
          </a:xfrm>
          <a:prstGeom prst="rect">
            <a:avLst/>
          </a:prstGeom>
          <a:ln cap="rnd" cmpd="tri">
            <a:solidFill>
              <a:schemeClr val="tx1"/>
            </a:solidFill>
            <a:prstDash val="sysDash"/>
          </a:ln>
        </p:spPr>
        <p:txBody>
          <a:bodyPr wrap="square">
            <a:spAutoFit/>
          </a:bodyPr>
          <a:lstStyle/>
          <a:p>
            <a:pPr>
              <a:buNone/>
            </a:pPr>
            <a:r>
              <a:rPr lang="ru-RU" sz="1600" i="1" dirty="0">
                <a:latin typeface="Times New Roman" pitchFamily="18" charset="0"/>
                <a:cs typeface="Times New Roman" pitchFamily="18" charset="0"/>
              </a:rPr>
              <a:t>«К нам кукушка в огород</a:t>
            </a:r>
          </a:p>
          <a:p>
            <a:pPr>
              <a:buNone/>
            </a:pPr>
            <a:r>
              <a:rPr lang="ru-RU" sz="1600" i="1" dirty="0">
                <a:latin typeface="Times New Roman" pitchFamily="18" charset="0"/>
                <a:cs typeface="Times New Roman" pitchFamily="18" charset="0"/>
              </a:rPr>
              <a:t>Залетела и поет</a:t>
            </a:r>
          </a:p>
          <a:p>
            <a:pPr>
              <a:buNone/>
            </a:pPr>
            <a:r>
              <a:rPr lang="ru-RU" sz="1600" i="1" dirty="0">
                <a:latin typeface="Times New Roman" pitchFamily="18" charset="0"/>
                <a:cs typeface="Times New Roman" pitchFamily="18" charset="0"/>
              </a:rPr>
              <a:t>Эй, кукушка, не зевай</a:t>
            </a:r>
          </a:p>
          <a:p>
            <a:pPr>
              <a:buNone/>
            </a:pPr>
            <a:r>
              <a:rPr lang="ru-RU" sz="1600" i="1" dirty="0">
                <a:latin typeface="Times New Roman" pitchFamily="18" charset="0"/>
                <a:cs typeface="Times New Roman" pitchFamily="18" charset="0"/>
              </a:rPr>
              <a:t>Кто окликнул, отгадай.»</a:t>
            </a:r>
          </a:p>
        </p:txBody>
      </p:sp>
      <p:pic>
        <p:nvPicPr>
          <p:cNvPr id="6" name="Рисунок 5" descr="коми.jpg"/>
          <p:cNvPicPr>
            <a:picLocks noChangeAspect="1"/>
          </p:cNvPicPr>
          <p:nvPr/>
        </p:nvPicPr>
        <p:blipFill>
          <a:blip r:embed="rId3"/>
          <a:stretch>
            <a:fillRect/>
          </a:stretch>
        </p:blipFill>
        <p:spPr>
          <a:xfrm>
            <a:off x="571473" y="928671"/>
            <a:ext cx="1071570" cy="150019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728" y="928670"/>
            <a:ext cx="6858048" cy="714380"/>
          </a:xfrm>
        </p:spPr>
        <p:txBody>
          <a:bodyPr>
            <a:noAutofit/>
          </a:bodyPr>
          <a:lstStyle/>
          <a:p>
            <a:r>
              <a:rPr lang="ru-RU" sz="2800" b="1" i="1" dirty="0">
                <a:latin typeface="Times New Roman" pitchFamily="18" charset="0"/>
                <a:cs typeface="Times New Roman" pitchFamily="18" charset="0"/>
              </a:rPr>
              <a:t>Молдавские игры «Овцы и волк» </a:t>
            </a:r>
            <a:br>
              <a:rPr lang="ru-RU" sz="2800" b="1" i="1" dirty="0">
                <a:latin typeface="Times New Roman" pitchFamily="18" charset="0"/>
                <a:cs typeface="Times New Roman" pitchFamily="18" charset="0"/>
              </a:rPr>
            </a:br>
            <a:r>
              <a:rPr lang="ru-RU" sz="2800" b="1" i="1" dirty="0">
                <a:latin typeface="Times New Roman" pitchFamily="18" charset="0"/>
                <a:cs typeface="Times New Roman" pitchFamily="18" charset="0"/>
              </a:rPr>
              <a:t>(</a:t>
            </a:r>
            <a:r>
              <a:rPr lang="ru-RU" sz="2800" b="1" i="1" dirty="0" err="1">
                <a:latin typeface="Times New Roman" pitchFamily="18" charset="0"/>
                <a:cs typeface="Times New Roman" pitchFamily="18" charset="0"/>
              </a:rPr>
              <a:t>Оиле</a:t>
            </a:r>
            <a:r>
              <a:rPr lang="ru-RU" sz="2800" b="1" i="1" dirty="0">
                <a:latin typeface="Times New Roman" pitchFamily="18" charset="0"/>
                <a:cs typeface="Times New Roman" pitchFamily="18" charset="0"/>
              </a:rPr>
              <a:t> </a:t>
            </a:r>
            <a:r>
              <a:rPr lang="ru-RU" sz="2800" b="1" i="1" dirty="0" err="1">
                <a:latin typeface="Times New Roman" pitchFamily="18" charset="0"/>
                <a:cs typeface="Times New Roman" pitchFamily="18" charset="0"/>
              </a:rPr>
              <a:t>ши</a:t>
            </a:r>
            <a:r>
              <a:rPr lang="ru-RU" sz="2800" b="1" i="1" dirty="0">
                <a:latin typeface="Times New Roman" pitchFamily="18" charset="0"/>
                <a:cs typeface="Times New Roman" pitchFamily="18" charset="0"/>
              </a:rPr>
              <a:t> </a:t>
            </a:r>
            <a:r>
              <a:rPr lang="ru-RU" sz="2800" b="1" i="1" dirty="0" err="1">
                <a:latin typeface="Times New Roman" pitchFamily="18" charset="0"/>
                <a:cs typeface="Times New Roman" pitchFamily="18" charset="0"/>
              </a:rPr>
              <a:t>лупул</a:t>
            </a:r>
            <a:r>
              <a:rPr lang="ru-RU" sz="2800" b="1" i="1" dirty="0">
                <a:latin typeface="Times New Roman" pitchFamily="18" charset="0"/>
                <a:cs typeface="Times New Roman" pitchFamily="18" charset="0"/>
              </a:rPr>
              <a:t>)</a:t>
            </a:r>
          </a:p>
        </p:txBody>
      </p:sp>
      <p:sp>
        <p:nvSpPr>
          <p:cNvPr id="3" name="Содержимое 2"/>
          <p:cNvSpPr>
            <a:spLocks noGrp="1"/>
          </p:cNvSpPr>
          <p:nvPr>
            <p:ph idx="1"/>
          </p:nvPr>
        </p:nvSpPr>
        <p:spPr>
          <a:xfrm>
            <a:off x="2786050" y="1857364"/>
            <a:ext cx="6143636" cy="4000528"/>
          </a:xfrm>
        </p:spPr>
        <p:txBody>
          <a:bodyPr>
            <a:normAutofit/>
          </a:bodyPr>
          <a:lstStyle/>
          <a:p>
            <a:pPr indent="324000">
              <a:buNone/>
            </a:pPr>
            <a:r>
              <a:rPr lang="ru-RU" sz="1600" dirty="0">
                <a:latin typeface="Times New Roman" pitchFamily="18" charset="0"/>
                <a:cs typeface="Times New Roman" pitchFamily="18" charset="0"/>
              </a:rPr>
              <a:t>Играющие становятся по одну сторону площадки -- это овцы, ведущий -по другую. Из числа играющих выбираются волк и пастух. Ведущий, обращаясь к пастуху, говорит:</a:t>
            </a:r>
          </a:p>
          <a:p>
            <a:pPr indent="324000">
              <a:buNone/>
            </a:pPr>
            <a:endParaRPr lang="ru-RU" sz="1600" dirty="0">
              <a:latin typeface="Times New Roman" pitchFamily="18" charset="0"/>
              <a:cs typeface="Times New Roman" pitchFamily="18" charset="0"/>
            </a:endParaRPr>
          </a:p>
          <a:p>
            <a:pPr indent="324000">
              <a:buNone/>
            </a:pPr>
            <a:endParaRPr lang="ru-RU" sz="1600" dirty="0">
              <a:latin typeface="Times New Roman" pitchFamily="18" charset="0"/>
              <a:cs typeface="Times New Roman" pitchFamily="18" charset="0"/>
            </a:endParaRPr>
          </a:p>
          <a:p>
            <a:pPr indent="324000">
              <a:buNone/>
            </a:pPr>
            <a:endParaRPr lang="ru-RU" sz="1600" dirty="0">
              <a:latin typeface="Times New Roman" pitchFamily="18" charset="0"/>
              <a:cs typeface="Times New Roman" pitchFamily="18" charset="0"/>
            </a:endParaRPr>
          </a:p>
          <a:p>
            <a:pPr indent="324000">
              <a:buNone/>
            </a:pPr>
            <a:endParaRPr lang="ru-RU" sz="1600" dirty="0">
              <a:latin typeface="Times New Roman" pitchFamily="18" charset="0"/>
              <a:cs typeface="Times New Roman" pitchFamily="18" charset="0"/>
            </a:endParaRPr>
          </a:p>
          <a:p>
            <a:pPr indent="324000">
              <a:buNone/>
            </a:pPr>
            <a:endParaRPr lang="ru-RU" sz="1600" dirty="0">
              <a:latin typeface="Times New Roman" pitchFamily="18" charset="0"/>
              <a:cs typeface="Times New Roman" pitchFamily="18" charset="0"/>
            </a:endParaRPr>
          </a:p>
          <a:p>
            <a:pPr indent="324000">
              <a:buNone/>
            </a:pPr>
            <a:endParaRPr lang="ru-RU" sz="1600" dirty="0">
              <a:latin typeface="Times New Roman" pitchFamily="18" charset="0"/>
              <a:cs typeface="Times New Roman" pitchFamily="18" charset="0"/>
            </a:endParaRPr>
          </a:p>
          <a:p>
            <a:pPr indent="324000">
              <a:buNone/>
            </a:pPr>
            <a:endParaRPr lang="ru-RU" sz="1600" dirty="0">
              <a:latin typeface="Times New Roman" pitchFamily="18" charset="0"/>
              <a:cs typeface="Times New Roman" pitchFamily="18" charset="0"/>
            </a:endParaRPr>
          </a:p>
          <a:p>
            <a:pPr indent="324000">
              <a:buNone/>
            </a:pPr>
            <a:endParaRPr lang="ru-RU" sz="1600" dirty="0">
              <a:latin typeface="Times New Roman" pitchFamily="18" charset="0"/>
              <a:cs typeface="Times New Roman" pitchFamily="18" charset="0"/>
            </a:endParaRPr>
          </a:p>
          <a:p>
            <a:pPr indent="324000">
              <a:buNone/>
            </a:pPr>
            <a:r>
              <a:rPr lang="ru-RU" sz="1600" dirty="0">
                <a:latin typeface="Times New Roman" pitchFamily="18" charset="0"/>
                <a:cs typeface="Times New Roman" pitchFamily="18" charset="0"/>
              </a:rPr>
              <a:t>После окончания слов пастух гонит овец домой, а волк ловит их и уводит в логово.</a:t>
            </a:r>
          </a:p>
        </p:txBody>
      </p:sp>
      <p:sp>
        <p:nvSpPr>
          <p:cNvPr id="4" name="Прямоугольник 3"/>
          <p:cNvSpPr/>
          <p:nvPr/>
        </p:nvSpPr>
        <p:spPr>
          <a:xfrm>
            <a:off x="285720" y="2143116"/>
            <a:ext cx="2285984" cy="395749"/>
          </a:xfrm>
          <a:prstGeom prst="rect">
            <a:avLst/>
          </a:prstGeom>
          <a:ln cap="rnd" cmpd="tri">
            <a:noFill/>
            <a:prstDash val="sysDash"/>
          </a:ln>
        </p:spPr>
        <p:txBody>
          <a:bodyPr wrap="square">
            <a:spAutoFit/>
          </a:bodyPr>
          <a:lstStyle/>
          <a:p>
            <a:pPr indent="342900">
              <a:lnSpc>
                <a:spcPct val="120000"/>
              </a:lnSpc>
              <a:buNone/>
            </a:pPr>
            <a:r>
              <a:rPr lang="ru-RU" i="1" dirty="0">
                <a:solidFill>
                  <a:srgbClr val="FF0000"/>
                </a:solidFill>
                <a:latin typeface="Times New Roman" pitchFamily="18" charset="0"/>
                <a:cs typeface="Times New Roman" pitchFamily="18" charset="0"/>
              </a:rPr>
              <a:t>Правила игры:</a:t>
            </a:r>
          </a:p>
        </p:txBody>
      </p:sp>
      <p:sp>
        <p:nvSpPr>
          <p:cNvPr id="5" name="Прямоугольник 4"/>
          <p:cNvSpPr/>
          <p:nvPr/>
        </p:nvSpPr>
        <p:spPr>
          <a:xfrm>
            <a:off x="4429124" y="2857496"/>
            <a:ext cx="2643206" cy="2062103"/>
          </a:xfrm>
          <a:prstGeom prst="rect">
            <a:avLst/>
          </a:prstGeom>
          <a:ln cap="rnd" cmpd="tri">
            <a:solidFill>
              <a:schemeClr val="tx1"/>
            </a:solidFill>
            <a:prstDash val="sysDash"/>
          </a:ln>
        </p:spPr>
        <p:txBody>
          <a:bodyPr wrap="square">
            <a:spAutoFit/>
          </a:bodyPr>
          <a:lstStyle/>
          <a:p>
            <a:pPr>
              <a:buNone/>
            </a:pPr>
            <a:r>
              <a:rPr lang="ru-RU" sz="1600" i="1" dirty="0">
                <a:latin typeface="Times New Roman" pitchFamily="18" charset="0"/>
                <a:cs typeface="Times New Roman" pitchFamily="18" charset="0"/>
              </a:rPr>
              <a:t>«</a:t>
            </a:r>
            <a:r>
              <a:rPr lang="ru-RU" sz="1600" i="1" dirty="0" err="1">
                <a:latin typeface="Times New Roman" pitchFamily="18" charset="0"/>
                <a:cs typeface="Times New Roman" pitchFamily="18" charset="0"/>
              </a:rPr>
              <a:t>Мэй</a:t>
            </a:r>
            <a:r>
              <a:rPr lang="ru-RU" sz="1600" i="1" dirty="0">
                <a:latin typeface="Times New Roman" pitchFamily="18" charset="0"/>
                <a:cs typeface="Times New Roman" pitchFamily="18" charset="0"/>
              </a:rPr>
              <a:t>, чабан, </a:t>
            </a:r>
            <a:r>
              <a:rPr lang="ru-RU" sz="1600" i="1" dirty="0" err="1">
                <a:latin typeface="Times New Roman" pitchFamily="18" charset="0"/>
                <a:cs typeface="Times New Roman" pitchFamily="18" charset="0"/>
              </a:rPr>
              <a:t>мэй</a:t>
            </a:r>
            <a:r>
              <a:rPr lang="ru-RU" sz="1600" i="1" dirty="0">
                <a:latin typeface="Times New Roman" pitchFamily="18" charset="0"/>
                <a:cs typeface="Times New Roman" pitchFamily="18" charset="0"/>
              </a:rPr>
              <a:t>, молодой,</a:t>
            </a:r>
          </a:p>
          <a:p>
            <a:pPr>
              <a:buNone/>
            </a:pPr>
            <a:r>
              <a:rPr lang="ru-RU" sz="1600" i="1" dirty="0" err="1">
                <a:latin typeface="Times New Roman" pitchFamily="18" charset="0"/>
                <a:cs typeface="Times New Roman" pitchFamily="18" charset="0"/>
              </a:rPr>
              <a:t>Мэй</a:t>
            </a:r>
            <a:r>
              <a:rPr lang="ru-RU" sz="1600" i="1" dirty="0">
                <a:latin typeface="Times New Roman" pitchFamily="18" charset="0"/>
                <a:cs typeface="Times New Roman" pitchFamily="18" charset="0"/>
              </a:rPr>
              <a:t>, чабан, </a:t>
            </a:r>
            <a:r>
              <a:rPr lang="ru-RU" sz="1600" i="1" dirty="0" err="1">
                <a:latin typeface="Times New Roman" pitchFamily="18" charset="0"/>
                <a:cs typeface="Times New Roman" pitchFamily="18" charset="0"/>
              </a:rPr>
              <a:t>мэй</a:t>
            </a:r>
            <a:r>
              <a:rPr lang="ru-RU" sz="1600" i="1" dirty="0">
                <a:latin typeface="Times New Roman" pitchFamily="18" charset="0"/>
                <a:cs typeface="Times New Roman" pitchFamily="18" charset="0"/>
              </a:rPr>
              <a:t>.</a:t>
            </a:r>
          </a:p>
          <a:p>
            <a:pPr>
              <a:buNone/>
            </a:pPr>
            <a:r>
              <a:rPr lang="ru-RU" sz="1600" i="1" dirty="0">
                <a:latin typeface="Times New Roman" pitchFamily="18" charset="0"/>
                <a:cs typeface="Times New Roman" pitchFamily="18" charset="0"/>
              </a:rPr>
              <a:t>Ты совет послушай мой,</a:t>
            </a:r>
          </a:p>
          <a:p>
            <a:pPr>
              <a:buNone/>
            </a:pPr>
            <a:r>
              <a:rPr lang="ru-RU" sz="1600" i="1" dirty="0" err="1">
                <a:latin typeface="Times New Roman" pitchFamily="18" charset="0"/>
                <a:cs typeface="Times New Roman" pitchFamily="18" charset="0"/>
              </a:rPr>
              <a:t>Мэй</a:t>
            </a:r>
            <a:r>
              <a:rPr lang="ru-RU" sz="1600" i="1" dirty="0">
                <a:latin typeface="Times New Roman" pitchFamily="18" charset="0"/>
                <a:cs typeface="Times New Roman" pitchFamily="18" charset="0"/>
              </a:rPr>
              <a:t>, чабан, </a:t>
            </a:r>
            <a:r>
              <a:rPr lang="ru-RU" sz="1600" i="1" dirty="0" err="1">
                <a:latin typeface="Times New Roman" pitchFamily="18" charset="0"/>
                <a:cs typeface="Times New Roman" pitchFamily="18" charset="0"/>
              </a:rPr>
              <a:t>мэй</a:t>
            </a:r>
            <a:r>
              <a:rPr lang="ru-RU" sz="1600" i="1" dirty="0">
                <a:latin typeface="Times New Roman" pitchFamily="18" charset="0"/>
                <a:cs typeface="Times New Roman" pitchFamily="18" charset="0"/>
              </a:rPr>
              <a:t>.</a:t>
            </a:r>
          </a:p>
          <a:p>
            <a:pPr>
              <a:buNone/>
            </a:pPr>
            <a:r>
              <a:rPr lang="ru-RU" sz="1600" i="1" dirty="0">
                <a:latin typeface="Times New Roman" pitchFamily="18" charset="0"/>
                <a:cs typeface="Times New Roman" pitchFamily="18" charset="0"/>
              </a:rPr>
              <a:t>К нам гони овец домой,</a:t>
            </a:r>
          </a:p>
          <a:p>
            <a:pPr>
              <a:buNone/>
            </a:pPr>
            <a:r>
              <a:rPr lang="ru-RU" sz="1600" i="1" dirty="0" err="1">
                <a:latin typeface="Times New Roman" pitchFamily="18" charset="0"/>
                <a:cs typeface="Times New Roman" pitchFamily="18" charset="0"/>
              </a:rPr>
              <a:t>Мэй</a:t>
            </a:r>
            <a:r>
              <a:rPr lang="ru-RU" sz="1600" i="1" dirty="0">
                <a:latin typeface="Times New Roman" pitchFamily="18" charset="0"/>
                <a:cs typeface="Times New Roman" pitchFamily="18" charset="0"/>
              </a:rPr>
              <a:t>, чабан, </a:t>
            </a:r>
            <a:r>
              <a:rPr lang="ru-RU" sz="1600" i="1" dirty="0" err="1">
                <a:latin typeface="Times New Roman" pitchFamily="18" charset="0"/>
                <a:cs typeface="Times New Roman" pitchFamily="18" charset="0"/>
              </a:rPr>
              <a:t>мэй</a:t>
            </a:r>
            <a:r>
              <a:rPr lang="ru-RU" sz="1600" i="1" dirty="0">
                <a:latin typeface="Times New Roman" pitchFamily="18" charset="0"/>
                <a:cs typeface="Times New Roman" pitchFamily="18" charset="0"/>
              </a:rPr>
              <a:t>.</a:t>
            </a:r>
          </a:p>
          <a:p>
            <a:pPr>
              <a:buNone/>
            </a:pPr>
            <a:r>
              <a:rPr lang="ru-RU" sz="1600" i="1" dirty="0">
                <a:latin typeface="Times New Roman" pitchFamily="18" charset="0"/>
                <a:cs typeface="Times New Roman" pitchFamily="18" charset="0"/>
              </a:rPr>
              <a:t>Здесь луга с такой травой!</a:t>
            </a:r>
          </a:p>
          <a:p>
            <a:pPr>
              <a:buNone/>
            </a:pPr>
            <a:r>
              <a:rPr lang="ru-RU" sz="1600" i="1" dirty="0">
                <a:latin typeface="Times New Roman" pitchFamily="18" charset="0"/>
                <a:cs typeface="Times New Roman" pitchFamily="18" charset="0"/>
              </a:rPr>
              <a:t>Все заботы с плеч долой!»</a:t>
            </a:r>
          </a:p>
        </p:txBody>
      </p:sp>
      <p:sp>
        <p:nvSpPr>
          <p:cNvPr id="6" name="Прямоугольник 5"/>
          <p:cNvSpPr/>
          <p:nvPr/>
        </p:nvSpPr>
        <p:spPr>
          <a:xfrm>
            <a:off x="357158" y="2786058"/>
            <a:ext cx="2357454" cy="3046988"/>
          </a:xfrm>
          <a:prstGeom prst="rect">
            <a:avLst/>
          </a:prstGeom>
          <a:ln cap="rnd" cmpd="tri">
            <a:solidFill>
              <a:schemeClr val="tx1"/>
            </a:solidFill>
            <a:prstDash val="sysDash"/>
          </a:ln>
        </p:spPr>
        <p:txBody>
          <a:bodyPr wrap="square">
            <a:spAutoFit/>
          </a:bodyPr>
          <a:lstStyle/>
          <a:p>
            <a:pPr indent="324000">
              <a:buFont typeface="Wingdings" pitchFamily="2" charset="2"/>
              <a:buChar char="ü"/>
            </a:pPr>
            <a:r>
              <a:rPr lang="ru-RU" sz="1600" dirty="0">
                <a:latin typeface="Times New Roman" pitchFamily="18" charset="0"/>
                <a:cs typeface="Times New Roman" pitchFamily="18" charset="0"/>
              </a:rPr>
              <a:t>Овцы начинают перебегать на другое пастбище, а волк ловит их после окончания слов ведущего. </a:t>
            </a:r>
          </a:p>
          <a:p>
            <a:pPr indent="324000">
              <a:buFont typeface="Wingdings" pitchFamily="2" charset="2"/>
              <a:buChar char="ü"/>
            </a:pPr>
            <a:r>
              <a:rPr lang="ru-RU" sz="1600" dirty="0">
                <a:latin typeface="Times New Roman" pitchFamily="18" charset="0"/>
                <a:cs typeface="Times New Roman" pitchFamily="18" charset="0"/>
              </a:rPr>
              <a:t>Овца считается пойманной, если волк дотронулся до нее рукой.</a:t>
            </a:r>
          </a:p>
          <a:p>
            <a:pPr indent="324000">
              <a:buFont typeface="Wingdings" pitchFamily="2" charset="2"/>
              <a:buChar char="ü"/>
            </a:pPr>
            <a:r>
              <a:rPr lang="ru-RU" sz="1600" dirty="0">
                <a:latin typeface="Times New Roman" pitchFamily="18" charset="0"/>
                <a:cs typeface="Times New Roman" pitchFamily="18" charset="0"/>
              </a:rPr>
              <a:t>Волк не имеет права ловить овец за чертой пастбища.</a:t>
            </a:r>
          </a:p>
        </p:txBody>
      </p:sp>
      <p:pic>
        <p:nvPicPr>
          <p:cNvPr id="7" name="Рисунок 6" descr="молдоване.jpg"/>
          <p:cNvPicPr>
            <a:picLocks noChangeAspect="1"/>
          </p:cNvPicPr>
          <p:nvPr/>
        </p:nvPicPr>
        <p:blipFill>
          <a:blip r:embed="rId3" cstate="print"/>
          <a:stretch>
            <a:fillRect/>
          </a:stretch>
        </p:blipFill>
        <p:spPr>
          <a:xfrm>
            <a:off x="571472" y="928670"/>
            <a:ext cx="878363" cy="121519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728" y="928670"/>
            <a:ext cx="6858048" cy="714380"/>
          </a:xfrm>
        </p:spPr>
        <p:txBody>
          <a:bodyPr>
            <a:noAutofit/>
          </a:bodyPr>
          <a:lstStyle/>
          <a:p>
            <a:r>
              <a:rPr lang="ru-RU" sz="2800" b="1" i="1" dirty="0">
                <a:latin typeface="Times New Roman" pitchFamily="18" charset="0"/>
                <a:cs typeface="Times New Roman" pitchFamily="18" charset="0"/>
              </a:rPr>
              <a:t>Молдавские игры «Барашек» (</a:t>
            </a:r>
            <a:r>
              <a:rPr lang="ru-RU" sz="2800" b="1" i="1" dirty="0" err="1">
                <a:latin typeface="Times New Roman" pitchFamily="18" charset="0"/>
                <a:cs typeface="Times New Roman" pitchFamily="18" charset="0"/>
              </a:rPr>
              <a:t>Мелуц</a:t>
            </a:r>
            <a:r>
              <a:rPr lang="ru-RU" sz="2800" b="1" i="1" dirty="0">
                <a:latin typeface="Times New Roman" pitchFamily="18" charset="0"/>
                <a:cs typeface="Times New Roman" pitchFamily="18" charset="0"/>
              </a:rPr>
              <a:t>)</a:t>
            </a:r>
          </a:p>
        </p:txBody>
      </p:sp>
      <p:sp>
        <p:nvSpPr>
          <p:cNvPr id="3" name="Содержимое 2"/>
          <p:cNvSpPr>
            <a:spLocks noGrp="1"/>
          </p:cNvSpPr>
          <p:nvPr>
            <p:ph idx="1"/>
          </p:nvPr>
        </p:nvSpPr>
        <p:spPr>
          <a:xfrm>
            <a:off x="2786050" y="1857364"/>
            <a:ext cx="6143636" cy="4000528"/>
          </a:xfrm>
        </p:spPr>
        <p:txBody>
          <a:bodyPr>
            <a:normAutofit/>
          </a:bodyPr>
          <a:lstStyle/>
          <a:p>
            <a:pPr indent="342900">
              <a:buNone/>
            </a:pPr>
            <a:r>
              <a:rPr lang="ru-RU" sz="1600" dirty="0">
                <a:latin typeface="Times New Roman" pitchFamily="18" charset="0"/>
                <a:cs typeface="Times New Roman" pitchFamily="18" charset="0"/>
              </a:rPr>
              <a:t>Играющие стоят в кругу, а барашек - внутри круга. Игроки идут по кругу и произносят слова:</a:t>
            </a:r>
          </a:p>
          <a:p>
            <a:pPr indent="324000">
              <a:buNone/>
            </a:pPr>
            <a:endParaRPr lang="ru-RU" sz="1600" dirty="0">
              <a:latin typeface="Times New Roman" pitchFamily="18" charset="0"/>
              <a:cs typeface="Times New Roman" pitchFamily="18" charset="0"/>
            </a:endParaRPr>
          </a:p>
          <a:p>
            <a:pPr indent="324000">
              <a:buNone/>
            </a:pPr>
            <a:endParaRPr lang="ru-RU" sz="1600" dirty="0">
              <a:latin typeface="Times New Roman" pitchFamily="18" charset="0"/>
              <a:cs typeface="Times New Roman" pitchFamily="18" charset="0"/>
            </a:endParaRPr>
          </a:p>
          <a:p>
            <a:pPr indent="324000">
              <a:buNone/>
            </a:pPr>
            <a:endParaRPr lang="ru-RU" sz="1600" dirty="0">
              <a:latin typeface="Times New Roman" pitchFamily="18" charset="0"/>
              <a:cs typeface="Times New Roman" pitchFamily="18" charset="0"/>
            </a:endParaRPr>
          </a:p>
          <a:p>
            <a:pPr indent="324000">
              <a:buNone/>
            </a:pPr>
            <a:endParaRPr lang="ru-RU" sz="1600" dirty="0">
              <a:latin typeface="Times New Roman" pitchFamily="18" charset="0"/>
              <a:cs typeface="Times New Roman" pitchFamily="18" charset="0"/>
            </a:endParaRPr>
          </a:p>
          <a:p>
            <a:pPr indent="324000">
              <a:buNone/>
            </a:pPr>
            <a:endParaRPr lang="ru-RU" sz="1600" dirty="0">
              <a:latin typeface="Times New Roman" pitchFamily="18" charset="0"/>
              <a:cs typeface="Times New Roman" pitchFamily="18" charset="0"/>
            </a:endParaRPr>
          </a:p>
          <a:p>
            <a:pPr indent="324000">
              <a:buNone/>
            </a:pPr>
            <a:endParaRPr lang="ru-RU" sz="1600" dirty="0">
              <a:latin typeface="Times New Roman" pitchFamily="18" charset="0"/>
              <a:cs typeface="Times New Roman" pitchFamily="18" charset="0"/>
            </a:endParaRPr>
          </a:p>
          <a:p>
            <a:pPr indent="324000">
              <a:buNone/>
            </a:pPr>
            <a:endParaRPr lang="ru-RU" sz="1600" dirty="0">
              <a:latin typeface="Times New Roman" pitchFamily="18" charset="0"/>
              <a:cs typeface="Times New Roman" pitchFamily="18" charset="0"/>
            </a:endParaRPr>
          </a:p>
          <a:p>
            <a:pPr indent="324000">
              <a:buNone/>
            </a:pPr>
            <a:endParaRPr lang="ru-RU" sz="1600" dirty="0">
              <a:latin typeface="Times New Roman" pitchFamily="18" charset="0"/>
              <a:cs typeface="Times New Roman" pitchFamily="18" charset="0"/>
            </a:endParaRPr>
          </a:p>
          <a:p>
            <a:pPr indent="342900">
              <a:buNone/>
            </a:pPr>
            <a:r>
              <a:rPr lang="ru-RU" sz="1600" dirty="0">
                <a:latin typeface="Times New Roman" pitchFamily="18" charset="0"/>
                <a:cs typeface="Times New Roman" pitchFamily="18" charset="0"/>
              </a:rPr>
              <a:t>По окончании слов дети бегут врассыпную, а барашек их ловит.</a:t>
            </a:r>
          </a:p>
        </p:txBody>
      </p:sp>
      <p:sp>
        <p:nvSpPr>
          <p:cNvPr id="4" name="Прямоугольник 3"/>
          <p:cNvSpPr/>
          <p:nvPr/>
        </p:nvSpPr>
        <p:spPr>
          <a:xfrm>
            <a:off x="285720" y="2428868"/>
            <a:ext cx="2285984" cy="395749"/>
          </a:xfrm>
          <a:prstGeom prst="rect">
            <a:avLst/>
          </a:prstGeom>
          <a:ln cap="rnd" cmpd="tri">
            <a:noFill/>
            <a:prstDash val="sysDash"/>
          </a:ln>
        </p:spPr>
        <p:txBody>
          <a:bodyPr wrap="square">
            <a:spAutoFit/>
          </a:bodyPr>
          <a:lstStyle/>
          <a:p>
            <a:pPr indent="342900">
              <a:lnSpc>
                <a:spcPct val="120000"/>
              </a:lnSpc>
              <a:buNone/>
            </a:pPr>
            <a:r>
              <a:rPr lang="ru-RU" i="1" dirty="0">
                <a:solidFill>
                  <a:srgbClr val="FF0000"/>
                </a:solidFill>
                <a:latin typeface="Times New Roman" pitchFamily="18" charset="0"/>
                <a:cs typeface="Times New Roman" pitchFamily="18" charset="0"/>
              </a:rPr>
              <a:t>Правила игры:</a:t>
            </a:r>
          </a:p>
        </p:txBody>
      </p:sp>
      <p:sp>
        <p:nvSpPr>
          <p:cNvPr id="5" name="Прямоугольник 4"/>
          <p:cNvSpPr/>
          <p:nvPr/>
        </p:nvSpPr>
        <p:spPr>
          <a:xfrm>
            <a:off x="4429124" y="2857496"/>
            <a:ext cx="2643206" cy="1846659"/>
          </a:xfrm>
          <a:prstGeom prst="rect">
            <a:avLst/>
          </a:prstGeom>
          <a:ln cap="rnd" cmpd="tri">
            <a:solidFill>
              <a:schemeClr val="tx1"/>
            </a:solidFill>
            <a:prstDash val="sysDash"/>
          </a:ln>
        </p:spPr>
        <p:txBody>
          <a:bodyPr wrap="square">
            <a:spAutoFit/>
          </a:bodyPr>
          <a:lstStyle/>
          <a:p>
            <a:r>
              <a:rPr lang="ru-RU" sz="1600" i="1" dirty="0">
                <a:latin typeface="Times New Roman" pitchFamily="18" charset="0"/>
                <a:cs typeface="Times New Roman" pitchFamily="18" charset="0"/>
              </a:rPr>
              <a:t>«Ты, барашек серенький,</a:t>
            </a:r>
          </a:p>
          <a:p>
            <a:r>
              <a:rPr lang="ru-RU" sz="1600" i="1" dirty="0">
                <a:latin typeface="Times New Roman" pitchFamily="18" charset="0"/>
                <a:cs typeface="Times New Roman" pitchFamily="18" charset="0"/>
              </a:rPr>
              <a:t>С хвостиком беленьким!</a:t>
            </a:r>
          </a:p>
          <a:p>
            <a:r>
              <a:rPr lang="ru-RU" sz="1600" i="1" dirty="0">
                <a:latin typeface="Times New Roman" pitchFamily="18" charset="0"/>
                <a:cs typeface="Times New Roman" pitchFamily="18" charset="0"/>
              </a:rPr>
              <a:t>Мы тебя поили,</a:t>
            </a:r>
          </a:p>
          <a:p>
            <a:r>
              <a:rPr lang="ru-RU" sz="1600" i="1" dirty="0">
                <a:latin typeface="Times New Roman" pitchFamily="18" charset="0"/>
                <a:cs typeface="Times New Roman" pitchFamily="18" charset="0"/>
              </a:rPr>
              <a:t>Мы тебя кормили.</a:t>
            </a:r>
          </a:p>
          <a:p>
            <a:r>
              <a:rPr lang="ru-RU" sz="1600" i="1" dirty="0">
                <a:latin typeface="Times New Roman" pitchFamily="18" charset="0"/>
                <a:cs typeface="Times New Roman" pitchFamily="18" charset="0"/>
              </a:rPr>
              <a:t>Ты нас не бодай!</a:t>
            </a:r>
          </a:p>
          <a:p>
            <a:r>
              <a:rPr lang="ru-RU" sz="1600" i="1" dirty="0">
                <a:latin typeface="Times New Roman" pitchFamily="18" charset="0"/>
                <a:cs typeface="Times New Roman" pitchFamily="18" charset="0"/>
              </a:rPr>
              <a:t>С нами поиграй!</a:t>
            </a:r>
          </a:p>
          <a:p>
            <a:r>
              <a:rPr lang="ru-RU" sz="1600" i="1" dirty="0">
                <a:latin typeface="Times New Roman" pitchFamily="18" charset="0"/>
                <a:cs typeface="Times New Roman" pitchFamily="18" charset="0"/>
              </a:rPr>
              <a:t>Скорее догоняй!»</a:t>
            </a:r>
          </a:p>
        </p:txBody>
      </p:sp>
      <p:sp>
        <p:nvSpPr>
          <p:cNvPr id="6" name="Прямоугольник 5"/>
          <p:cNvSpPr/>
          <p:nvPr/>
        </p:nvSpPr>
        <p:spPr>
          <a:xfrm>
            <a:off x="285720" y="3286124"/>
            <a:ext cx="2357454" cy="830997"/>
          </a:xfrm>
          <a:prstGeom prst="rect">
            <a:avLst/>
          </a:prstGeom>
          <a:ln cap="rnd" cmpd="tri">
            <a:solidFill>
              <a:schemeClr val="tx1"/>
            </a:solidFill>
            <a:prstDash val="sysDash"/>
          </a:ln>
        </p:spPr>
        <p:txBody>
          <a:bodyPr wrap="square">
            <a:spAutoFit/>
          </a:bodyPr>
          <a:lstStyle/>
          <a:p>
            <a:pPr indent="324000">
              <a:buFont typeface="Wingdings" pitchFamily="2" charset="2"/>
              <a:buChar char="ü"/>
            </a:pPr>
            <a:r>
              <a:rPr lang="ru-RU" sz="1600" dirty="0">
                <a:latin typeface="Times New Roman" pitchFamily="18" charset="0"/>
                <a:cs typeface="Times New Roman" pitchFamily="18" charset="0"/>
              </a:rPr>
              <a:t>Разбегаться можно только после окончания слов.</a:t>
            </a:r>
          </a:p>
        </p:txBody>
      </p:sp>
      <p:pic>
        <p:nvPicPr>
          <p:cNvPr id="7" name="Рисунок 6" descr="молдоване.jpg"/>
          <p:cNvPicPr>
            <a:picLocks noChangeAspect="1"/>
          </p:cNvPicPr>
          <p:nvPr/>
        </p:nvPicPr>
        <p:blipFill>
          <a:blip r:embed="rId3" cstate="print"/>
          <a:stretch>
            <a:fillRect/>
          </a:stretch>
        </p:blipFill>
        <p:spPr>
          <a:xfrm>
            <a:off x="571472" y="928670"/>
            <a:ext cx="1071570" cy="148249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728" y="928670"/>
            <a:ext cx="6858048" cy="714380"/>
          </a:xfrm>
        </p:spPr>
        <p:txBody>
          <a:bodyPr>
            <a:noAutofit/>
          </a:bodyPr>
          <a:lstStyle/>
          <a:p>
            <a:r>
              <a:rPr lang="ru-RU" sz="2800" b="1" i="1" dirty="0">
                <a:latin typeface="Times New Roman" pitchFamily="18" charset="0"/>
                <a:cs typeface="Times New Roman" pitchFamily="18" charset="0"/>
              </a:rPr>
              <a:t>Ненецкие игры « Куропатки и охотник» (</a:t>
            </a:r>
            <a:r>
              <a:rPr lang="ru-RU" sz="2800" b="1" i="1" dirty="0" err="1">
                <a:latin typeface="Times New Roman" pitchFamily="18" charset="0"/>
                <a:cs typeface="Times New Roman" pitchFamily="18" charset="0"/>
              </a:rPr>
              <a:t>Хабавко</a:t>
            </a:r>
            <a:r>
              <a:rPr lang="ru-RU" sz="2800" b="1" i="1" dirty="0">
                <a:latin typeface="Times New Roman" pitchFamily="18" charset="0"/>
                <a:cs typeface="Times New Roman" pitchFamily="18" charset="0"/>
              </a:rPr>
              <a:t> </a:t>
            </a:r>
            <a:r>
              <a:rPr lang="ru-RU" sz="2800" b="1" i="1" dirty="0" err="1">
                <a:latin typeface="Times New Roman" pitchFamily="18" charset="0"/>
                <a:cs typeface="Times New Roman" pitchFamily="18" charset="0"/>
              </a:rPr>
              <a:t>няби</a:t>
            </a:r>
            <a:r>
              <a:rPr lang="ru-RU" sz="2800" b="1" i="1" dirty="0">
                <a:latin typeface="Times New Roman" pitchFamily="18" charset="0"/>
                <a:cs typeface="Times New Roman" pitchFamily="18" charset="0"/>
              </a:rPr>
              <a:t> </a:t>
            </a:r>
            <a:r>
              <a:rPr lang="ru-RU" sz="2800" b="1" i="1" dirty="0" err="1">
                <a:latin typeface="Times New Roman" pitchFamily="18" charset="0"/>
                <a:cs typeface="Times New Roman" pitchFamily="18" charset="0"/>
              </a:rPr>
              <a:t>ханена</a:t>
            </a:r>
            <a:r>
              <a:rPr lang="ru-RU" sz="2800" b="1" i="1" dirty="0">
                <a:latin typeface="Times New Roman" pitchFamily="18" charset="0"/>
                <a:cs typeface="Times New Roman" pitchFamily="18" charset="0"/>
              </a:rPr>
              <a:t>)</a:t>
            </a:r>
          </a:p>
        </p:txBody>
      </p:sp>
      <p:sp>
        <p:nvSpPr>
          <p:cNvPr id="3" name="Содержимое 2"/>
          <p:cNvSpPr>
            <a:spLocks noGrp="1"/>
          </p:cNvSpPr>
          <p:nvPr>
            <p:ph idx="1"/>
          </p:nvPr>
        </p:nvSpPr>
        <p:spPr>
          <a:xfrm>
            <a:off x="2786050" y="1857364"/>
            <a:ext cx="6143636" cy="4000528"/>
          </a:xfrm>
        </p:spPr>
        <p:txBody>
          <a:bodyPr>
            <a:normAutofit/>
          </a:bodyPr>
          <a:lstStyle/>
          <a:p>
            <a:pPr indent="342900">
              <a:buNone/>
            </a:pPr>
            <a:r>
              <a:rPr lang="ru-RU" sz="1600" dirty="0">
                <a:latin typeface="Times New Roman" pitchFamily="18" charset="0"/>
                <a:cs typeface="Times New Roman" pitchFamily="18" charset="0"/>
              </a:rPr>
              <a:t>Выбираются два охотника. Остальные играющие -куропатки. Куропатки спят на корточках. По сигналу охотники и куропатки встают, начинают свободно передвигаться по площадке, размахивая руками как крыльями и имитируя крики куропаток:</a:t>
            </a:r>
          </a:p>
          <a:p>
            <a:pPr indent="342900">
              <a:buNone/>
            </a:pPr>
            <a:endParaRPr lang="ru-RU" sz="1600" dirty="0">
              <a:latin typeface="Times New Roman" pitchFamily="18" charset="0"/>
              <a:cs typeface="Times New Roman" pitchFamily="18" charset="0"/>
            </a:endParaRPr>
          </a:p>
          <a:p>
            <a:pPr indent="342900">
              <a:buNone/>
            </a:pPr>
            <a:r>
              <a:rPr lang="ru-RU" sz="1600" dirty="0">
                <a:latin typeface="Times New Roman" pitchFamily="18" charset="0"/>
                <a:cs typeface="Times New Roman" pitchFamily="18" charset="0"/>
              </a:rPr>
              <a:t>                       </a:t>
            </a:r>
            <a:r>
              <a:rPr lang="ru-RU" sz="1600" i="1" dirty="0">
                <a:latin typeface="Times New Roman" pitchFamily="18" charset="0"/>
                <a:cs typeface="Times New Roman" pitchFamily="18" charset="0"/>
              </a:rPr>
              <a:t>«</a:t>
            </a:r>
            <a:r>
              <a:rPr lang="ru-RU" sz="1600" i="1" dirty="0" err="1">
                <a:latin typeface="Times New Roman" pitchFamily="18" charset="0"/>
                <a:cs typeface="Times New Roman" pitchFamily="18" charset="0"/>
              </a:rPr>
              <a:t>ка-бэ</a:t>
            </a:r>
            <a:r>
              <a:rPr lang="ru-RU" sz="1600" i="1" dirty="0">
                <a:latin typeface="Times New Roman" pitchFamily="18" charset="0"/>
                <a:cs typeface="Times New Roman" pitchFamily="18" charset="0"/>
              </a:rPr>
              <a:t>, </a:t>
            </a:r>
            <a:r>
              <a:rPr lang="ru-RU" sz="1600" i="1" dirty="0" err="1">
                <a:latin typeface="Times New Roman" pitchFamily="18" charset="0"/>
                <a:cs typeface="Times New Roman" pitchFamily="18" charset="0"/>
              </a:rPr>
              <a:t>ка-бэ</a:t>
            </a:r>
            <a:r>
              <a:rPr lang="ru-RU" sz="1600" i="1" dirty="0">
                <a:latin typeface="Times New Roman" pitchFamily="18" charset="0"/>
                <a:cs typeface="Times New Roman" pitchFamily="18" charset="0"/>
              </a:rPr>
              <a:t>, </a:t>
            </a:r>
            <a:r>
              <a:rPr lang="ru-RU" sz="1600" i="1" dirty="0" err="1">
                <a:latin typeface="Times New Roman" pitchFamily="18" charset="0"/>
                <a:cs typeface="Times New Roman" pitchFamily="18" charset="0"/>
              </a:rPr>
              <a:t>ка-бэ-бэ</a:t>
            </a:r>
            <a:r>
              <a:rPr lang="ru-RU" sz="1600" i="1" dirty="0">
                <a:latin typeface="Times New Roman" pitchFamily="18" charset="0"/>
                <a:cs typeface="Times New Roman" pitchFamily="18" charset="0"/>
              </a:rPr>
              <a:t>»</a:t>
            </a:r>
          </a:p>
          <a:p>
            <a:pPr indent="342900">
              <a:buNone/>
            </a:pPr>
            <a:endParaRPr lang="ru-RU" sz="1600" dirty="0">
              <a:latin typeface="Times New Roman" pitchFamily="18" charset="0"/>
              <a:cs typeface="Times New Roman" pitchFamily="18" charset="0"/>
            </a:endParaRPr>
          </a:p>
          <a:p>
            <a:pPr indent="342900">
              <a:buNone/>
            </a:pPr>
            <a:r>
              <a:rPr lang="ru-RU" sz="1600" dirty="0">
                <a:latin typeface="Times New Roman" pitchFamily="18" charset="0"/>
                <a:cs typeface="Times New Roman" pitchFamily="18" charset="0"/>
              </a:rPr>
              <a:t>В это время охотники маленьким мячиком стараются попасть в ноги товарищей. Победителем считается охотник, поймавший много куропаток.</a:t>
            </a:r>
          </a:p>
        </p:txBody>
      </p:sp>
      <p:sp>
        <p:nvSpPr>
          <p:cNvPr id="4" name="Прямоугольник 3"/>
          <p:cNvSpPr/>
          <p:nvPr/>
        </p:nvSpPr>
        <p:spPr>
          <a:xfrm>
            <a:off x="214282" y="2428868"/>
            <a:ext cx="2285984" cy="395749"/>
          </a:xfrm>
          <a:prstGeom prst="rect">
            <a:avLst/>
          </a:prstGeom>
          <a:ln cap="rnd" cmpd="tri">
            <a:noFill/>
            <a:prstDash val="sysDash"/>
          </a:ln>
        </p:spPr>
        <p:txBody>
          <a:bodyPr wrap="square">
            <a:spAutoFit/>
          </a:bodyPr>
          <a:lstStyle/>
          <a:p>
            <a:pPr indent="342900">
              <a:lnSpc>
                <a:spcPct val="120000"/>
              </a:lnSpc>
              <a:buNone/>
            </a:pPr>
            <a:r>
              <a:rPr lang="ru-RU" i="1" dirty="0">
                <a:solidFill>
                  <a:srgbClr val="FF0000"/>
                </a:solidFill>
                <a:latin typeface="Times New Roman" pitchFamily="18" charset="0"/>
                <a:cs typeface="Times New Roman" pitchFamily="18" charset="0"/>
              </a:rPr>
              <a:t>Правила игры:</a:t>
            </a:r>
          </a:p>
        </p:txBody>
      </p:sp>
      <p:sp>
        <p:nvSpPr>
          <p:cNvPr id="7" name="Прямоугольник 6"/>
          <p:cNvSpPr/>
          <p:nvPr/>
        </p:nvSpPr>
        <p:spPr>
          <a:xfrm>
            <a:off x="4500562" y="3429000"/>
            <a:ext cx="2643206" cy="338554"/>
          </a:xfrm>
          <a:prstGeom prst="rect">
            <a:avLst/>
          </a:prstGeom>
          <a:ln cap="rnd" cmpd="tri">
            <a:solidFill>
              <a:schemeClr val="tx1"/>
            </a:solidFill>
            <a:prstDash val="sysDash"/>
          </a:ln>
        </p:spPr>
        <p:txBody>
          <a:bodyPr wrap="square">
            <a:spAutoFit/>
          </a:bodyPr>
          <a:lstStyle/>
          <a:p>
            <a:endParaRPr lang="ru-RU" sz="1600" i="1" dirty="0">
              <a:latin typeface="Times New Roman" pitchFamily="18" charset="0"/>
              <a:cs typeface="Times New Roman" pitchFamily="18" charset="0"/>
            </a:endParaRPr>
          </a:p>
        </p:txBody>
      </p:sp>
      <p:pic>
        <p:nvPicPr>
          <p:cNvPr id="6" name="Рисунок 5" descr="куропатки и охотник.jpg"/>
          <p:cNvPicPr>
            <a:picLocks noChangeAspect="1"/>
          </p:cNvPicPr>
          <p:nvPr/>
        </p:nvPicPr>
        <p:blipFill>
          <a:blip r:embed="rId3"/>
          <a:stretch>
            <a:fillRect/>
          </a:stretch>
        </p:blipFill>
        <p:spPr>
          <a:xfrm>
            <a:off x="214282" y="3643314"/>
            <a:ext cx="2162175" cy="2114550"/>
          </a:xfrm>
          <a:prstGeom prst="rect">
            <a:avLst/>
          </a:prstGeom>
        </p:spPr>
      </p:pic>
      <p:pic>
        <p:nvPicPr>
          <p:cNvPr id="8" name="Рисунок 7" descr="ненецкий округ.jpg"/>
          <p:cNvPicPr>
            <a:picLocks noChangeAspect="1"/>
          </p:cNvPicPr>
          <p:nvPr/>
        </p:nvPicPr>
        <p:blipFill>
          <a:blip r:embed="rId4" cstate="print"/>
          <a:stretch>
            <a:fillRect/>
          </a:stretch>
        </p:blipFill>
        <p:spPr>
          <a:xfrm>
            <a:off x="357158" y="928670"/>
            <a:ext cx="1020586" cy="143002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728" y="928670"/>
            <a:ext cx="6858048" cy="714380"/>
          </a:xfrm>
        </p:spPr>
        <p:txBody>
          <a:bodyPr>
            <a:noAutofit/>
          </a:bodyPr>
          <a:lstStyle/>
          <a:p>
            <a:r>
              <a:rPr lang="ru-RU" sz="2800" b="1" i="1" dirty="0">
                <a:latin typeface="Times New Roman" pitchFamily="18" charset="0"/>
                <a:cs typeface="Times New Roman" pitchFamily="18" charset="0"/>
              </a:rPr>
              <a:t>Русские</a:t>
            </a:r>
            <a:r>
              <a:rPr lang="ru-RU" sz="2800" dirty="0"/>
              <a:t> </a:t>
            </a:r>
            <a:r>
              <a:rPr lang="ru-RU" sz="2800" b="1" i="1" dirty="0">
                <a:latin typeface="Times New Roman" pitchFamily="18" charset="0"/>
                <a:cs typeface="Times New Roman" pitchFamily="18" charset="0"/>
              </a:rPr>
              <a:t>народные игры «Гуси»</a:t>
            </a:r>
          </a:p>
        </p:txBody>
      </p:sp>
      <p:sp>
        <p:nvSpPr>
          <p:cNvPr id="3" name="Содержимое 2"/>
          <p:cNvSpPr>
            <a:spLocks noGrp="1"/>
          </p:cNvSpPr>
          <p:nvPr>
            <p:ph idx="1"/>
          </p:nvPr>
        </p:nvSpPr>
        <p:spPr>
          <a:xfrm>
            <a:off x="2786050" y="1857364"/>
            <a:ext cx="6143636" cy="4000528"/>
          </a:xfrm>
        </p:spPr>
        <p:txBody>
          <a:bodyPr>
            <a:normAutofit lnSpcReduction="10000"/>
          </a:bodyPr>
          <a:lstStyle/>
          <a:p>
            <a:pPr indent="342900">
              <a:lnSpc>
                <a:spcPct val="110000"/>
              </a:lnSpc>
              <a:buNone/>
            </a:pPr>
            <a:r>
              <a:rPr lang="ru-RU" sz="1600" dirty="0">
                <a:latin typeface="Times New Roman" pitchFamily="18" charset="0"/>
                <a:cs typeface="Times New Roman" pitchFamily="18" charset="0"/>
              </a:rPr>
              <a:t>На площадке на расстоянии 10–15 метров проводят две линии –два «дома». В одном находятся гуси, в другом их хозяин. Между «домами», «под горой», живет «волк» – водящий. «Хозяин» и «гуси» ведут между собой диалог, известный всем с раннего детства:</a:t>
            </a:r>
          </a:p>
          <a:p>
            <a:pPr indent="324000">
              <a:buNone/>
            </a:pPr>
            <a:endParaRPr lang="ru-RU" sz="1600" dirty="0">
              <a:latin typeface="Times New Roman" pitchFamily="18" charset="0"/>
              <a:cs typeface="Times New Roman" pitchFamily="18" charset="0"/>
            </a:endParaRPr>
          </a:p>
          <a:p>
            <a:pPr indent="324000">
              <a:buNone/>
            </a:pPr>
            <a:endParaRPr lang="ru-RU" sz="1600" dirty="0">
              <a:latin typeface="Times New Roman" pitchFamily="18" charset="0"/>
              <a:cs typeface="Times New Roman" pitchFamily="18" charset="0"/>
            </a:endParaRPr>
          </a:p>
          <a:p>
            <a:pPr indent="324000">
              <a:buNone/>
            </a:pPr>
            <a:endParaRPr lang="ru-RU" sz="1600" dirty="0">
              <a:latin typeface="Times New Roman" pitchFamily="18" charset="0"/>
              <a:cs typeface="Times New Roman" pitchFamily="18" charset="0"/>
            </a:endParaRPr>
          </a:p>
          <a:p>
            <a:pPr indent="324000">
              <a:buNone/>
            </a:pPr>
            <a:endParaRPr lang="ru-RU" sz="1600" dirty="0">
              <a:latin typeface="Times New Roman" pitchFamily="18" charset="0"/>
              <a:cs typeface="Times New Roman" pitchFamily="18" charset="0"/>
            </a:endParaRPr>
          </a:p>
          <a:p>
            <a:pPr indent="324000">
              <a:buNone/>
            </a:pPr>
            <a:endParaRPr lang="ru-RU" sz="1600" dirty="0">
              <a:latin typeface="Times New Roman" pitchFamily="18" charset="0"/>
              <a:cs typeface="Times New Roman" pitchFamily="18" charset="0"/>
            </a:endParaRPr>
          </a:p>
          <a:p>
            <a:pPr indent="324000">
              <a:buNone/>
            </a:pPr>
            <a:endParaRPr lang="ru-RU" sz="1600" dirty="0">
              <a:latin typeface="Times New Roman" pitchFamily="18" charset="0"/>
              <a:cs typeface="Times New Roman" pitchFamily="18" charset="0"/>
            </a:endParaRPr>
          </a:p>
          <a:p>
            <a:pPr indent="324000">
              <a:buNone/>
            </a:pPr>
            <a:endParaRPr lang="ru-RU" sz="1600" dirty="0">
              <a:latin typeface="Times New Roman" pitchFamily="18" charset="0"/>
              <a:cs typeface="Times New Roman" pitchFamily="18" charset="0"/>
            </a:endParaRPr>
          </a:p>
          <a:p>
            <a:pPr indent="324000">
              <a:buNone/>
            </a:pPr>
            <a:endParaRPr lang="ru-RU" sz="1600" dirty="0">
              <a:latin typeface="Times New Roman" pitchFamily="18" charset="0"/>
              <a:cs typeface="Times New Roman" pitchFamily="18" charset="0"/>
            </a:endParaRPr>
          </a:p>
          <a:p>
            <a:pPr indent="342900">
              <a:lnSpc>
                <a:spcPct val="110000"/>
              </a:lnSpc>
              <a:buNone/>
            </a:pPr>
            <a:r>
              <a:rPr lang="ru-RU" sz="1600" dirty="0">
                <a:latin typeface="Times New Roman" pitchFamily="18" charset="0"/>
                <a:cs typeface="Times New Roman" pitchFamily="18" charset="0"/>
              </a:rPr>
              <a:t>После этих слов «гуси» стараются перебежать к «хозяину», а «волк» их ловит. Пойманный игрок становится «волком».</a:t>
            </a:r>
          </a:p>
        </p:txBody>
      </p:sp>
      <p:sp>
        <p:nvSpPr>
          <p:cNvPr id="4" name="Прямоугольник 3"/>
          <p:cNvSpPr/>
          <p:nvPr/>
        </p:nvSpPr>
        <p:spPr>
          <a:xfrm>
            <a:off x="214282" y="2285992"/>
            <a:ext cx="2285984" cy="395749"/>
          </a:xfrm>
          <a:prstGeom prst="rect">
            <a:avLst/>
          </a:prstGeom>
          <a:ln cap="rnd" cmpd="tri">
            <a:noFill/>
            <a:prstDash val="sysDash"/>
          </a:ln>
        </p:spPr>
        <p:txBody>
          <a:bodyPr wrap="square">
            <a:spAutoFit/>
          </a:bodyPr>
          <a:lstStyle/>
          <a:p>
            <a:pPr indent="342900">
              <a:lnSpc>
                <a:spcPct val="120000"/>
              </a:lnSpc>
              <a:buNone/>
            </a:pPr>
            <a:r>
              <a:rPr lang="ru-RU" i="1" dirty="0">
                <a:solidFill>
                  <a:srgbClr val="FF0000"/>
                </a:solidFill>
                <a:latin typeface="Times New Roman" pitchFamily="18" charset="0"/>
                <a:cs typeface="Times New Roman" pitchFamily="18" charset="0"/>
              </a:rPr>
              <a:t>Правила игры:</a:t>
            </a:r>
          </a:p>
        </p:txBody>
      </p:sp>
      <p:sp>
        <p:nvSpPr>
          <p:cNvPr id="5" name="Прямоугольник 4"/>
          <p:cNvSpPr/>
          <p:nvPr/>
        </p:nvSpPr>
        <p:spPr>
          <a:xfrm>
            <a:off x="4357686" y="3214686"/>
            <a:ext cx="2643206" cy="2062103"/>
          </a:xfrm>
          <a:prstGeom prst="rect">
            <a:avLst/>
          </a:prstGeom>
          <a:ln cap="rnd" cmpd="tri">
            <a:solidFill>
              <a:schemeClr val="tx1"/>
            </a:solidFill>
            <a:prstDash val="sysDash"/>
          </a:ln>
        </p:spPr>
        <p:txBody>
          <a:bodyPr wrap="square">
            <a:spAutoFit/>
          </a:bodyPr>
          <a:lstStyle/>
          <a:p>
            <a:r>
              <a:rPr lang="ru-RU" sz="1600" dirty="0">
                <a:latin typeface="Times New Roman" pitchFamily="18" charset="0"/>
                <a:cs typeface="Times New Roman" pitchFamily="18" charset="0"/>
              </a:rPr>
              <a:t>«– Гуси, гуси!</a:t>
            </a:r>
          </a:p>
          <a:p>
            <a:r>
              <a:rPr lang="ru-RU" sz="1600" dirty="0">
                <a:latin typeface="Times New Roman" pitchFamily="18" charset="0"/>
                <a:cs typeface="Times New Roman" pitchFamily="18" charset="0"/>
              </a:rPr>
              <a:t>– Га-га-га!</a:t>
            </a:r>
          </a:p>
          <a:p>
            <a:r>
              <a:rPr lang="ru-RU" sz="1600" dirty="0">
                <a:latin typeface="Times New Roman" pitchFamily="18" charset="0"/>
                <a:cs typeface="Times New Roman" pitchFamily="18" charset="0"/>
              </a:rPr>
              <a:t>– Есть хотите?</a:t>
            </a:r>
          </a:p>
          <a:p>
            <a:r>
              <a:rPr lang="ru-RU" sz="1600" dirty="0">
                <a:latin typeface="Times New Roman" pitchFamily="18" charset="0"/>
                <a:cs typeface="Times New Roman" pitchFamily="18" charset="0"/>
              </a:rPr>
              <a:t>– Да-да-да!</a:t>
            </a:r>
          </a:p>
          <a:p>
            <a:r>
              <a:rPr lang="ru-RU" sz="1600" dirty="0">
                <a:latin typeface="Times New Roman" pitchFamily="18" charset="0"/>
                <a:cs typeface="Times New Roman" pitchFamily="18" charset="0"/>
              </a:rPr>
              <a:t>– Так летите!</a:t>
            </a:r>
          </a:p>
          <a:p>
            <a:r>
              <a:rPr lang="ru-RU" sz="1600" dirty="0">
                <a:latin typeface="Times New Roman" pitchFamily="18" charset="0"/>
                <a:cs typeface="Times New Roman" pitchFamily="18" charset="0"/>
              </a:rPr>
              <a:t>– Нам нельзя. Серый волк под горой не пускает нас домой!»</a:t>
            </a:r>
          </a:p>
        </p:txBody>
      </p:sp>
      <p:pic>
        <p:nvPicPr>
          <p:cNvPr id="6" name="Рисунок 5" descr="гуси.jpg"/>
          <p:cNvPicPr>
            <a:picLocks noChangeAspect="1"/>
          </p:cNvPicPr>
          <p:nvPr/>
        </p:nvPicPr>
        <p:blipFill>
          <a:blip r:embed="rId3"/>
          <a:stretch>
            <a:fillRect/>
          </a:stretch>
        </p:blipFill>
        <p:spPr>
          <a:xfrm>
            <a:off x="285720" y="3000372"/>
            <a:ext cx="2694776" cy="2547945"/>
          </a:xfrm>
          <a:prstGeom prst="rect">
            <a:avLst/>
          </a:prstGeom>
        </p:spPr>
      </p:pic>
      <p:pic>
        <p:nvPicPr>
          <p:cNvPr id="7" name="Рисунок 6" descr="русские.jpg"/>
          <p:cNvPicPr>
            <a:picLocks noChangeAspect="1"/>
          </p:cNvPicPr>
          <p:nvPr/>
        </p:nvPicPr>
        <p:blipFill>
          <a:blip r:embed="rId4"/>
          <a:stretch>
            <a:fillRect/>
          </a:stretch>
        </p:blipFill>
        <p:spPr>
          <a:xfrm>
            <a:off x="571472" y="928669"/>
            <a:ext cx="1007552" cy="135732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728" y="928670"/>
            <a:ext cx="6858048" cy="714380"/>
          </a:xfrm>
        </p:spPr>
        <p:txBody>
          <a:bodyPr>
            <a:noAutofit/>
          </a:bodyPr>
          <a:lstStyle/>
          <a:p>
            <a:r>
              <a:rPr lang="ru-RU" sz="2800" b="1" i="1" dirty="0">
                <a:latin typeface="Times New Roman" pitchFamily="18" charset="0"/>
                <a:cs typeface="Times New Roman" pitchFamily="18" charset="0"/>
              </a:rPr>
              <a:t>Русские народные игры </a:t>
            </a:r>
            <a:br>
              <a:rPr lang="ru-RU" sz="2800" b="1" i="1" dirty="0">
                <a:latin typeface="Times New Roman" pitchFamily="18" charset="0"/>
                <a:cs typeface="Times New Roman" pitchFamily="18" charset="0"/>
              </a:rPr>
            </a:br>
            <a:r>
              <a:rPr lang="ru-RU" sz="2800" b="1" i="1" dirty="0">
                <a:latin typeface="Times New Roman" pitchFamily="18" charset="0"/>
                <a:cs typeface="Times New Roman" pitchFamily="18" charset="0"/>
              </a:rPr>
              <a:t>«Казаки-разбойники»</a:t>
            </a:r>
          </a:p>
        </p:txBody>
      </p:sp>
      <p:sp>
        <p:nvSpPr>
          <p:cNvPr id="3" name="Содержимое 2"/>
          <p:cNvSpPr>
            <a:spLocks noGrp="1"/>
          </p:cNvSpPr>
          <p:nvPr>
            <p:ph idx="1"/>
          </p:nvPr>
        </p:nvSpPr>
        <p:spPr>
          <a:xfrm>
            <a:off x="2786050" y="1857364"/>
            <a:ext cx="6143636" cy="4000528"/>
          </a:xfrm>
        </p:spPr>
        <p:txBody>
          <a:bodyPr>
            <a:normAutofit/>
          </a:bodyPr>
          <a:lstStyle/>
          <a:p>
            <a:pPr indent="342900">
              <a:buNone/>
            </a:pPr>
            <a:r>
              <a:rPr lang="ru-RU" sz="1600" dirty="0">
                <a:latin typeface="Times New Roman" pitchFamily="18" charset="0"/>
                <a:cs typeface="Times New Roman" pitchFamily="18" charset="0"/>
              </a:rPr>
              <a:t>Играющие делятся на две группы. Одна изображает казаков, другая – разбойников.</a:t>
            </a:r>
          </a:p>
          <a:p>
            <a:pPr indent="342900">
              <a:buNone/>
            </a:pPr>
            <a:r>
              <a:rPr lang="ru-RU" sz="1600" dirty="0">
                <a:latin typeface="Times New Roman" pitchFamily="18" charset="0"/>
                <a:cs typeface="Times New Roman" pitchFamily="18" charset="0"/>
              </a:rPr>
              <a:t> У казаков есть свой дом, где в течение игры находится сторож. В его обязанности входит охрана пойманных разбойников. Игра начинается с того, что казаки, оставаясь в своем доме, дают возможность разбойникам спрятаться. При этом разбойники должны оставлять следы: стрелки, условные знаки или записки, где указывается место следующей отметки. Следы могут быть и ложные, для того чтобы запугать казаков. Через 10–15 минут казаки начинают поиски.</a:t>
            </a:r>
          </a:p>
          <a:p>
            <a:pPr indent="342900">
              <a:buNone/>
            </a:pPr>
            <a:r>
              <a:rPr lang="ru-RU" sz="1600" dirty="0">
                <a:latin typeface="Times New Roman" pitchFamily="18" charset="0"/>
                <a:cs typeface="Times New Roman" pitchFamily="18" charset="0"/>
              </a:rPr>
              <a:t>Игра заканчивается тогда, когда все разбойники пойманы, а пойманным считается тот, кого увидели казаки. Игру лучше проводить на большой, но ограниченной какими-либо знаками территории. По окончании игры казаки и разбойники меняются ролями.</a:t>
            </a:r>
          </a:p>
        </p:txBody>
      </p:sp>
      <p:sp>
        <p:nvSpPr>
          <p:cNvPr id="4" name="Прямоугольник 3"/>
          <p:cNvSpPr/>
          <p:nvPr/>
        </p:nvSpPr>
        <p:spPr>
          <a:xfrm>
            <a:off x="214282" y="2285992"/>
            <a:ext cx="2285984" cy="395749"/>
          </a:xfrm>
          <a:prstGeom prst="rect">
            <a:avLst/>
          </a:prstGeom>
          <a:ln cap="rnd" cmpd="tri">
            <a:noFill/>
            <a:prstDash val="sysDash"/>
          </a:ln>
        </p:spPr>
        <p:txBody>
          <a:bodyPr wrap="square">
            <a:spAutoFit/>
          </a:bodyPr>
          <a:lstStyle/>
          <a:p>
            <a:pPr indent="342900">
              <a:lnSpc>
                <a:spcPct val="120000"/>
              </a:lnSpc>
              <a:buNone/>
            </a:pPr>
            <a:r>
              <a:rPr lang="ru-RU" i="1" dirty="0">
                <a:solidFill>
                  <a:srgbClr val="FF0000"/>
                </a:solidFill>
                <a:latin typeface="Times New Roman" pitchFamily="18" charset="0"/>
                <a:cs typeface="Times New Roman" pitchFamily="18" charset="0"/>
              </a:rPr>
              <a:t>Правила игры:</a:t>
            </a:r>
          </a:p>
        </p:txBody>
      </p:sp>
      <p:pic>
        <p:nvPicPr>
          <p:cNvPr id="5" name="Рисунок 4" descr="казаки-разбойники.jpg"/>
          <p:cNvPicPr>
            <a:picLocks noChangeAspect="1"/>
          </p:cNvPicPr>
          <p:nvPr/>
        </p:nvPicPr>
        <p:blipFill>
          <a:blip r:embed="rId3"/>
          <a:stretch>
            <a:fillRect/>
          </a:stretch>
        </p:blipFill>
        <p:spPr>
          <a:xfrm>
            <a:off x="214282" y="3071810"/>
            <a:ext cx="2819413" cy="2326016"/>
          </a:xfrm>
          <a:prstGeom prst="rect">
            <a:avLst/>
          </a:prstGeom>
        </p:spPr>
      </p:pic>
      <p:pic>
        <p:nvPicPr>
          <p:cNvPr id="6" name="Рисунок 5" descr="русские.jpg"/>
          <p:cNvPicPr>
            <a:picLocks noChangeAspect="1"/>
          </p:cNvPicPr>
          <p:nvPr/>
        </p:nvPicPr>
        <p:blipFill>
          <a:blip r:embed="rId4"/>
          <a:stretch>
            <a:fillRect/>
          </a:stretch>
        </p:blipFill>
        <p:spPr>
          <a:xfrm>
            <a:off x="571472" y="928669"/>
            <a:ext cx="1007552" cy="135732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728" y="928670"/>
            <a:ext cx="6858048" cy="714380"/>
          </a:xfrm>
        </p:spPr>
        <p:txBody>
          <a:bodyPr>
            <a:noAutofit/>
          </a:bodyPr>
          <a:lstStyle/>
          <a:p>
            <a:r>
              <a:rPr lang="ru-RU" sz="2800" b="1" i="1" dirty="0">
                <a:latin typeface="Times New Roman" pitchFamily="18" charset="0"/>
                <a:cs typeface="Times New Roman" pitchFamily="18" charset="0"/>
              </a:rPr>
              <a:t>Русские народные игры </a:t>
            </a:r>
            <a:br>
              <a:rPr lang="ru-RU" sz="2800" b="1" i="1" dirty="0">
                <a:latin typeface="Times New Roman" pitchFamily="18" charset="0"/>
                <a:cs typeface="Times New Roman" pitchFamily="18" charset="0"/>
              </a:rPr>
            </a:br>
            <a:r>
              <a:rPr lang="ru-RU" sz="2800" b="1" i="1" dirty="0">
                <a:latin typeface="Times New Roman" pitchFamily="18" charset="0"/>
                <a:cs typeface="Times New Roman" pitchFamily="18" charset="0"/>
              </a:rPr>
              <a:t>«Золотые ворота»</a:t>
            </a:r>
          </a:p>
        </p:txBody>
      </p:sp>
      <p:sp>
        <p:nvSpPr>
          <p:cNvPr id="3" name="Содержимое 2"/>
          <p:cNvSpPr>
            <a:spLocks noGrp="1"/>
          </p:cNvSpPr>
          <p:nvPr>
            <p:ph idx="1"/>
          </p:nvPr>
        </p:nvSpPr>
        <p:spPr>
          <a:xfrm>
            <a:off x="2786050" y="1857364"/>
            <a:ext cx="6143636" cy="4143404"/>
          </a:xfrm>
        </p:spPr>
        <p:txBody>
          <a:bodyPr>
            <a:noAutofit/>
          </a:bodyPr>
          <a:lstStyle/>
          <a:p>
            <a:pPr indent="342900">
              <a:buNone/>
            </a:pPr>
            <a:r>
              <a:rPr lang="ru-RU" sz="1600" dirty="0">
                <a:latin typeface="Times New Roman" pitchFamily="18" charset="0"/>
                <a:cs typeface="Times New Roman" pitchFamily="18" charset="0"/>
              </a:rPr>
              <a:t>Выбирают двух игроков, которые встают друг напротив друга, берутся за руки и поднимают их вверх, образуя «ворота». Остальные игроки встают цепочкой, держась за руки и проходят под «воротами». При этом напевают один из вариантов песенки:</a:t>
            </a:r>
          </a:p>
          <a:p>
            <a:pPr indent="324000">
              <a:buNone/>
            </a:pPr>
            <a:endParaRPr lang="ru-RU" sz="1600" dirty="0">
              <a:latin typeface="Times New Roman" pitchFamily="18" charset="0"/>
              <a:cs typeface="Times New Roman" pitchFamily="18" charset="0"/>
            </a:endParaRPr>
          </a:p>
          <a:p>
            <a:pPr indent="324000">
              <a:buNone/>
            </a:pPr>
            <a:endParaRPr lang="ru-RU" sz="1600" dirty="0">
              <a:latin typeface="Times New Roman" pitchFamily="18" charset="0"/>
              <a:cs typeface="Times New Roman" pitchFamily="18" charset="0"/>
            </a:endParaRPr>
          </a:p>
          <a:p>
            <a:pPr indent="324000">
              <a:buNone/>
            </a:pPr>
            <a:endParaRPr lang="ru-RU" sz="1600" dirty="0">
              <a:latin typeface="Times New Roman" pitchFamily="18" charset="0"/>
              <a:cs typeface="Times New Roman" pitchFamily="18" charset="0"/>
            </a:endParaRPr>
          </a:p>
          <a:p>
            <a:pPr indent="324000">
              <a:buNone/>
            </a:pPr>
            <a:endParaRPr lang="ru-RU" sz="1600" dirty="0">
              <a:latin typeface="Times New Roman" pitchFamily="18" charset="0"/>
              <a:cs typeface="Times New Roman" pitchFamily="18" charset="0"/>
            </a:endParaRPr>
          </a:p>
          <a:p>
            <a:pPr indent="324000">
              <a:buNone/>
            </a:pPr>
            <a:endParaRPr lang="ru-RU" sz="1600" dirty="0">
              <a:latin typeface="Times New Roman" pitchFamily="18" charset="0"/>
              <a:cs typeface="Times New Roman" pitchFamily="18" charset="0"/>
            </a:endParaRPr>
          </a:p>
          <a:p>
            <a:pPr indent="342900">
              <a:buNone/>
            </a:pPr>
            <a:endParaRPr lang="ru-RU" sz="1600" dirty="0">
              <a:latin typeface="Times New Roman" pitchFamily="18" charset="0"/>
              <a:cs typeface="Times New Roman" pitchFamily="18" charset="0"/>
            </a:endParaRPr>
          </a:p>
          <a:p>
            <a:pPr indent="342900">
              <a:buNone/>
            </a:pPr>
            <a:r>
              <a:rPr lang="ru-RU" sz="1600" dirty="0">
                <a:latin typeface="Times New Roman" pitchFamily="18" charset="0"/>
                <a:cs typeface="Times New Roman" pitchFamily="18" charset="0"/>
              </a:rPr>
              <a:t>На последних словах «ворота» резко опускают руки и ловят тех, кто оказался под ними. Цепочку при этом разрывать нельзя. Пойманные, образуют новые «ворота». Игра заканчивается, когда всех игроков поймают.</a:t>
            </a:r>
          </a:p>
        </p:txBody>
      </p:sp>
      <p:sp>
        <p:nvSpPr>
          <p:cNvPr id="4" name="Прямоугольник 3"/>
          <p:cNvSpPr/>
          <p:nvPr/>
        </p:nvSpPr>
        <p:spPr>
          <a:xfrm>
            <a:off x="571472" y="2143116"/>
            <a:ext cx="2285984" cy="395749"/>
          </a:xfrm>
          <a:prstGeom prst="rect">
            <a:avLst/>
          </a:prstGeom>
          <a:ln cap="rnd" cmpd="tri">
            <a:noFill/>
            <a:prstDash val="sysDash"/>
          </a:ln>
        </p:spPr>
        <p:txBody>
          <a:bodyPr wrap="square">
            <a:spAutoFit/>
          </a:bodyPr>
          <a:lstStyle/>
          <a:p>
            <a:pPr indent="342900">
              <a:lnSpc>
                <a:spcPct val="120000"/>
              </a:lnSpc>
              <a:buNone/>
            </a:pPr>
            <a:r>
              <a:rPr lang="ru-RU" i="1" dirty="0">
                <a:solidFill>
                  <a:srgbClr val="FF0000"/>
                </a:solidFill>
                <a:latin typeface="Times New Roman" pitchFamily="18" charset="0"/>
                <a:cs typeface="Times New Roman" pitchFamily="18" charset="0"/>
              </a:rPr>
              <a:t>Правила игры:</a:t>
            </a:r>
          </a:p>
        </p:txBody>
      </p:sp>
      <p:sp>
        <p:nvSpPr>
          <p:cNvPr id="5" name="Прямоугольник 4"/>
          <p:cNvSpPr/>
          <p:nvPr/>
        </p:nvSpPr>
        <p:spPr>
          <a:xfrm>
            <a:off x="4643438" y="3000372"/>
            <a:ext cx="2643206" cy="1631216"/>
          </a:xfrm>
          <a:prstGeom prst="rect">
            <a:avLst/>
          </a:prstGeom>
          <a:ln cap="rnd" cmpd="tri">
            <a:solidFill>
              <a:schemeClr val="tx1"/>
            </a:solidFill>
            <a:prstDash val="sysDash"/>
          </a:ln>
        </p:spPr>
        <p:txBody>
          <a:bodyPr wrap="square">
            <a:spAutoFit/>
          </a:bodyPr>
          <a:lstStyle/>
          <a:p>
            <a:r>
              <a:rPr lang="ru-RU" sz="1600" i="1" dirty="0">
                <a:latin typeface="Times New Roman" pitchFamily="18" charset="0"/>
                <a:cs typeface="Times New Roman" pitchFamily="18" charset="0"/>
              </a:rPr>
              <a:t>«Золотые ворота пропускают не всегда. </a:t>
            </a:r>
          </a:p>
          <a:p>
            <a:r>
              <a:rPr lang="ru-RU" sz="1600" i="1" dirty="0">
                <a:latin typeface="Times New Roman" pitchFamily="18" charset="0"/>
                <a:cs typeface="Times New Roman" pitchFamily="18" charset="0"/>
              </a:rPr>
              <a:t>Первый раз - прощается, второй раз - запрещается, </a:t>
            </a:r>
          </a:p>
          <a:p>
            <a:r>
              <a:rPr lang="ru-RU" sz="1600" i="1" dirty="0">
                <a:latin typeface="Times New Roman" pitchFamily="18" charset="0"/>
                <a:cs typeface="Times New Roman" pitchFamily="18" charset="0"/>
              </a:rPr>
              <a:t>А на третий раз - не пропустим вас!»</a:t>
            </a:r>
          </a:p>
        </p:txBody>
      </p:sp>
      <p:sp>
        <p:nvSpPr>
          <p:cNvPr id="7" name="Прямоугольник 6"/>
          <p:cNvSpPr/>
          <p:nvPr/>
        </p:nvSpPr>
        <p:spPr>
          <a:xfrm>
            <a:off x="500034" y="2786058"/>
            <a:ext cx="2643206" cy="2554545"/>
          </a:xfrm>
          <a:prstGeom prst="rect">
            <a:avLst/>
          </a:prstGeom>
          <a:ln cap="rnd" cmpd="tri">
            <a:solidFill>
              <a:schemeClr val="tx1"/>
            </a:solidFill>
            <a:prstDash val="sysDash"/>
          </a:ln>
        </p:spPr>
        <p:txBody>
          <a:bodyPr wrap="square">
            <a:spAutoFit/>
          </a:bodyPr>
          <a:lstStyle/>
          <a:p>
            <a:pPr fontAlgn="t"/>
            <a:r>
              <a:rPr lang="ru-RU" sz="1600" i="1" dirty="0">
                <a:latin typeface="Times New Roman" pitchFamily="18" charset="0"/>
                <a:cs typeface="Times New Roman" pitchFamily="18" charset="0"/>
              </a:rPr>
              <a:t>Золотые ворота,</a:t>
            </a:r>
            <a:br>
              <a:rPr lang="ru-RU" sz="1600" i="1" dirty="0">
                <a:latin typeface="Times New Roman" pitchFamily="18" charset="0"/>
                <a:cs typeface="Times New Roman" pitchFamily="18" charset="0"/>
              </a:rPr>
            </a:br>
            <a:r>
              <a:rPr lang="ru-RU" sz="1600" i="1" dirty="0">
                <a:latin typeface="Times New Roman" pitchFamily="18" charset="0"/>
                <a:cs typeface="Times New Roman" pitchFamily="18" charset="0"/>
              </a:rPr>
              <a:t>Проходите, господа.</a:t>
            </a:r>
            <a:br>
              <a:rPr lang="ru-RU" sz="1600" i="1" dirty="0">
                <a:latin typeface="Times New Roman" pitchFamily="18" charset="0"/>
                <a:cs typeface="Times New Roman" pitchFamily="18" charset="0"/>
              </a:rPr>
            </a:br>
            <a:r>
              <a:rPr lang="ru-RU" sz="1600" i="1" dirty="0">
                <a:latin typeface="Times New Roman" pitchFamily="18" charset="0"/>
                <a:cs typeface="Times New Roman" pitchFamily="18" charset="0"/>
              </a:rPr>
              <a:t>Первой мать пойдёт,</a:t>
            </a:r>
            <a:br>
              <a:rPr lang="ru-RU" sz="1600" i="1" dirty="0">
                <a:latin typeface="Times New Roman" pitchFamily="18" charset="0"/>
                <a:cs typeface="Times New Roman" pitchFamily="18" charset="0"/>
              </a:rPr>
            </a:br>
            <a:r>
              <a:rPr lang="ru-RU" sz="1600" i="1" dirty="0">
                <a:latin typeface="Times New Roman" pitchFamily="18" charset="0"/>
                <a:cs typeface="Times New Roman" pitchFamily="18" charset="0"/>
              </a:rPr>
              <a:t>Всех детей проведёт.</a:t>
            </a:r>
            <a:br>
              <a:rPr lang="ru-RU" sz="1600" i="1" dirty="0">
                <a:latin typeface="Times New Roman" pitchFamily="18" charset="0"/>
                <a:cs typeface="Times New Roman" pitchFamily="18" charset="0"/>
              </a:rPr>
            </a:br>
            <a:r>
              <a:rPr lang="ru-RU" sz="1600" i="1" dirty="0">
                <a:latin typeface="Times New Roman" pitchFamily="18" charset="0"/>
                <a:cs typeface="Times New Roman" pitchFamily="18" charset="0"/>
              </a:rPr>
              <a:t>Первый раз прощается,</a:t>
            </a:r>
            <a:br>
              <a:rPr lang="ru-RU" sz="1600" i="1" dirty="0">
                <a:latin typeface="Times New Roman" pitchFamily="18" charset="0"/>
                <a:cs typeface="Times New Roman" pitchFamily="18" charset="0"/>
              </a:rPr>
            </a:br>
            <a:r>
              <a:rPr lang="ru-RU" sz="1600" i="1" dirty="0">
                <a:latin typeface="Times New Roman" pitchFamily="18" charset="0"/>
                <a:cs typeface="Times New Roman" pitchFamily="18" charset="0"/>
              </a:rPr>
              <a:t>Второй раз запрещается,</a:t>
            </a:r>
            <a:br>
              <a:rPr lang="ru-RU" sz="1600" i="1" dirty="0">
                <a:latin typeface="Times New Roman" pitchFamily="18" charset="0"/>
                <a:cs typeface="Times New Roman" pitchFamily="18" charset="0"/>
              </a:rPr>
            </a:br>
            <a:r>
              <a:rPr lang="ru-RU" sz="1600" i="1" dirty="0">
                <a:latin typeface="Times New Roman" pitchFamily="18" charset="0"/>
                <a:cs typeface="Times New Roman" pitchFamily="18" charset="0"/>
              </a:rPr>
              <a:t>А на третий раз</a:t>
            </a:r>
            <a:br>
              <a:rPr lang="ru-RU" sz="1600" i="1" dirty="0">
                <a:latin typeface="Times New Roman" pitchFamily="18" charset="0"/>
                <a:cs typeface="Times New Roman" pitchFamily="18" charset="0"/>
              </a:rPr>
            </a:br>
            <a:r>
              <a:rPr lang="ru-RU" sz="1600" i="1" dirty="0">
                <a:latin typeface="Times New Roman" pitchFamily="18" charset="0"/>
                <a:cs typeface="Times New Roman" pitchFamily="18" charset="0"/>
              </a:rPr>
              <a:t>Не пропустим вас.</a:t>
            </a:r>
            <a:br>
              <a:rPr lang="ru-RU" sz="1600" i="1" dirty="0">
                <a:latin typeface="Times New Roman" pitchFamily="18" charset="0"/>
                <a:cs typeface="Times New Roman" pitchFamily="18" charset="0"/>
              </a:rPr>
            </a:br>
            <a:r>
              <a:rPr lang="ru-RU" sz="1600" i="1" dirty="0">
                <a:latin typeface="Times New Roman" pitchFamily="18" charset="0"/>
                <a:cs typeface="Times New Roman" pitchFamily="18" charset="0"/>
              </a:rPr>
              <a:t>Хлеб, соль, вода-</a:t>
            </a:r>
            <a:br>
              <a:rPr lang="ru-RU" sz="1600" i="1" dirty="0">
                <a:latin typeface="Times New Roman" pitchFamily="18" charset="0"/>
                <a:cs typeface="Times New Roman" pitchFamily="18" charset="0"/>
              </a:rPr>
            </a:br>
            <a:r>
              <a:rPr lang="ru-RU" sz="1600" i="1" dirty="0">
                <a:latin typeface="Times New Roman" pitchFamily="18" charset="0"/>
                <a:cs typeface="Times New Roman" pitchFamily="18" charset="0"/>
              </a:rPr>
              <a:t>Закрываем ворота</a:t>
            </a:r>
          </a:p>
        </p:txBody>
      </p:sp>
      <p:pic>
        <p:nvPicPr>
          <p:cNvPr id="8" name="Рисунок 7" descr="золотые ворота1.jpg"/>
          <p:cNvPicPr>
            <a:picLocks noChangeAspect="1"/>
          </p:cNvPicPr>
          <p:nvPr/>
        </p:nvPicPr>
        <p:blipFill>
          <a:blip r:embed="rId3"/>
          <a:stretch>
            <a:fillRect/>
          </a:stretch>
        </p:blipFill>
        <p:spPr>
          <a:xfrm>
            <a:off x="7190290" y="928670"/>
            <a:ext cx="1953710" cy="965657"/>
          </a:xfrm>
          <a:prstGeom prst="rect">
            <a:avLst/>
          </a:prstGeom>
        </p:spPr>
      </p:pic>
      <p:pic>
        <p:nvPicPr>
          <p:cNvPr id="9" name="Рисунок 8" descr="русские.jpg"/>
          <p:cNvPicPr>
            <a:picLocks noChangeAspect="1"/>
          </p:cNvPicPr>
          <p:nvPr/>
        </p:nvPicPr>
        <p:blipFill>
          <a:blip r:embed="rId4"/>
          <a:stretch>
            <a:fillRect/>
          </a:stretch>
        </p:blipFill>
        <p:spPr>
          <a:xfrm>
            <a:off x="571472" y="928670"/>
            <a:ext cx="857256" cy="115485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728" y="928670"/>
            <a:ext cx="6858048" cy="714380"/>
          </a:xfrm>
        </p:spPr>
        <p:txBody>
          <a:bodyPr>
            <a:noAutofit/>
          </a:bodyPr>
          <a:lstStyle/>
          <a:p>
            <a:r>
              <a:rPr lang="ru-RU" sz="2800" b="1" i="1" dirty="0">
                <a:latin typeface="Times New Roman" pitchFamily="18" charset="0"/>
                <a:cs typeface="Times New Roman" pitchFamily="18" charset="0"/>
              </a:rPr>
              <a:t>Русские</a:t>
            </a:r>
            <a:r>
              <a:rPr lang="ru-RU" sz="2800" dirty="0"/>
              <a:t> </a:t>
            </a:r>
            <a:r>
              <a:rPr lang="ru-RU" sz="2800" b="1" i="1" dirty="0">
                <a:latin typeface="Times New Roman" pitchFamily="18" charset="0"/>
                <a:cs typeface="Times New Roman" pitchFamily="18" charset="0"/>
              </a:rPr>
              <a:t>народные игры «</a:t>
            </a:r>
            <a:r>
              <a:rPr lang="ru-RU" sz="2800" b="1" i="1" dirty="0" err="1">
                <a:latin typeface="Times New Roman" pitchFamily="18" charset="0"/>
                <a:cs typeface="Times New Roman" pitchFamily="18" charset="0"/>
              </a:rPr>
              <a:t>Бабка-Ежка</a:t>
            </a:r>
            <a:r>
              <a:rPr lang="ru-RU" sz="2800" b="1" i="1" dirty="0">
                <a:latin typeface="Times New Roman" pitchFamily="18" charset="0"/>
                <a:cs typeface="Times New Roman" pitchFamily="18" charset="0"/>
              </a:rPr>
              <a:t>»</a:t>
            </a:r>
          </a:p>
        </p:txBody>
      </p:sp>
      <p:sp>
        <p:nvSpPr>
          <p:cNvPr id="3" name="Содержимое 2"/>
          <p:cNvSpPr>
            <a:spLocks noGrp="1"/>
          </p:cNvSpPr>
          <p:nvPr>
            <p:ph idx="1"/>
          </p:nvPr>
        </p:nvSpPr>
        <p:spPr>
          <a:xfrm>
            <a:off x="2786050" y="1714488"/>
            <a:ext cx="6143636" cy="4143404"/>
          </a:xfrm>
        </p:spPr>
        <p:txBody>
          <a:bodyPr>
            <a:normAutofit lnSpcReduction="10000"/>
          </a:bodyPr>
          <a:lstStyle/>
          <a:p>
            <a:pPr indent="457200">
              <a:buNone/>
            </a:pPr>
            <a:r>
              <a:rPr lang="ru-RU" sz="1600" dirty="0">
                <a:latin typeface="Times New Roman" pitchFamily="18" charset="0"/>
                <a:cs typeface="Times New Roman" pitchFamily="18" charset="0"/>
              </a:rPr>
              <a:t>Дети образуют круг. В середину круга встает водящий — Бабка </a:t>
            </a:r>
            <a:r>
              <a:rPr lang="ru-RU" sz="1600" dirty="0" err="1">
                <a:latin typeface="Times New Roman" pitchFamily="18" charset="0"/>
                <a:cs typeface="Times New Roman" pitchFamily="18" charset="0"/>
              </a:rPr>
              <a:t>Ежка</a:t>
            </a:r>
            <a:r>
              <a:rPr lang="ru-RU" sz="1600" dirty="0">
                <a:latin typeface="Times New Roman" pitchFamily="18" charset="0"/>
                <a:cs typeface="Times New Roman" pitchFamily="18" charset="0"/>
              </a:rPr>
              <a:t>, в руках у нее «помело». Вокруг бегают играющие и дразнят ее:</a:t>
            </a:r>
          </a:p>
          <a:p>
            <a:pPr indent="457200">
              <a:buNone/>
            </a:pPr>
            <a:endParaRPr lang="ru-RU" sz="1600" dirty="0">
              <a:latin typeface="Times New Roman" pitchFamily="18" charset="0"/>
              <a:cs typeface="Times New Roman" pitchFamily="18" charset="0"/>
            </a:endParaRPr>
          </a:p>
          <a:p>
            <a:pPr indent="457200">
              <a:buNone/>
            </a:pPr>
            <a:endParaRPr lang="ru-RU" sz="1600" dirty="0">
              <a:latin typeface="Times New Roman" pitchFamily="18" charset="0"/>
              <a:cs typeface="Times New Roman" pitchFamily="18" charset="0"/>
            </a:endParaRPr>
          </a:p>
          <a:p>
            <a:pPr indent="457200">
              <a:buNone/>
            </a:pPr>
            <a:endParaRPr lang="ru-RU" sz="1600" dirty="0">
              <a:latin typeface="Times New Roman" pitchFamily="18" charset="0"/>
              <a:cs typeface="Times New Roman" pitchFamily="18" charset="0"/>
            </a:endParaRPr>
          </a:p>
          <a:p>
            <a:pPr indent="457200">
              <a:buNone/>
            </a:pPr>
            <a:endParaRPr lang="ru-RU" sz="1600" dirty="0">
              <a:latin typeface="Times New Roman" pitchFamily="18" charset="0"/>
              <a:cs typeface="Times New Roman" pitchFamily="18" charset="0"/>
            </a:endParaRPr>
          </a:p>
          <a:p>
            <a:pPr indent="457200">
              <a:buNone/>
            </a:pPr>
            <a:endParaRPr lang="ru-RU" sz="1600" dirty="0">
              <a:latin typeface="Times New Roman" pitchFamily="18" charset="0"/>
              <a:cs typeface="Times New Roman" pitchFamily="18" charset="0"/>
            </a:endParaRPr>
          </a:p>
          <a:p>
            <a:pPr indent="457200">
              <a:buNone/>
            </a:pPr>
            <a:endParaRPr lang="ru-RU" sz="1600" dirty="0">
              <a:latin typeface="Times New Roman" pitchFamily="18" charset="0"/>
              <a:cs typeface="Times New Roman" pitchFamily="18" charset="0"/>
            </a:endParaRPr>
          </a:p>
          <a:p>
            <a:pPr indent="457200">
              <a:buNone/>
            </a:pPr>
            <a:endParaRPr lang="ru-RU" sz="1600" dirty="0">
              <a:latin typeface="Times New Roman" pitchFamily="18" charset="0"/>
              <a:cs typeface="Times New Roman" pitchFamily="18" charset="0"/>
            </a:endParaRPr>
          </a:p>
          <a:p>
            <a:pPr indent="457200">
              <a:buNone/>
            </a:pPr>
            <a:endParaRPr lang="ru-RU" sz="1600" dirty="0">
              <a:latin typeface="Times New Roman" pitchFamily="18" charset="0"/>
              <a:cs typeface="Times New Roman" pitchFamily="18" charset="0"/>
            </a:endParaRPr>
          </a:p>
          <a:p>
            <a:pPr indent="457200">
              <a:buNone/>
            </a:pPr>
            <a:endParaRPr lang="ru-RU" sz="1600" dirty="0">
              <a:latin typeface="Times New Roman" pitchFamily="18" charset="0"/>
              <a:cs typeface="Times New Roman" pitchFamily="18" charset="0"/>
            </a:endParaRPr>
          </a:p>
          <a:p>
            <a:pPr indent="457200">
              <a:buNone/>
            </a:pPr>
            <a:endParaRPr lang="ru-RU" sz="1600" dirty="0">
              <a:latin typeface="Times New Roman" pitchFamily="18" charset="0"/>
              <a:cs typeface="Times New Roman" pitchFamily="18" charset="0"/>
            </a:endParaRPr>
          </a:p>
          <a:p>
            <a:pPr indent="457200">
              <a:buNone/>
            </a:pPr>
            <a:r>
              <a:rPr lang="ru-RU" sz="1600" dirty="0">
                <a:latin typeface="Times New Roman" pitchFamily="18" charset="0"/>
                <a:cs typeface="Times New Roman" pitchFamily="18" charset="0"/>
              </a:rPr>
              <a:t>Бабка </a:t>
            </a:r>
            <a:r>
              <a:rPr lang="ru-RU" sz="1600" dirty="0" err="1">
                <a:latin typeface="Times New Roman" pitchFamily="18" charset="0"/>
                <a:cs typeface="Times New Roman" pitchFamily="18" charset="0"/>
              </a:rPr>
              <a:t>Ежка</a:t>
            </a:r>
            <a:r>
              <a:rPr lang="ru-RU" sz="1600" dirty="0">
                <a:latin typeface="Times New Roman" pitchFamily="18" charset="0"/>
                <a:cs typeface="Times New Roman" pitchFamily="18" charset="0"/>
              </a:rPr>
              <a:t> скачет на одной ноге и старается кого-нибудь коснуться «помелом». К кому прикоснется — тот «заколдован» и замирает</a:t>
            </a:r>
          </a:p>
        </p:txBody>
      </p:sp>
      <p:sp>
        <p:nvSpPr>
          <p:cNvPr id="4" name="Прямоугольник 3"/>
          <p:cNvSpPr/>
          <p:nvPr/>
        </p:nvSpPr>
        <p:spPr>
          <a:xfrm>
            <a:off x="357158" y="2428868"/>
            <a:ext cx="2285984" cy="395749"/>
          </a:xfrm>
          <a:prstGeom prst="rect">
            <a:avLst/>
          </a:prstGeom>
          <a:ln cap="rnd" cmpd="tri">
            <a:noFill/>
            <a:prstDash val="sysDash"/>
          </a:ln>
        </p:spPr>
        <p:txBody>
          <a:bodyPr wrap="square">
            <a:spAutoFit/>
          </a:bodyPr>
          <a:lstStyle/>
          <a:p>
            <a:pPr indent="342900">
              <a:lnSpc>
                <a:spcPct val="120000"/>
              </a:lnSpc>
              <a:buNone/>
            </a:pPr>
            <a:r>
              <a:rPr lang="ru-RU" i="1" dirty="0">
                <a:solidFill>
                  <a:srgbClr val="FF0000"/>
                </a:solidFill>
                <a:latin typeface="Times New Roman" pitchFamily="18" charset="0"/>
                <a:cs typeface="Times New Roman" pitchFamily="18" charset="0"/>
              </a:rPr>
              <a:t>Правила игры:</a:t>
            </a:r>
          </a:p>
        </p:txBody>
      </p:sp>
      <p:sp>
        <p:nvSpPr>
          <p:cNvPr id="5" name="Прямоугольник 4"/>
          <p:cNvSpPr/>
          <p:nvPr/>
        </p:nvSpPr>
        <p:spPr>
          <a:xfrm>
            <a:off x="4429124" y="2500306"/>
            <a:ext cx="2643206" cy="2554545"/>
          </a:xfrm>
          <a:prstGeom prst="rect">
            <a:avLst/>
          </a:prstGeom>
          <a:ln cap="rnd" cmpd="tri">
            <a:solidFill>
              <a:schemeClr val="tx1"/>
            </a:solidFill>
            <a:prstDash val="sysDash"/>
          </a:ln>
        </p:spPr>
        <p:txBody>
          <a:bodyPr wrap="square">
            <a:spAutoFit/>
          </a:bodyPr>
          <a:lstStyle/>
          <a:p>
            <a:r>
              <a:rPr lang="ru-RU" sz="1600" dirty="0">
                <a:latin typeface="Times New Roman" pitchFamily="18" charset="0"/>
                <a:cs typeface="Times New Roman" pitchFamily="18" charset="0"/>
              </a:rPr>
              <a:t>«Бабка </a:t>
            </a:r>
            <a:r>
              <a:rPr lang="ru-RU" sz="1600" dirty="0" err="1">
                <a:latin typeface="Times New Roman" pitchFamily="18" charset="0"/>
                <a:cs typeface="Times New Roman" pitchFamily="18" charset="0"/>
              </a:rPr>
              <a:t>Ежка</a:t>
            </a:r>
            <a:r>
              <a:rPr lang="ru-RU" sz="1600" dirty="0">
                <a:latin typeface="Times New Roman" pitchFamily="18" charset="0"/>
                <a:cs typeface="Times New Roman" pitchFamily="18" charset="0"/>
              </a:rPr>
              <a:t>  - Костяная Ножка</a:t>
            </a:r>
          </a:p>
          <a:p>
            <a:r>
              <a:rPr lang="ru-RU" sz="1600" dirty="0">
                <a:latin typeface="Times New Roman" pitchFamily="18" charset="0"/>
                <a:cs typeface="Times New Roman" pitchFamily="18" charset="0"/>
              </a:rPr>
              <a:t> С печки упала, Ногу сломала,</a:t>
            </a:r>
          </a:p>
          <a:p>
            <a:r>
              <a:rPr lang="ru-RU" sz="1600" dirty="0">
                <a:latin typeface="Times New Roman" pitchFamily="18" charset="0"/>
                <a:cs typeface="Times New Roman" pitchFamily="18" charset="0"/>
              </a:rPr>
              <a:t>А потом и говорит:</a:t>
            </a:r>
          </a:p>
          <a:p>
            <a:r>
              <a:rPr lang="ru-RU" sz="1600" dirty="0">
                <a:latin typeface="Times New Roman" pitchFamily="18" charset="0"/>
                <a:cs typeface="Times New Roman" pitchFamily="18" charset="0"/>
              </a:rPr>
              <a:t> — У меня нога болит.</a:t>
            </a:r>
          </a:p>
          <a:p>
            <a:r>
              <a:rPr lang="ru-RU" sz="1600" dirty="0">
                <a:latin typeface="Times New Roman" pitchFamily="18" charset="0"/>
                <a:cs typeface="Times New Roman" pitchFamily="18" charset="0"/>
              </a:rPr>
              <a:t>Пошла она на улицу  -</a:t>
            </a:r>
          </a:p>
          <a:p>
            <a:r>
              <a:rPr lang="ru-RU" sz="1600" dirty="0">
                <a:latin typeface="Times New Roman" pitchFamily="18" charset="0"/>
                <a:cs typeface="Times New Roman" pitchFamily="18" charset="0"/>
              </a:rPr>
              <a:t>Раздавила курицу.</a:t>
            </a:r>
          </a:p>
          <a:p>
            <a:r>
              <a:rPr lang="ru-RU" sz="1600" dirty="0">
                <a:latin typeface="Times New Roman" pitchFamily="18" charset="0"/>
                <a:cs typeface="Times New Roman" pitchFamily="18" charset="0"/>
              </a:rPr>
              <a:t>Пошла на базар –</a:t>
            </a:r>
          </a:p>
          <a:p>
            <a:r>
              <a:rPr lang="ru-RU" sz="1600" dirty="0">
                <a:latin typeface="Times New Roman" pitchFamily="18" charset="0"/>
                <a:cs typeface="Times New Roman" pitchFamily="18" charset="0"/>
              </a:rPr>
              <a:t>Раздавила самовар.».</a:t>
            </a:r>
          </a:p>
        </p:txBody>
      </p:sp>
      <p:sp>
        <p:nvSpPr>
          <p:cNvPr id="6" name="Прямоугольник 5"/>
          <p:cNvSpPr/>
          <p:nvPr/>
        </p:nvSpPr>
        <p:spPr>
          <a:xfrm>
            <a:off x="357158" y="3143248"/>
            <a:ext cx="2357454" cy="1569660"/>
          </a:xfrm>
          <a:prstGeom prst="rect">
            <a:avLst/>
          </a:prstGeom>
          <a:ln cap="rnd" cmpd="tri">
            <a:solidFill>
              <a:schemeClr val="tx1"/>
            </a:solidFill>
            <a:prstDash val="sysDash"/>
          </a:ln>
        </p:spPr>
        <p:txBody>
          <a:bodyPr wrap="square">
            <a:spAutoFit/>
          </a:bodyPr>
          <a:lstStyle/>
          <a:p>
            <a:pPr>
              <a:buFont typeface="Wingdings" pitchFamily="2" charset="2"/>
              <a:buChar char="ü"/>
            </a:pPr>
            <a:r>
              <a:rPr lang="ru-RU" sz="1600" dirty="0">
                <a:latin typeface="Times New Roman" pitchFamily="18" charset="0"/>
                <a:cs typeface="Times New Roman" pitchFamily="18" charset="0"/>
              </a:rPr>
              <a:t> «Заколдованный» стоит на месте. </a:t>
            </a:r>
          </a:p>
          <a:p>
            <a:pPr>
              <a:buFont typeface="Wingdings" pitchFamily="2" charset="2"/>
              <a:buChar char="ü"/>
            </a:pPr>
            <a:r>
              <a:rPr lang="ru-RU" sz="1600" dirty="0">
                <a:latin typeface="Times New Roman" pitchFamily="18" charset="0"/>
                <a:cs typeface="Times New Roman" pitchFamily="18" charset="0"/>
              </a:rPr>
              <a:t> Выбирается другой водящий, когда «заколдованных»  станет много. </a:t>
            </a:r>
          </a:p>
        </p:txBody>
      </p:sp>
      <p:pic>
        <p:nvPicPr>
          <p:cNvPr id="8" name="Рисунок 7" descr="русские.jpg"/>
          <p:cNvPicPr>
            <a:picLocks noChangeAspect="1"/>
          </p:cNvPicPr>
          <p:nvPr/>
        </p:nvPicPr>
        <p:blipFill>
          <a:blip r:embed="rId3"/>
          <a:stretch>
            <a:fillRect/>
          </a:stretch>
        </p:blipFill>
        <p:spPr>
          <a:xfrm>
            <a:off x="571472" y="928669"/>
            <a:ext cx="1007552" cy="135732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285860"/>
            <a:ext cx="8229600" cy="4500595"/>
          </a:xfrm>
        </p:spPr>
        <p:txBody>
          <a:bodyPr>
            <a:normAutofit/>
          </a:bodyPr>
          <a:lstStyle/>
          <a:p>
            <a:pPr algn="ctr">
              <a:buNone/>
            </a:pPr>
            <a:r>
              <a:rPr lang="ru-RU" sz="1700" dirty="0">
                <a:latin typeface="Times New Roman" pitchFamily="18" charset="0"/>
                <a:cs typeface="Times New Roman" pitchFamily="18" charset="0"/>
              </a:rPr>
              <a:t>   Наша страна велика и разнообразна. Её населяют</a:t>
            </a:r>
            <a:r>
              <a:rPr lang="ru-RU" sz="1700" baseline="0" dirty="0">
                <a:latin typeface="Times New Roman" pitchFamily="18" charset="0"/>
                <a:cs typeface="Times New Roman" pitchFamily="18" charset="0"/>
              </a:rPr>
              <a:t> </a:t>
            </a:r>
            <a:r>
              <a:rPr lang="ru-RU" sz="1700" dirty="0">
                <a:latin typeface="Times New Roman" pitchFamily="18" charset="0"/>
                <a:cs typeface="Times New Roman" pitchFamily="18" charset="0"/>
              </a:rPr>
              <a:t>миллионы людей во всех уголках России. И в зависимости от места жительства и погодных условий, все люди выглядят по-разному. У них разный цвет кожи, волос, разный разрез глаз, разные носы и одеваются они все по-разному, и это уже говорит о том, что все мы принадлежим к разным народам. Каждый народ делает еще ярче и красочней, каким мы ее привыкли видеть!</a:t>
            </a:r>
          </a:p>
          <a:p>
            <a:pPr algn="ctr">
              <a:buNone/>
            </a:pPr>
            <a:r>
              <a:rPr lang="ru-RU" sz="1700" dirty="0">
                <a:latin typeface="Times New Roman" pitchFamily="18" charset="0"/>
                <a:cs typeface="Times New Roman" pitchFamily="18" charset="0"/>
              </a:rPr>
              <a:t>Когда-то давным-давно мудрецы решили спрятать все тайны своих народов, чтобы не растерять их и сохранить уникальность. И договорились, что никогда не будут говорить о них вслух, а будут передавать их своим детям, чтобы те смогли передать своим. Так и случилось!</a:t>
            </a:r>
          </a:p>
          <a:p>
            <a:pPr algn="ctr">
              <a:buNone/>
            </a:pPr>
            <a:r>
              <a:rPr lang="ru-RU" sz="1700" dirty="0">
                <a:latin typeface="Times New Roman" pitchFamily="18" charset="0"/>
                <a:cs typeface="Times New Roman" pitchFamily="18" charset="0"/>
              </a:rPr>
              <a:t> И до сих пор все тайны, силу и мудрость своего народа дети узнают через специальные обряды, - мы их называем «ИГРЫ»!</a:t>
            </a:r>
          </a:p>
          <a:p>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728" y="928670"/>
            <a:ext cx="6858048" cy="714380"/>
          </a:xfrm>
        </p:spPr>
        <p:txBody>
          <a:bodyPr>
            <a:noAutofit/>
          </a:bodyPr>
          <a:lstStyle/>
          <a:p>
            <a:r>
              <a:rPr lang="ru-RU" sz="2800" b="1" i="1" dirty="0">
                <a:latin typeface="Times New Roman" pitchFamily="18" charset="0"/>
                <a:cs typeface="Times New Roman" pitchFamily="18" charset="0"/>
              </a:rPr>
              <a:t>Русские народные игры «Салки»</a:t>
            </a:r>
          </a:p>
        </p:txBody>
      </p:sp>
      <p:sp>
        <p:nvSpPr>
          <p:cNvPr id="3" name="Содержимое 2"/>
          <p:cNvSpPr>
            <a:spLocks noGrp="1"/>
          </p:cNvSpPr>
          <p:nvPr>
            <p:ph idx="1"/>
          </p:nvPr>
        </p:nvSpPr>
        <p:spPr>
          <a:xfrm>
            <a:off x="2786050" y="1857364"/>
            <a:ext cx="6143636" cy="4143404"/>
          </a:xfrm>
        </p:spPr>
        <p:txBody>
          <a:bodyPr>
            <a:noAutofit/>
          </a:bodyPr>
          <a:lstStyle/>
          <a:p>
            <a:pPr indent="342900">
              <a:buNone/>
            </a:pPr>
            <a:r>
              <a:rPr lang="ru-RU" sz="1600" dirty="0">
                <a:latin typeface="Times New Roman" pitchFamily="18" charset="0"/>
                <a:cs typeface="Times New Roman" pitchFamily="18" charset="0"/>
              </a:rPr>
              <a:t>Дети расходятся по площадке, останавливаются и закрывают глаза. Руки у всех за спиной. Водящий незаметно для других кладет одному из них в руку какой-нибудь предмет. На слова «Раз, два, три, смотри!» дети открывают глаза. Тот, которому достался предмет, поднимает руки вверх и говорит «Я — салка». Участники игры, прыгая на одной ноге, убегают от салки. Тот, кого он коснулся рукой, идет водить. Он берет предмет, поднимает его вверх, быстро говорит слова: «Я — салка!» </a:t>
            </a:r>
          </a:p>
          <a:p>
            <a:pPr indent="342900">
              <a:buNone/>
            </a:pPr>
            <a:r>
              <a:rPr lang="ru-RU" sz="1600" dirty="0">
                <a:latin typeface="Times New Roman" pitchFamily="18" charset="0"/>
                <a:cs typeface="Times New Roman" pitchFamily="18" charset="0"/>
              </a:rPr>
              <a:t>Игра повторяется. </a:t>
            </a:r>
          </a:p>
        </p:txBody>
      </p:sp>
      <p:sp>
        <p:nvSpPr>
          <p:cNvPr id="4" name="Прямоугольник 3"/>
          <p:cNvSpPr/>
          <p:nvPr/>
        </p:nvSpPr>
        <p:spPr>
          <a:xfrm>
            <a:off x="428596" y="2500306"/>
            <a:ext cx="2285984" cy="395749"/>
          </a:xfrm>
          <a:prstGeom prst="rect">
            <a:avLst/>
          </a:prstGeom>
          <a:ln cap="rnd" cmpd="tri">
            <a:noFill/>
            <a:prstDash val="sysDash"/>
          </a:ln>
        </p:spPr>
        <p:txBody>
          <a:bodyPr wrap="square">
            <a:spAutoFit/>
          </a:bodyPr>
          <a:lstStyle/>
          <a:p>
            <a:pPr indent="342900">
              <a:lnSpc>
                <a:spcPct val="120000"/>
              </a:lnSpc>
              <a:buNone/>
            </a:pPr>
            <a:r>
              <a:rPr lang="ru-RU" i="1" dirty="0">
                <a:solidFill>
                  <a:srgbClr val="FF0000"/>
                </a:solidFill>
                <a:latin typeface="Times New Roman" pitchFamily="18" charset="0"/>
                <a:cs typeface="Times New Roman" pitchFamily="18" charset="0"/>
              </a:rPr>
              <a:t>Правила игры:</a:t>
            </a:r>
          </a:p>
        </p:txBody>
      </p:sp>
      <p:sp>
        <p:nvSpPr>
          <p:cNvPr id="7" name="Прямоугольник 6"/>
          <p:cNvSpPr/>
          <p:nvPr/>
        </p:nvSpPr>
        <p:spPr>
          <a:xfrm>
            <a:off x="285720" y="3286124"/>
            <a:ext cx="2643206" cy="2308324"/>
          </a:xfrm>
          <a:prstGeom prst="rect">
            <a:avLst/>
          </a:prstGeom>
          <a:ln cap="rnd" cmpd="tri">
            <a:solidFill>
              <a:schemeClr val="tx1"/>
            </a:solidFill>
            <a:prstDash val="sysDash"/>
          </a:ln>
        </p:spPr>
        <p:txBody>
          <a:bodyPr wrap="square">
            <a:spAutoFit/>
          </a:bodyPr>
          <a:lstStyle/>
          <a:p>
            <a:pPr>
              <a:buFont typeface="Wingdings" pitchFamily="2" charset="2"/>
              <a:buChar char="ü"/>
            </a:pPr>
            <a:r>
              <a:rPr lang="ru-RU" sz="1600" dirty="0">
                <a:latin typeface="Times New Roman" pitchFamily="18" charset="0"/>
                <a:cs typeface="Times New Roman" pitchFamily="18" charset="0"/>
              </a:rPr>
              <a:t> Если играющий устал, он может прыгать поочередно то на одной, то на другой ноге.</a:t>
            </a:r>
          </a:p>
          <a:p>
            <a:pPr>
              <a:buFont typeface="Wingdings" pitchFamily="2" charset="2"/>
              <a:buChar char="ü"/>
            </a:pPr>
            <a:r>
              <a:rPr lang="ru-RU" sz="1600" dirty="0">
                <a:latin typeface="Times New Roman" pitchFamily="18" charset="0"/>
                <a:cs typeface="Times New Roman" pitchFamily="18" charset="0"/>
              </a:rPr>
              <a:t> Когда меняются салки, играющим разрешается вставать на обе ноги. </a:t>
            </a:r>
          </a:p>
          <a:p>
            <a:pPr>
              <a:buFont typeface="Wingdings" pitchFamily="2" charset="2"/>
              <a:buChar char="ü"/>
            </a:pPr>
            <a:r>
              <a:rPr lang="ru-RU" sz="1600" dirty="0">
                <a:latin typeface="Times New Roman" pitchFamily="18" charset="0"/>
                <a:cs typeface="Times New Roman" pitchFamily="18" charset="0"/>
              </a:rPr>
              <a:t> Салка тоже должен прыгать на одной ноге. </a:t>
            </a:r>
          </a:p>
        </p:txBody>
      </p:sp>
      <p:pic>
        <p:nvPicPr>
          <p:cNvPr id="6" name="Рисунок 5" descr="салки.jpeg"/>
          <p:cNvPicPr>
            <a:picLocks noChangeAspect="1"/>
          </p:cNvPicPr>
          <p:nvPr/>
        </p:nvPicPr>
        <p:blipFill>
          <a:blip r:embed="rId3" cstate="print"/>
          <a:stretch>
            <a:fillRect/>
          </a:stretch>
        </p:blipFill>
        <p:spPr>
          <a:xfrm>
            <a:off x="5214942" y="4500570"/>
            <a:ext cx="3786214" cy="1385824"/>
          </a:xfrm>
          <a:prstGeom prst="rect">
            <a:avLst/>
          </a:prstGeom>
        </p:spPr>
      </p:pic>
      <p:pic>
        <p:nvPicPr>
          <p:cNvPr id="8" name="Рисунок 7" descr="русские.jpg"/>
          <p:cNvPicPr>
            <a:picLocks noChangeAspect="1"/>
          </p:cNvPicPr>
          <p:nvPr/>
        </p:nvPicPr>
        <p:blipFill>
          <a:blip r:embed="rId4"/>
          <a:stretch>
            <a:fillRect/>
          </a:stretch>
        </p:blipFill>
        <p:spPr>
          <a:xfrm>
            <a:off x="571472" y="928669"/>
            <a:ext cx="1007552" cy="135732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728" y="928670"/>
            <a:ext cx="6858048" cy="714380"/>
          </a:xfrm>
        </p:spPr>
        <p:txBody>
          <a:bodyPr>
            <a:noAutofit/>
          </a:bodyPr>
          <a:lstStyle/>
          <a:p>
            <a:r>
              <a:rPr lang="ru-RU" sz="2800" b="1" i="1" dirty="0">
                <a:latin typeface="Times New Roman" pitchFamily="18" charset="0"/>
                <a:cs typeface="Times New Roman" pitchFamily="18" charset="0"/>
              </a:rPr>
              <a:t>Татарская игра «Спутанные кони»</a:t>
            </a:r>
          </a:p>
        </p:txBody>
      </p:sp>
      <p:sp>
        <p:nvSpPr>
          <p:cNvPr id="3" name="Содержимое 2"/>
          <p:cNvSpPr>
            <a:spLocks noGrp="1"/>
          </p:cNvSpPr>
          <p:nvPr>
            <p:ph idx="1"/>
          </p:nvPr>
        </p:nvSpPr>
        <p:spPr>
          <a:xfrm>
            <a:off x="2786050" y="1857364"/>
            <a:ext cx="6143636" cy="4143404"/>
          </a:xfrm>
        </p:spPr>
        <p:txBody>
          <a:bodyPr>
            <a:noAutofit/>
          </a:bodyPr>
          <a:lstStyle/>
          <a:p>
            <a:pPr indent="342900">
              <a:buNone/>
            </a:pPr>
            <a:r>
              <a:rPr lang="ru-RU" sz="1600" dirty="0">
                <a:latin typeface="Times New Roman" pitchFamily="18" charset="0"/>
                <a:cs typeface="Times New Roman" pitchFamily="18" charset="0"/>
              </a:rPr>
              <a:t>Играющие делятся на три-четыре команды и выстраиваются за линией. Напротив линии ставят флажки, стойки. По сигналу первые игроки команд начинают прыжки, обегают флажки и возвращаются обратно бегом. Затем бегут вторые и т. д. Выигрывает команда, закончившая эстафету первой.</a:t>
            </a:r>
            <a:br>
              <a:rPr lang="ru-RU" sz="1600" dirty="0">
                <a:latin typeface="Times New Roman" pitchFamily="18" charset="0"/>
                <a:cs typeface="Times New Roman" pitchFamily="18" charset="0"/>
              </a:rPr>
            </a:br>
            <a:endParaRPr lang="ru-RU" sz="1600" dirty="0">
              <a:latin typeface="Times New Roman" pitchFamily="18" charset="0"/>
              <a:cs typeface="Times New Roman" pitchFamily="18" charset="0"/>
            </a:endParaRPr>
          </a:p>
        </p:txBody>
      </p:sp>
      <p:sp>
        <p:nvSpPr>
          <p:cNvPr id="4" name="Прямоугольник 3"/>
          <p:cNvSpPr/>
          <p:nvPr/>
        </p:nvSpPr>
        <p:spPr>
          <a:xfrm>
            <a:off x="428596" y="2285992"/>
            <a:ext cx="2285984" cy="395749"/>
          </a:xfrm>
          <a:prstGeom prst="rect">
            <a:avLst/>
          </a:prstGeom>
          <a:ln cap="rnd" cmpd="tri">
            <a:noFill/>
            <a:prstDash val="sysDash"/>
          </a:ln>
        </p:spPr>
        <p:txBody>
          <a:bodyPr wrap="square">
            <a:spAutoFit/>
          </a:bodyPr>
          <a:lstStyle/>
          <a:p>
            <a:pPr indent="342900">
              <a:lnSpc>
                <a:spcPct val="120000"/>
              </a:lnSpc>
              <a:buNone/>
            </a:pPr>
            <a:r>
              <a:rPr lang="ru-RU" i="1" dirty="0">
                <a:solidFill>
                  <a:srgbClr val="FF0000"/>
                </a:solidFill>
                <a:latin typeface="Times New Roman" pitchFamily="18" charset="0"/>
                <a:cs typeface="Times New Roman" pitchFamily="18" charset="0"/>
              </a:rPr>
              <a:t>Правила игры:</a:t>
            </a:r>
          </a:p>
        </p:txBody>
      </p:sp>
      <p:sp>
        <p:nvSpPr>
          <p:cNvPr id="7" name="Прямоугольник 6"/>
          <p:cNvSpPr/>
          <p:nvPr/>
        </p:nvSpPr>
        <p:spPr>
          <a:xfrm>
            <a:off x="285720" y="2857496"/>
            <a:ext cx="2643206" cy="2554545"/>
          </a:xfrm>
          <a:prstGeom prst="rect">
            <a:avLst/>
          </a:prstGeom>
          <a:ln cap="rnd" cmpd="tri">
            <a:solidFill>
              <a:schemeClr val="tx1"/>
            </a:solidFill>
            <a:prstDash val="sysDash"/>
          </a:ln>
        </p:spPr>
        <p:txBody>
          <a:bodyPr wrap="square">
            <a:spAutoFit/>
          </a:bodyPr>
          <a:lstStyle/>
          <a:p>
            <a:pPr>
              <a:buFont typeface="Wingdings" pitchFamily="2" charset="2"/>
              <a:buChar char="ü"/>
            </a:pPr>
            <a:r>
              <a:rPr lang="ru-RU" sz="1600" dirty="0">
                <a:latin typeface="Times New Roman" pitchFamily="18" charset="0"/>
                <a:cs typeface="Times New Roman" pitchFamily="18" charset="0"/>
              </a:rPr>
              <a:t> Расстояние от линии до флажков, стоек должно быть не более 20 м. Прыгать следует правильно, отталкиваясь обеими ногами одновременно, помогая руками. Бежать нужно в указанном направлении (справа или слева).</a:t>
            </a:r>
          </a:p>
        </p:txBody>
      </p:sp>
      <p:pic>
        <p:nvPicPr>
          <p:cNvPr id="6" name="Рисунок 5" descr="спутанные кони.png"/>
          <p:cNvPicPr>
            <a:picLocks noChangeAspect="1"/>
          </p:cNvPicPr>
          <p:nvPr/>
        </p:nvPicPr>
        <p:blipFill>
          <a:blip r:embed="rId3"/>
          <a:stretch>
            <a:fillRect/>
          </a:stretch>
        </p:blipFill>
        <p:spPr>
          <a:xfrm>
            <a:off x="5286380" y="3429000"/>
            <a:ext cx="3524250" cy="2409825"/>
          </a:xfrm>
          <a:prstGeom prst="rect">
            <a:avLst/>
          </a:prstGeom>
        </p:spPr>
      </p:pic>
      <p:pic>
        <p:nvPicPr>
          <p:cNvPr id="8" name="Рисунок 7" descr="татары.jpg"/>
          <p:cNvPicPr>
            <a:picLocks noChangeAspect="1"/>
          </p:cNvPicPr>
          <p:nvPr/>
        </p:nvPicPr>
        <p:blipFill>
          <a:blip r:embed="rId4"/>
          <a:stretch>
            <a:fillRect/>
          </a:stretch>
        </p:blipFill>
        <p:spPr>
          <a:xfrm>
            <a:off x="500034" y="890160"/>
            <a:ext cx="1000132" cy="1369973"/>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728" y="928670"/>
            <a:ext cx="6858048" cy="714380"/>
          </a:xfrm>
        </p:spPr>
        <p:txBody>
          <a:bodyPr>
            <a:noAutofit/>
          </a:bodyPr>
          <a:lstStyle/>
          <a:p>
            <a:r>
              <a:rPr lang="ru-RU" sz="2800" b="1" i="1" dirty="0">
                <a:latin typeface="Times New Roman" pitchFamily="18" charset="0"/>
                <a:cs typeface="Times New Roman" pitchFamily="18" charset="0"/>
              </a:rPr>
              <a:t>Татарская народная игра</a:t>
            </a:r>
            <a:br>
              <a:rPr lang="ru-RU" sz="2800" b="1" i="1" dirty="0">
                <a:latin typeface="Times New Roman" pitchFamily="18" charset="0"/>
                <a:cs typeface="Times New Roman" pitchFamily="18" charset="0"/>
              </a:rPr>
            </a:br>
            <a:r>
              <a:rPr lang="ru-RU" sz="2800" b="1" i="1" dirty="0">
                <a:latin typeface="Times New Roman" pitchFamily="18" charset="0"/>
                <a:cs typeface="Times New Roman" pitchFamily="18" charset="0"/>
              </a:rPr>
              <a:t> «Продаем горшки»</a:t>
            </a:r>
          </a:p>
        </p:txBody>
      </p:sp>
      <p:sp>
        <p:nvSpPr>
          <p:cNvPr id="3" name="Содержимое 2"/>
          <p:cNvSpPr>
            <a:spLocks noGrp="1"/>
          </p:cNvSpPr>
          <p:nvPr>
            <p:ph idx="1"/>
          </p:nvPr>
        </p:nvSpPr>
        <p:spPr>
          <a:xfrm>
            <a:off x="2428860" y="1785926"/>
            <a:ext cx="6500826" cy="4214842"/>
          </a:xfrm>
        </p:spPr>
        <p:txBody>
          <a:bodyPr>
            <a:noAutofit/>
          </a:bodyPr>
          <a:lstStyle/>
          <a:p>
            <a:pPr indent="342900">
              <a:buNone/>
            </a:pPr>
            <a:r>
              <a:rPr lang="ru-RU" sz="1600" dirty="0">
                <a:latin typeface="Times New Roman" pitchFamily="18" charset="0"/>
                <a:cs typeface="Times New Roman" pitchFamily="18" charset="0"/>
              </a:rPr>
              <a:t>Играющие разделяются на две группы. Дети-горшки, встав на колени или усевшись на траву, образуют круг. За каждым горшком стоит игрок — хозяин горшка, руки у него за спиной. Водящий стоит за кругом. Водящий подходит к одному из хозяев горшка и начинает разговор: </a:t>
            </a:r>
            <a:br>
              <a:rPr lang="ru-RU" sz="1600" dirty="0">
                <a:latin typeface="Times New Roman" pitchFamily="18" charset="0"/>
                <a:cs typeface="Times New Roman" pitchFamily="18" charset="0"/>
              </a:rPr>
            </a:br>
            <a:endParaRPr lang="ru-RU" sz="1600" dirty="0">
              <a:latin typeface="Times New Roman" pitchFamily="18" charset="0"/>
              <a:cs typeface="Times New Roman" pitchFamily="18" charset="0"/>
            </a:endParaRPr>
          </a:p>
          <a:p>
            <a:pPr indent="342900">
              <a:buNone/>
            </a:pPr>
            <a:endParaRPr lang="ru-RU" sz="1600" dirty="0">
              <a:latin typeface="Times New Roman" pitchFamily="18" charset="0"/>
              <a:cs typeface="Times New Roman" pitchFamily="18" charset="0"/>
            </a:endParaRPr>
          </a:p>
          <a:p>
            <a:pPr indent="342900">
              <a:buNone/>
            </a:pPr>
            <a:endParaRPr lang="ru-RU" sz="1600" dirty="0">
              <a:latin typeface="Times New Roman" pitchFamily="18" charset="0"/>
              <a:cs typeface="Times New Roman" pitchFamily="18" charset="0"/>
            </a:endParaRPr>
          </a:p>
          <a:p>
            <a:pPr indent="342900">
              <a:buNone/>
            </a:pPr>
            <a:endParaRPr lang="ru-RU" sz="1600" dirty="0">
              <a:latin typeface="Times New Roman" pitchFamily="18" charset="0"/>
              <a:cs typeface="Times New Roman" pitchFamily="18" charset="0"/>
            </a:endParaRPr>
          </a:p>
          <a:p>
            <a:pPr indent="342900">
              <a:buNone/>
            </a:pPr>
            <a:endParaRPr lang="ru-RU" sz="1600" dirty="0">
              <a:latin typeface="Times New Roman" pitchFamily="18" charset="0"/>
              <a:cs typeface="Times New Roman" pitchFamily="18" charset="0"/>
            </a:endParaRPr>
          </a:p>
          <a:p>
            <a:pPr indent="342900">
              <a:buNone/>
            </a:pPr>
            <a:endParaRPr lang="ru-RU" sz="1600" dirty="0">
              <a:latin typeface="Times New Roman" pitchFamily="18" charset="0"/>
              <a:cs typeface="Times New Roman" pitchFamily="18" charset="0"/>
            </a:endParaRPr>
          </a:p>
          <a:p>
            <a:pPr indent="342900">
              <a:buNone/>
            </a:pPr>
            <a:r>
              <a:rPr lang="ru-RU" sz="1600" dirty="0">
                <a:latin typeface="Times New Roman" pitchFamily="18" charset="0"/>
                <a:cs typeface="Times New Roman" pitchFamily="18" charset="0"/>
              </a:rPr>
              <a:t>Водящий три раза (или столько, за сколько согласился продать горшок его хозяин, но не более трех рублей) касается рукой хозяина горшка, и они начинают бег по кругу навстречу друг другу (круг обегают три раза). Кто быстрее добежит до свободного места в кругу, тот занимает это место, а отставший </a:t>
            </a:r>
            <a:r>
              <a:rPr lang="ru-RU" sz="1600" dirty="0"/>
              <a:t>становится водящим.</a:t>
            </a:r>
            <a:endParaRPr lang="ru-RU" sz="1600" dirty="0">
              <a:latin typeface="Times New Roman" pitchFamily="18" charset="0"/>
              <a:cs typeface="Times New Roman" pitchFamily="18" charset="0"/>
            </a:endParaRPr>
          </a:p>
        </p:txBody>
      </p:sp>
      <p:sp>
        <p:nvSpPr>
          <p:cNvPr id="4" name="Прямоугольник 3"/>
          <p:cNvSpPr/>
          <p:nvPr/>
        </p:nvSpPr>
        <p:spPr>
          <a:xfrm>
            <a:off x="214282" y="2143116"/>
            <a:ext cx="2285984" cy="395749"/>
          </a:xfrm>
          <a:prstGeom prst="rect">
            <a:avLst/>
          </a:prstGeom>
          <a:ln cap="rnd" cmpd="tri">
            <a:noFill/>
            <a:prstDash val="sysDash"/>
          </a:ln>
        </p:spPr>
        <p:txBody>
          <a:bodyPr wrap="square">
            <a:spAutoFit/>
          </a:bodyPr>
          <a:lstStyle/>
          <a:p>
            <a:pPr indent="342900">
              <a:lnSpc>
                <a:spcPct val="120000"/>
              </a:lnSpc>
              <a:buNone/>
            </a:pPr>
            <a:r>
              <a:rPr lang="ru-RU" i="1" dirty="0">
                <a:solidFill>
                  <a:srgbClr val="FF0000"/>
                </a:solidFill>
                <a:latin typeface="Times New Roman" pitchFamily="18" charset="0"/>
                <a:cs typeface="Times New Roman" pitchFamily="18" charset="0"/>
              </a:rPr>
              <a:t>Правила игры:</a:t>
            </a:r>
          </a:p>
        </p:txBody>
      </p:sp>
      <p:sp>
        <p:nvSpPr>
          <p:cNvPr id="7" name="Прямоугольник 6"/>
          <p:cNvSpPr/>
          <p:nvPr/>
        </p:nvSpPr>
        <p:spPr>
          <a:xfrm>
            <a:off x="214282" y="2714620"/>
            <a:ext cx="2357454" cy="3046988"/>
          </a:xfrm>
          <a:prstGeom prst="rect">
            <a:avLst/>
          </a:prstGeom>
          <a:ln cap="rnd" cmpd="tri">
            <a:solidFill>
              <a:schemeClr val="tx1"/>
            </a:solidFill>
            <a:prstDash val="sysDash"/>
          </a:ln>
        </p:spPr>
        <p:txBody>
          <a:bodyPr wrap="square">
            <a:spAutoFit/>
          </a:bodyPr>
          <a:lstStyle/>
          <a:p>
            <a:pPr>
              <a:buFont typeface="Wingdings" pitchFamily="2" charset="2"/>
              <a:buChar char="ü"/>
            </a:pPr>
            <a:r>
              <a:rPr lang="ru-RU" sz="1600" dirty="0">
                <a:latin typeface="Times New Roman" pitchFamily="18" charset="0"/>
                <a:cs typeface="Times New Roman" pitchFamily="18" charset="0"/>
              </a:rPr>
              <a:t> Бегать разрешается только по кругу, не пересекая его. </a:t>
            </a:r>
          </a:p>
          <a:p>
            <a:pPr>
              <a:buFont typeface="Wingdings" pitchFamily="2" charset="2"/>
              <a:buChar char="ü"/>
            </a:pPr>
            <a:r>
              <a:rPr lang="ru-RU" sz="1600" dirty="0">
                <a:latin typeface="Times New Roman" pitchFamily="18" charset="0"/>
                <a:cs typeface="Times New Roman" pitchFamily="18" charset="0"/>
              </a:rPr>
              <a:t> Бегущие не имеют права задевать других игроков.</a:t>
            </a:r>
          </a:p>
          <a:p>
            <a:pPr>
              <a:buFont typeface="Wingdings" pitchFamily="2" charset="2"/>
              <a:buChar char="ü"/>
            </a:pPr>
            <a:r>
              <a:rPr lang="ru-RU" sz="1600" dirty="0">
                <a:latin typeface="Times New Roman" pitchFamily="18" charset="0"/>
                <a:cs typeface="Times New Roman" pitchFamily="18" charset="0"/>
              </a:rPr>
              <a:t> Водящий начинает бег в любом направлении. Если он начал бег влево, запятнанный должен бежать вправо.</a:t>
            </a:r>
          </a:p>
        </p:txBody>
      </p:sp>
      <p:sp>
        <p:nvSpPr>
          <p:cNvPr id="6" name="Прямоугольник 5"/>
          <p:cNvSpPr/>
          <p:nvPr/>
        </p:nvSpPr>
        <p:spPr>
          <a:xfrm>
            <a:off x="4786314" y="3143248"/>
            <a:ext cx="2643206" cy="1569660"/>
          </a:xfrm>
          <a:prstGeom prst="rect">
            <a:avLst/>
          </a:prstGeom>
          <a:ln cap="rnd" cmpd="tri">
            <a:solidFill>
              <a:schemeClr val="tx1"/>
            </a:solidFill>
            <a:prstDash val="sysDash"/>
          </a:ln>
        </p:spPr>
        <p:txBody>
          <a:bodyPr wrap="square">
            <a:spAutoFit/>
          </a:bodyPr>
          <a:lstStyle/>
          <a:p>
            <a:r>
              <a:rPr lang="ru-RU" sz="1600" i="1" dirty="0">
                <a:latin typeface="Times New Roman" pitchFamily="18" charset="0"/>
                <a:cs typeface="Times New Roman" pitchFamily="18" charset="0"/>
              </a:rPr>
              <a:t>«</a:t>
            </a:r>
            <a:r>
              <a:rPr lang="ru-RU" sz="1600" dirty="0">
                <a:latin typeface="Times New Roman" pitchFamily="18" charset="0"/>
                <a:cs typeface="Times New Roman" pitchFamily="18" charset="0"/>
              </a:rPr>
              <a:t>— Эй, дружок, продай горшок!</a:t>
            </a:r>
            <a:br>
              <a:rPr lang="ru-RU" sz="1600" dirty="0">
                <a:latin typeface="Times New Roman" pitchFamily="18" charset="0"/>
                <a:cs typeface="Times New Roman" pitchFamily="18" charset="0"/>
              </a:rPr>
            </a:br>
            <a:r>
              <a:rPr lang="ru-RU" sz="1600" dirty="0">
                <a:latin typeface="Times New Roman" pitchFamily="18" charset="0"/>
                <a:cs typeface="Times New Roman" pitchFamily="18" charset="0"/>
              </a:rPr>
              <a:t>— Покупай.</a:t>
            </a:r>
            <a:br>
              <a:rPr lang="ru-RU" sz="1600" dirty="0">
                <a:latin typeface="Times New Roman" pitchFamily="18" charset="0"/>
                <a:cs typeface="Times New Roman" pitchFamily="18" charset="0"/>
              </a:rPr>
            </a:br>
            <a:r>
              <a:rPr lang="ru-RU" sz="1600" dirty="0">
                <a:latin typeface="Times New Roman" pitchFamily="18" charset="0"/>
                <a:cs typeface="Times New Roman" pitchFamily="18" charset="0"/>
              </a:rPr>
              <a:t>— Сколько дать тебе рублей?</a:t>
            </a:r>
            <a:br>
              <a:rPr lang="ru-RU" sz="1600" dirty="0">
                <a:latin typeface="Times New Roman" pitchFamily="18" charset="0"/>
                <a:cs typeface="Times New Roman" pitchFamily="18" charset="0"/>
              </a:rPr>
            </a:br>
            <a:r>
              <a:rPr lang="ru-RU" sz="1600" dirty="0">
                <a:latin typeface="Times New Roman" pitchFamily="18" charset="0"/>
                <a:cs typeface="Times New Roman" pitchFamily="18" charset="0"/>
              </a:rPr>
              <a:t>— Три отдай</a:t>
            </a:r>
            <a:r>
              <a:rPr lang="ru-RU" sz="1600" i="1" dirty="0">
                <a:latin typeface="Times New Roman" pitchFamily="18" charset="0"/>
                <a:cs typeface="Times New Roman" pitchFamily="18" charset="0"/>
              </a:rPr>
              <a:t>».</a:t>
            </a:r>
          </a:p>
        </p:txBody>
      </p:sp>
      <p:pic>
        <p:nvPicPr>
          <p:cNvPr id="9" name="Рисунок 8" descr="татары.jpg"/>
          <p:cNvPicPr>
            <a:picLocks noChangeAspect="1"/>
          </p:cNvPicPr>
          <p:nvPr/>
        </p:nvPicPr>
        <p:blipFill>
          <a:blip r:embed="rId3"/>
          <a:stretch>
            <a:fillRect/>
          </a:stretch>
        </p:blipFill>
        <p:spPr>
          <a:xfrm>
            <a:off x="500034" y="890160"/>
            <a:ext cx="857256" cy="1174263"/>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728" y="928670"/>
            <a:ext cx="6858048" cy="714380"/>
          </a:xfrm>
        </p:spPr>
        <p:txBody>
          <a:bodyPr>
            <a:noAutofit/>
          </a:bodyPr>
          <a:lstStyle/>
          <a:p>
            <a:r>
              <a:rPr lang="ru-RU" sz="2800" b="1" i="1" dirty="0">
                <a:latin typeface="Times New Roman" pitchFamily="18" charset="0"/>
                <a:cs typeface="Times New Roman" pitchFamily="18" charset="0"/>
              </a:rPr>
              <a:t>Татарская народная игра «</a:t>
            </a:r>
            <a:r>
              <a:rPr lang="ru-RU" sz="2800" b="1" i="1" dirty="0" err="1">
                <a:latin typeface="Times New Roman" pitchFamily="18" charset="0"/>
                <a:cs typeface="Times New Roman" pitchFamily="18" charset="0"/>
              </a:rPr>
              <a:t>Тимербай</a:t>
            </a:r>
            <a:r>
              <a:rPr lang="ru-RU" sz="2800" b="1" i="1" dirty="0">
                <a:latin typeface="Times New Roman" pitchFamily="18" charset="0"/>
                <a:cs typeface="Times New Roman" pitchFamily="18" charset="0"/>
              </a:rPr>
              <a:t>»</a:t>
            </a:r>
          </a:p>
        </p:txBody>
      </p:sp>
      <p:sp>
        <p:nvSpPr>
          <p:cNvPr id="3" name="Содержимое 2"/>
          <p:cNvSpPr>
            <a:spLocks noGrp="1"/>
          </p:cNvSpPr>
          <p:nvPr>
            <p:ph idx="1"/>
          </p:nvPr>
        </p:nvSpPr>
        <p:spPr>
          <a:xfrm>
            <a:off x="2786050" y="1857364"/>
            <a:ext cx="6143636" cy="4143404"/>
          </a:xfrm>
        </p:spPr>
        <p:txBody>
          <a:bodyPr>
            <a:noAutofit/>
          </a:bodyPr>
          <a:lstStyle/>
          <a:p>
            <a:pPr indent="342900">
              <a:buNone/>
            </a:pPr>
            <a:r>
              <a:rPr lang="ru-RU" sz="1600" dirty="0">
                <a:latin typeface="Times New Roman" pitchFamily="18" charset="0"/>
                <a:cs typeface="Times New Roman" pitchFamily="18" charset="0"/>
              </a:rPr>
              <a:t>Движения, которые показывали, повторять нельзя. Показанные движения надо выполнять точно. Можно использовать в игре различные предметы (мячи, косички, ленточки и прочее). Играющие, взявшись за руки, делают круг. Выбирают водящего — </a:t>
            </a:r>
            <a:r>
              <a:rPr lang="ru-RU" sz="1600" dirty="0" err="1">
                <a:latin typeface="Times New Roman" pitchFamily="18" charset="0"/>
                <a:cs typeface="Times New Roman" pitchFamily="18" charset="0"/>
              </a:rPr>
              <a:t>Минлебая</a:t>
            </a:r>
            <a:r>
              <a:rPr lang="ru-RU" sz="1600" dirty="0">
                <a:latin typeface="Times New Roman" pitchFamily="18" charset="0"/>
                <a:cs typeface="Times New Roman" pitchFamily="18" charset="0"/>
              </a:rPr>
              <a:t>. Он становится в центре круга. Водящий говорит:</a:t>
            </a:r>
          </a:p>
          <a:p>
            <a:pPr indent="324000">
              <a:buNone/>
            </a:pPr>
            <a:endParaRPr lang="ru-RU" sz="1600" dirty="0">
              <a:latin typeface="Times New Roman" pitchFamily="18" charset="0"/>
              <a:cs typeface="Times New Roman" pitchFamily="18" charset="0"/>
            </a:endParaRPr>
          </a:p>
          <a:p>
            <a:pPr indent="324000">
              <a:buNone/>
            </a:pPr>
            <a:endParaRPr lang="ru-RU" sz="1600" dirty="0">
              <a:latin typeface="Times New Roman" pitchFamily="18" charset="0"/>
              <a:cs typeface="Times New Roman" pitchFamily="18" charset="0"/>
            </a:endParaRPr>
          </a:p>
          <a:p>
            <a:pPr indent="324000">
              <a:buNone/>
            </a:pPr>
            <a:endParaRPr lang="ru-RU" sz="1600" dirty="0">
              <a:latin typeface="Times New Roman" pitchFamily="18" charset="0"/>
              <a:cs typeface="Times New Roman" pitchFamily="18" charset="0"/>
            </a:endParaRPr>
          </a:p>
          <a:p>
            <a:pPr indent="324000">
              <a:buNone/>
            </a:pPr>
            <a:endParaRPr lang="ru-RU" sz="1600" dirty="0">
              <a:latin typeface="Times New Roman" pitchFamily="18" charset="0"/>
              <a:cs typeface="Times New Roman" pitchFamily="18" charset="0"/>
            </a:endParaRPr>
          </a:p>
          <a:p>
            <a:pPr indent="342900">
              <a:buNone/>
            </a:pPr>
            <a:endParaRPr lang="ru-RU" sz="1600" dirty="0">
              <a:latin typeface="Times New Roman" pitchFamily="18" charset="0"/>
              <a:cs typeface="Times New Roman" pitchFamily="18" charset="0"/>
            </a:endParaRPr>
          </a:p>
          <a:p>
            <a:pPr indent="342900">
              <a:buNone/>
            </a:pPr>
            <a:endParaRPr lang="ru-RU" sz="1600" dirty="0">
              <a:latin typeface="Times New Roman" pitchFamily="18" charset="0"/>
              <a:cs typeface="Times New Roman" pitchFamily="18" charset="0"/>
            </a:endParaRPr>
          </a:p>
          <a:p>
            <a:pPr indent="342900">
              <a:buNone/>
            </a:pPr>
            <a:r>
              <a:rPr lang="ru-RU" sz="1600" dirty="0">
                <a:latin typeface="Times New Roman" pitchFamily="18" charset="0"/>
                <a:cs typeface="Times New Roman" pitchFamily="18" charset="0"/>
              </a:rPr>
              <a:t>С последними словами водящий делает какое-нибудь движение. Все должны повторить его. Затем водящий выбирает кого-нибудь вместо себя.</a:t>
            </a:r>
          </a:p>
        </p:txBody>
      </p:sp>
      <p:sp>
        <p:nvSpPr>
          <p:cNvPr id="4" name="Прямоугольник 3"/>
          <p:cNvSpPr/>
          <p:nvPr/>
        </p:nvSpPr>
        <p:spPr>
          <a:xfrm>
            <a:off x="285720" y="2428868"/>
            <a:ext cx="2285984" cy="395749"/>
          </a:xfrm>
          <a:prstGeom prst="rect">
            <a:avLst/>
          </a:prstGeom>
          <a:ln cap="rnd" cmpd="tri">
            <a:noFill/>
            <a:prstDash val="sysDash"/>
          </a:ln>
        </p:spPr>
        <p:txBody>
          <a:bodyPr wrap="square">
            <a:spAutoFit/>
          </a:bodyPr>
          <a:lstStyle/>
          <a:p>
            <a:pPr indent="342900">
              <a:lnSpc>
                <a:spcPct val="120000"/>
              </a:lnSpc>
              <a:buNone/>
            </a:pPr>
            <a:r>
              <a:rPr lang="ru-RU" i="1" dirty="0">
                <a:solidFill>
                  <a:srgbClr val="FF0000"/>
                </a:solidFill>
                <a:latin typeface="Times New Roman" pitchFamily="18" charset="0"/>
                <a:cs typeface="Times New Roman" pitchFamily="18" charset="0"/>
              </a:rPr>
              <a:t>Правила игры:</a:t>
            </a:r>
          </a:p>
        </p:txBody>
      </p:sp>
      <p:sp>
        <p:nvSpPr>
          <p:cNvPr id="5" name="Прямоугольник 4"/>
          <p:cNvSpPr/>
          <p:nvPr/>
        </p:nvSpPr>
        <p:spPr>
          <a:xfrm>
            <a:off x="3286116" y="3500438"/>
            <a:ext cx="5500726" cy="1569660"/>
          </a:xfrm>
          <a:prstGeom prst="rect">
            <a:avLst/>
          </a:prstGeom>
          <a:ln cap="rnd" cmpd="tri">
            <a:solidFill>
              <a:schemeClr val="tx1"/>
            </a:solidFill>
            <a:prstDash val="sysDash"/>
          </a:ln>
        </p:spPr>
        <p:txBody>
          <a:bodyPr wrap="square">
            <a:spAutoFit/>
          </a:bodyPr>
          <a:lstStyle/>
          <a:p>
            <a:r>
              <a:rPr lang="ru-RU" sz="1600" i="1" dirty="0">
                <a:latin typeface="Times New Roman" pitchFamily="18" charset="0"/>
                <a:cs typeface="Times New Roman" pitchFamily="18" charset="0"/>
              </a:rPr>
              <a:t>«</a:t>
            </a:r>
            <a:r>
              <a:rPr lang="ru-RU" sz="1600" dirty="0">
                <a:latin typeface="Times New Roman" pitchFamily="18" charset="0"/>
                <a:cs typeface="Times New Roman" pitchFamily="18" charset="0"/>
              </a:rPr>
              <a:t>Пять детей у </a:t>
            </a:r>
            <a:r>
              <a:rPr lang="ru-RU" sz="1600" dirty="0" err="1">
                <a:latin typeface="Times New Roman" pitchFamily="18" charset="0"/>
                <a:cs typeface="Times New Roman" pitchFamily="18" charset="0"/>
              </a:rPr>
              <a:t>Минлебая</a:t>
            </a:r>
            <a:r>
              <a:rPr lang="ru-RU" sz="1600" dirty="0">
                <a:latin typeface="Times New Roman" pitchFamily="18" charset="0"/>
                <a:cs typeface="Times New Roman" pitchFamily="18" charset="0"/>
              </a:rPr>
              <a:t>, Дружно, весело играют.</a:t>
            </a:r>
            <a:br>
              <a:rPr lang="ru-RU" sz="1600" dirty="0">
                <a:latin typeface="Times New Roman" pitchFamily="18" charset="0"/>
                <a:cs typeface="Times New Roman" pitchFamily="18" charset="0"/>
              </a:rPr>
            </a:br>
            <a:r>
              <a:rPr lang="ru-RU" sz="1600" dirty="0">
                <a:latin typeface="Times New Roman" pitchFamily="18" charset="0"/>
                <a:cs typeface="Times New Roman" pitchFamily="18" charset="0"/>
              </a:rPr>
              <a:t>В речке быстрой искупались, Нашалились, наплескались,</a:t>
            </a:r>
            <a:br>
              <a:rPr lang="ru-RU" sz="1600" dirty="0">
                <a:latin typeface="Times New Roman" pitchFamily="18" charset="0"/>
                <a:cs typeface="Times New Roman" pitchFamily="18" charset="0"/>
              </a:rPr>
            </a:br>
            <a:r>
              <a:rPr lang="ru-RU" sz="1600" dirty="0">
                <a:latin typeface="Times New Roman" pitchFamily="18" charset="0"/>
                <a:cs typeface="Times New Roman" pitchFamily="18" charset="0"/>
              </a:rPr>
              <a:t>Хорошенечко отмылись, И красиво нарядились.</a:t>
            </a:r>
            <a:br>
              <a:rPr lang="ru-RU" sz="1600" dirty="0">
                <a:latin typeface="Times New Roman" pitchFamily="18" charset="0"/>
                <a:cs typeface="Times New Roman" pitchFamily="18" charset="0"/>
              </a:rPr>
            </a:br>
            <a:r>
              <a:rPr lang="ru-RU" sz="1600" dirty="0">
                <a:latin typeface="Times New Roman" pitchFamily="18" charset="0"/>
                <a:cs typeface="Times New Roman" pitchFamily="18" charset="0"/>
              </a:rPr>
              <a:t>И ни есть, ни пить не стали, В лес под вечер прибежали,</a:t>
            </a:r>
            <a:br>
              <a:rPr lang="ru-RU" sz="1600" dirty="0">
                <a:latin typeface="Times New Roman" pitchFamily="18" charset="0"/>
                <a:cs typeface="Times New Roman" pitchFamily="18" charset="0"/>
              </a:rPr>
            </a:br>
            <a:r>
              <a:rPr lang="ru-RU" sz="1600" dirty="0">
                <a:latin typeface="Times New Roman" pitchFamily="18" charset="0"/>
                <a:cs typeface="Times New Roman" pitchFamily="18" charset="0"/>
              </a:rPr>
              <a:t>Друг на друга поглядели, Сделали вот так, вот так!»</a:t>
            </a:r>
            <a:br>
              <a:rPr lang="ru-RU" sz="1600" dirty="0"/>
            </a:br>
            <a:endParaRPr lang="ru-RU" sz="1600" i="1" dirty="0">
              <a:latin typeface="Times New Roman" pitchFamily="18" charset="0"/>
              <a:cs typeface="Times New Roman" pitchFamily="18" charset="0"/>
            </a:endParaRPr>
          </a:p>
        </p:txBody>
      </p:sp>
      <p:pic>
        <p:nvPicPr>
          <p:cNvPr id="6" name="Рисунок 5" descr="тимербай2.jpg"/>
          <p:cNvPicPr>
            <a:picLocks noChangeAspect="1"/>
          </p:cNvPicPr>
          <p:nvPr/>
        </p:nvPicPr>
        <p:blipFill>
          <a:blip r:embed="rId3"/>
          <a:stretch>
            <a:fillRect/>
          </a:stretch>
        </p:blipFill>
        <p:spPr>
          <a:xfrm>
            <a:off x="214282" y="3429000"/>
            <a:ext cx="2957516" cy="1500198"/>
          </a:xfrm>
          <a:prstGeom prst="rect">
            <a:avLst/>
          </a:prstGeom>
        </p:spPr>
      </p:pic>
      <p:pic>
        <p:nvPicPr>
          <p:cNvPr id="7" name="Рисунок 6" descr="татары.jpg"/>
          <p:cNvPicPr>
            <a:picLocks noChangeAspect="1"/>
          </p:cNvPicPr>
          <p:nvPr/>
        </p:nvPicPr>
        <p:blipFill>
          <a:blip r:embed="rId4"/>
          <a:stretch>
            <a:fillRect/>
          </a:stretch>
        </p:blipFill>
        <p:spPr>
          <a:xfrm>
            <a:off x="500034" y="928671"/>
            <a:ext cx="1043049" cy="142876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728" y="928670"/>
            <a:ext cx="6858048" cy="714380"/>
          </a:xfrm>
        </p:spPr>
        <p:txBody>
          <a:bodyPr>
            <a:noAutofit/>
          </a:bodyPr>
          <a:lstStyle/>
          <a:p>
            <a:r>
              <a:rPr lang="ru-RU" sz="2800" b="1" i="1" dirty="0">
                <a:latin typeface="Times New Roman" pitchFamily="18" charset="0"/>
                <a:cs typeface="Times New Roman" pitchFamily="18" charset="0"/>
              </a:rPr>
              <a:t>Украинские игры «Волк и козлята»</a:t>
            </a:r>
          </a:p>
        </p:txBody>
      </p:sp>
      <p:sp>
        <p:nvSpPr>
          <p:cNvPr id="3" name="Содержимое 2"/>
          <p:cNvSpPr>
            <a:spLocks noGrp="1"/>
          </p:cNvSpPr>
          <p:nvPr>
            <p:ph idx="1"/>
          </p:nvPr>
        </p:nvSpPr>
        <p:spPr>
          <a:xfrm>
            <a:off x="2786050" y="1857364"/>
            <a:ext cx="6143636" cy="4143404"/>
          </a:xfrm>
        </p:spPr>
        <p:txBody>
          <a:bodyPr>
            <a:noAutofit/>
          </a:bodyPr>
          <a:lstStyle/>
          <a:p>
            <a:pPr indent="342900">
              <a:buNone/>
            </a:pPr>
            <a:r>
              <a:rPr lang="ru-RU" sz="1600" dirty="0">
                <a:latin typeface="Times New Roman" pitchFamily="18" charset="0"/>
                <a:cs typeface="Times New Roman" pitchFamily="18" charset="0"/>
              </a:rPr>
              <a:t>На одной стороне зала веревкой ограждается круг диаметром 3-4 метра. На другой стороне разложены колечки по количеству детей. </a:t>
            </a:r>
          </a:p>
          <a:p>
            <a:pPr indent="342900">
              <a:buNone/>
            </a:pPr>
            <a:r>
              <a:rPr lang="ru-RU" sz="1600" dirty="0">
                <a:latin typeface="Times New Roman" pitchFamily="18" charset="0"/>
                <a:cs typeface="Times New Roman" pitchFamily="18" charset="0"/>
              </a:rPr>
              <a:t>Ведущий играет роль Волка, дети – козлята, которые прыгают внутри круга под звуки бубна. </a:t>
            </a:r>
          </a:p>
          <a:p>
            <a:pPr indent="342900">
              <a:buNone/>
            </a:pPr>
            <a:r>
              <a:rPr lang="ru-RU" sz="1600" dirty="0">
                <a:latin typeface="Times New Roman" pitchFamily="18" charset="0"/>
                <a:cs typeface="Times New Roman" pitchFamily="18" charset="0"/>
              </a:rPr>
              <a:t>По команде «Раз, два, три!»дети бегут и занимают колечки, Волк ловит козлят, не успевших занять «домик».</a:t>
            </a:r>
          </a:p>
          <a:p>
            <a:pPr indent="342900">
              <a:buNone/>
            </a:pPr>
            <a:endParaRPr lang="ru-RU" sz="1600" dirty="0">
              <a:latin typeface="Times New Roman" pitchFamily="18" charset="0"/>
              <a:cs typeface="Times New Roman" pitchFamily="18" charset="0"/>
            </a:endParaRPr>
          </a:p>
          <a:p>
            <a:pPr indent="342900">
              <a:buNone/>
            </a:pPr>
            <a:r>
              <a:rPr lang="ru-RU" sz="1600" i="1" dirty="0">
                <a:latin typeface="Times New Roman" pitchFamily="18" charset="0"/>
                <a:cs typeface="Times New Roman" pitchFamily="18" charset="0"/>
              </a:rPr>
              <a:t>Усложнение:</a:t>
            </a:r>
            <a:r>
              <a:rPr lang="ru-RU" sz="1600" dirty="0">
                <a:latin typeface="Times New Roman" pitchFamily="18" charset="0"/>
                <a:cs typeface="Times New Roman" pitchFamily="18" charset="0"/>
              </a:rPr>
              <a:t> роль Волка исполняет ребенок; можно убрать одно колечко; козленок, которому не достался «домик» бежит по кругу от Волка (3 круга) уставший Волк прекращает погоню.</a:t>
            </a:r>
          </a:p>
          <a:p>
            <a:pPr indent="342900">
              <a:buNone/>
            </a:pPr>
            <a:br>
              <a:rPr lang="ru-RU" sz="1600" dirty="0">
                <a:latin typeface="Times New Roman" pitchFamily="18" charset="0"/>
                <a:cs typeface="Times New Roman" pitchFamily="18" charset="0"/>
              </a:rPr>
            </a:br>
            <a:endParaRPr lang="ru-RU" sz="1600" dirty="0">
              <a:latin typeface="Times New Roman" pitchFamily="18" charset="0"/>
              <a:cs typeface="Times New Roman" pitchFamily="18" charset="0"/>
            </a:endParaRPr>
          </a:p>
        </p:txBody>
      </p:sp>
      <p:sp>
        <p:nvSpPr>
          <p:cNvPr id="4" name="Прямоугольник 3"/>
          <p:cNvSpPr/>
          <p:nvPr/>
        </p:nvSpPr>
        <p:spPr>
          <a:xfrm>
            <a:off x="357158" y="2643182"/>
            <a:ext cx="2285984" cy="395749"/>
          </a:xfrm>
          <a:prstGeom prst="rect">
            <a:avLst/>
          </a:prstGeom>
          <a:ln cap="rnd" cmpd="tri">
            <a:noFill/>
            <a:prstDash val="sysDash"/>
          </a:ln>
        </p:spPr>
        <p:txBody>
          <a:bodyPr wrap="square">
            <a:spAutoFit/>
          </a:bodyPr>
          <a:lstStyle/>
          <a:p>
            <a:pPr indent="342900">
              <a:lnSpc>
                <a:spcPct val="120000"/>
              </a:lnSpc>
              <a:buNone/>
            </a:pPr>
            <a:r>
              <a:rPr lang="ru-RU" i="1" dirty="0">
                <a:solidFill>
                  <a:srgbClr val="FF0000"/>
                </a:solidFill>
                <a:latin typeface="Times New Roman" pitchFamily="18" charset="0"/>
                <a:cs typeface="Times New Roman" pitchFamily="18" charset="0"/>
              </a:rPr>
              <a:t>Правила игры:</a:t>
            </a:r>
          </a:p>
        </p:txBody>
      </p:sp>
      <p:pic>
        <p:nvPicPr>
          <p:cNvPr id="5" name="Рисунок 4" descr="волк и козлята.jpeg"/>
          <p:cNvPicPr>
            <a:picLocks noChangeAspect="1"/>
          </p:cNvPicPr>
          <p:nvPr/>
        </p:nvPicPr>
        <p:blipFill>
          <a:blip r:embed="rId3"/>
          <a:stretch>
            <a:fillRect/>
          </a:stretch>
        </p:blipFill>
        <p:spPr>
          <a:xfrm>
            <a:off x="214282" y="3929066"/>
            <a:ext cx="2838455" cy="1871779"/>
          </a:xfrm>
          <a:prstGeom prst="rect">
            <a:avLst/>
          </a:prstGeom>
        </p:spPr>
      </p:pic>
      <p:pic>
        <p:nvPicPr>
          <p:cNvPr id="6" name="Рисунок 5" descr="украина.jpg"/>
          <p:cNvPicPr>
            <a:picLocks noChangeAspect="1"/>
          </p:cNvPicPr>
          <p:nvPr/>
        </p:nvPicPr>
        <p:blipFill>
          <a:blip r:embed="rId4" cstate="print"/>
          <a:stretch>
            <a:fillRect/>
          </a:stretch>
        </p:blipFill>
        <p:spPr>
          <a:xfrm>
            <a:off x="428596" y="928670"/>
            <a:ext cx="983694" cy="1357322"/>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714356"/>
            <a:ext cx="8229600" cy="1000132"/>
          </a:xfrm>
        </p:spPr>
        <p:txBody>
          <a:bodyPr>
            <a:normAutofit/>
          </a:bodyPr>
          <a:lstStyle/>
          <a:p>
            <a:r>
              <a:rPr lang="ru-RU" sz="4000" b="1" i="1" dirty="0">
                <a:latin typeface="Times New Roman" pitchFamily="18" charset="0"/>
                <a:cs typeface="Times New Roman" pitchFamily="18" charset="0"/>
              </a:rPr>
              <a:t>Заключение</a:t>
            </a:r>
          </a:p>
        </p:txBody>
      </p:sp>
      <p:sp>
        <p:nvSpPr>
          <p:cNvPr id="3" name="Содержимое 2"/>
          <p:cNvSpPr>
            <a:spLocks noGrp="1"/>
          </p:cNvSpPr>
          <p:nvPr>
            <p:ph idx="1"/>
          </p:nvPr>
        </p:nvSpPr>
        <p:spPr>
          <a:xfrm>
            <a:off x="500034" y="1785926"/>
            <a:ext cx="8229600" cy="4071966"/>
          </a:xfrm>
        </p:spPr>
        <p:txBody>
          <a:bodyPr>
            <a:normAutofit/>
          </a:bodyPr>
          <a:lstStyle/>
          <a:p>
            <a:pPr indent="342900">
              <a:buNone/>
            </a:pPr>
            <a:r>
              <a:rPr lang="ru-RU" sz="1600" dirty="0">
                <a:latin typeface="Times New Roman" pitchFamily="18" charset="0"/>
                <a:cs typeface="Times New Roman" pitchFamily="18" charset="0"/>
              </a:rPr>
              <a:t>К.Д.Ушинский  писал, что воспитание, созданное самим народом и основанное на народных началах, имеет тут воспитательную силу, которой нет в самых лучших системах, основанных на абстрактных идеях или заимствованы у другого народа.</a:t>
            </a:r>
          </a:p>
          <a:p>
            <a:pPr indent="342900">
              <a:buNone/>
            </a:pPr>
            <a:endParaRPr lang="ru-RU" sz="1600" dirty="0">
              <a:latin typeface="Times New Roman" pitchFamily="18" charset="0"/>
              <a:cs typeface="Times New Roman" pitchFamily="18" charset="0"/>
            </a:endParaRPr>
          </a:p>
          <a:p>
            <a:pPr indent="342900">
              <a:buNone/>
            </a:pPr>
            <a:r>
              <a:rPr lang="ru-RU" sz="1600" dirty="0">
                <a:latin typeface="Times New Roman" pitchFamily="18" charset="0"/>
                <a:cs typeface="Times New Roman" pitchFamily="18" charset="0"/>
              </a:rPr>
              <a:t>Впечатления детства глубоки и незабываемы. Они образуют фундамент для развития нравственных чувств, сознания дошкольника и дальнейшего проявления в общественно полезной и творческой деятельности.</a:t>
            </a:r>
          </a:p>
          <a:p>
            <a:pPr indent="457200">
              <a:buNone/>
            </a:pPr>
            <a:endParaRPr lang="ru-RU" sz="1600" dirty="0">
              <a:latin typeface="Times New Roman" pitchFamily="18" charset="0"/>
              <a:cs typeface="Times New Roman" pitchFamily="18" charset="0"/>
            </a:endParaRPr>
          </a:p>
          <a:p>
            <a:pPr indent="457200">
              <a:buFont typeface="Wingdings" pitchFamily="2" charset="2"/>
              <a:buChar char="Ø"/>
            </a:pPr>
            <a:r>
              <a:rPr lang="ru-RU" sz="1600" dirty="0">
                <a:latin typeface="Times New Roman" pitchFamily="18" charset="0"/>
                <a:cs typeface="Times New Roman" pitchFamily="18" charset="0"/>
              </a:rPr>
              <a:t>Истоками народной подвижной игры является моделирование недоступной для ребёнка деятельности взрослого.</a:t>
            </a:r>
          </a:p>
          <a:p>
            <a:pPr indent="457200">
              <a:buFont typeface="Wingdings" pitchFamily="2" charset="2"/>
              <a:buChar char="Ø"/>
            </a:pPr>
            <a:r>
              <a:rPr lang="ru-RU" sz="1600" dirty="0">
                <a:latin typeface="Times New Roman" pitchFamily="18" charset="0"/>
                <a:cs typeface="Times New Roman" pitchFamily="18" charset="0"/>
              </a:rPr>
              <a:t>Игры создавались с целью подготовки подрастающего поколения к жизни, к труду.</a:t>
            </a:r>
          </a:p>
          <a:p>
            <a:pPr indent="457200">
              <a:buFont typeface="Wingdings" pitchFamily="2" charset="2"/>
              <a:buChar char="Ø"/>
            </a:pPr>
            <a:r>
              <a:rPr lang="ru-RU" sz="1600" dirty="0">
                <a:latin typeface="Times New Roman" pitchFamily="18" charset="0"/>
                <a:cs typeface="Times New Roman" pitchFamily="18" charset="0"/>
              </a:rPr>
              <a:t>Игры возникали с целью проверки готовности к жизни.</a:t>
            </a:r>
          </a:p>
          <a:p>
            <a:pPr indent="457200">
              <a:buFont typeface="Wingdings" pitchFamily="2" charset="2"/>
              <a:buChar char="Ø"/>
            </a:pPr>
            <a:r>
              <a:rPr lang="ru-RU" sz="1600" dirty="0">
                <a:latin typeface="Times New Roman" pitchFamily="18" charset="0"/>
                <a:cs typeface="Times New Roman" pitchFamily="18" charset="0"/>
              </a:rPr>
              <a:t>Игры создавались с целью развития и совершенствования основных видов движения</a:t>
            </a:r>
            <a:r>
              <a:rPr lang="ru-RU" sz="1600" dirty="0"/>
              <a:t>.</a:t>
            </a:r>
          </a:p>
          <a:p>
            <a:pPr indent="342900">
              <a:buNone/>
            </a:pPr>
            <a:endParaRPr lang="ru-RU" sz="1600" dirty="0">
              <a:latin typeface="Times New Roman" pitchFamily="18" charset="0"/>
              <a:cs typeface="Times New Roman" pitchFamily="18" charset="0"/>
            </a:endParaRPr>
          </a:p>
          <a:p>
            <a:pPr indent="342900">
              <a:buNone/>
            </a:pPr>
            <a:endParaRPr lang="ru-RU" sz="1600" dirty="0">
              <a:latin typeface="Times New Roman" pitchFamily="18" charset="0"/>
              <a:cs typeface="Times New Roman" pitchFamily="18" charset="0"/>
            </a:endParaRPr>
          </a:p>
          <a:p>
            <a:pPr indent="342900">
              <a:buFont typeface="Wingdings" pitchFamily="2" charset="2"/>
              <a:buChar char="ü"/>
            </a:pPr>
            <a:endParaRPr lang="ru-RU" sz="1600" dirty="0">
              <a:latin typeface="Times New Roman" pitchFamily="18" charset="0"/>
              <a:cs typeface="Times New Roman" pitchFamily="18" charset="0"/>
            </a:endParaRPr>
          </a:p>
          <a:p>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1142984"/>
            <a:ext cx="8229600" cy="5000660"/>
          </a:xfrm>
        </p:spPr>
        <p:txBody>
          <a:bodyPr>
            <a:noAutofit/>
          </a:bodyPr>
          <a:lstStyle/>
          <a:p>
            <a:pPr indent="342900">
              <a:buNone/>
            </a:pPr>
            <a:r>
              <a:rPr lang="ru-RU" sz="1800" b="1" i="1" dirty="0">
                <a:latin typeface="Times New Roman" pitchFamily="18" charset="0"/>
                <a:cs typeface="Times New Roman" pitchFamily="18" charset="0"/>
              </a:rPr>
              <a:t>Подвижные народные игры способствуют воспитанию у детей:</a:t>
            </a:r>
          </a:p>
          <a:p>
            <a:pPr indent="342900">
              <a:buNone/>
            </a:pPr>
            <a:endParaRPr lang="ru-RU" sz="1600" i="1" dirty="0">
              <a:latin typeface="Times New Roman" pitchFamily="18" charset="0"/>
              <a:cs typeface="Times New Roman" pitchFamily="18" charset="0"/>
            </a:endParaRPr>
          </a:p>
          <a:p>
            <a:pPr indent="342900">
              <a:buFont typeface="Wingdings" pitchFamily="2" charset="2"/>
              <a:buChar char="ü"/>
            </a:pPr>
            <a:r>
              <a:rPr lang="ru-RU" sz="1600" dirty="0">
                <a:latin typeface="Times New Roman" pitchFamily="18" charset="0"/>
                <a:cs typeface="Times New Roman" pitchFamily="18" charset="0"/>
              </a:rPr>
              <a:t>Активности;</a:t>
            </a:r>
          </a:p>
          <a:p>
            <a:pPr indent="342900">
              <a:buFont typeface="Wingdings" pitchFamily="2" charset="2"/>
              <a:buChar char="ü"/>
            </a:pPr>
            <a:r>
              <a:rPr lang="ru-RU" sz="1600" dirty="0">
                <a:latin typeface="Times New Roman" pitchFamily="18" charset="0"/>
                <a:cs typeface="Times New Roman" pitchFamily="18" charset="0"/>
              </a:rPr>
              <a:t>Сноровки;</a:t>
            </a:r>
          </a:p>
          <a:p>
            <a:pPr indent="342900">
              <a:buFont typeface="Wingdings" pitchFamily="2" charset="2"/>
              <a:buChar char="ü"/>
            </a:pPr>
            <a:r>
              <a:rPr lang="ru-RU" sz="1600" dirty="0">
                <a:latin typeface="Times New Roman" pitchFamily="18" charset="0"/>
                <a:cs typeface="Times New Roman" pitchFamily="18" charset="0"/>
              </a:rPr>
              <a:t>Сообразительности;</a:t>
            </a:r>
          </a:p>
          <a:p>
            <a:pPr indent="342900">
              <a:buFont typeface="Wingdings" pitchFamily="2" charset="2"/>
              <a:buChar char="ü"/>
            </a:pPr>
            <a:r>
              <a:rPr lang="ru-RU" sz="1600" dirty="0">
                <a:latin typeface="Times New Roman" pitchFamily="18" charset="0"/>
                <a:cs typeface="Times New Roman" pitchFamily="18" charset="0"/>
              </a:rPr>
              <a:t>Инициативы;</a:t>
            </a:r>
          </a:p>
          <a:p>
            <a:pPr indent="342900">
              <a:buFont typeface="Wingdings" pitchFamily="2" charset="2"/>
              <a:buChar char="ü"/>
            </a:pPr>
            <a:r>
              <a:rPr lang="ru-RU" sz="1600" dirty="0">
                <a:latin typeface="Times New Roman" pitchFamily="18" charset="0"/>
                <a:cs typeface="Times New Roman" pitchFamily="18" charset="0"/>
              </a:rPr>
              <a:t>Предоставляется обильная пища для ума и сердца;</a:t>
            </a:r>
          </a:p>
          <a:p>
            <a:pPr indent="342900">
              <a:buFont typeface="Wingdings" pitchFamily="2" charset="2"/>
              <a:buChar char="ü"/>
            </a:pPr>
            <a:r>
              <a:rPr lang="ru-RU" sz="1600" dirty="0">
                <a:latin typeface="Times New Roman" pitchFamily="18" charset="0"/>
                <a:cs typeface="Times New Roman" pitchFamily="18" charset="0"/>
              </a:rPr>
              <a:t>Закладывается стремление преодолевать неудачи;</a:t>
            </a:r>
          </a:p>
          <a:p>
            <a:pPr indent="342900">
              <a:buFont typeface="Wingdings" pitchFamily="2" charset="2"/>
              <a:buChar char="ü"/>
            </a:pPr>
            <a:r>
              <a:rPr lang="ru-RU" sz="1600" dirty="0">
                <a:latin typeface="Times New Roman" pitchFamily="18" charset="0"/>
                <a:cs typeface="Times New Roman" pitchFamily="18" charset="0"/>
              </a:rPr>
              <a:t>Умения радоваться успеху;</a:t>
            </a:r>
          </a:p>
          <a:p>
            <a:pPr indent="342900">
              <a:buFont typeface="Wingdings" pitchFamily="2" charset="2"/>
              <a:buChar char="ü"/>
            </a:pPr>
            <a:r>
              <a:rPr lang="ru-RU" sz="1600" dirty="0">
                <a:latin typeface="Times New Roman" pitchFamily="18" charset="0"/>
                <a:cs typeface="Times New Roman" pitchFamily="18" charset="0"/>
              </a:rPr>
              <a:t>Умения постоять за себя;</a:t>
            </a:r>
          </a:p>
          <a:p>
            <a:pPr indent="342900">
              <a:buFont typeface="Wingdings" pitchFamily="2" charset="2"/>
              <a:buChar char="ü"/>
            </a:pPr>
            <a:r>
              <a:rPr lang="ru-RU" sz="1600" dirty="0">
                <a:latin typeface="Times New Roman" pitchFamily="18" charset="0"/>
                <a:cs typeface="Times New Roman" pitchFamily="18" charset="0"/>
              </a:rPr>
              <a:t>Чувства справедливости и коллективизма;</a:t>
            </a:r>
          </a:p>
          <a:p>
            <a:pPr indent="342900">
              <a:buFont typeface="Wingdings" pitchFamily="2" charset="2"/>
              <a:buChar char="ü"/>
            </a:pPr>
            <a:r>
              <a:rPr lang="ru-RU" sz="1600" dirty="0">
                <a:latin typeface="Times New Roman" pitchFamily="18" charset="0"/>
                <a:cs typeface="Times New Roman" pitchFamily="18" charset="0"/>
              </a:rPr>
              <a:t>Воспринимать и творчески отображать мир в своей игровой деятельности, всматриваться в жизнь;</a:t>
            </a:r>
          </a:p>
          <a:p>
            <a:pPr indent="342900">
              <a:buFont typeface="Wingdings" pitchFamily="2" charset="2"/>
              <a:buChar char="ü"/>
            </a:pPr>
            <a:r>
              <a:rPr lang="ru-RU" sz="1600" dirty="0">
                <a:latin typeface="Times New Roman" pitchFamily="18" charset="0"/>
                <a:cs typeface="Times New Roman" pitchFamily="18" charset="0"/>
              </a:rPr>
              <a:t>Развития активной личности, сочетающей в себе духовное богатство, моральную чистоту и физическое совершенство;</a:t>
            </a:r>
          </a:p>
          <a:p>
            <a:pPr indent="342900">
              <a:buFont typeface="Wingdings" pitchFamily="2" charset="2"/>
              <a:buChar char="ü"/>
            </a:pPr>
            <a:r>
              <a:rPr lang="ru-RU" sz="1600" dirty="0">
                <a:latin typeface="Times New Roman" pitchFamily="18" charset="0"/>
                <a:cs typeface="Times New Roman" pitchFamily="18" charset="0"/>
              </a:rPr>
              <a:t>Обогащения словаря;</a:t>
            </a:r>
          </a:p>
          <a:p>
            <a:pPr indent="342900">
              <a:buFont typeface="Wingdings" pitchFamily="2" charset="2"/>
              <a:buChar char="ü"/>
            </a:pPr>
            <a:endParaRPr lang="ru-RU" sz="1600" dirty="0">
              <a:latin typeface="Times New Roman" pitchFamily="18" charset="0"/>
              <a:cs typeface="Times New Roman" pitchFamily="18" charset="0"/>
            </a:endParaRPr>
          </a:p>
          <a:p>
            <a:pPr indent="342900">
              <a:buNone/>
            </a:pPr>
            <a:endParaRPr lang="ru-RU" sz="1600" dirty="0">
              <a:latin typeface="Times New Roman" pitchFamily="18" charset="0"/>
              <a:cs typeface="Times New Roman" pitchFamily="18" charset="0"/>
            </a:endParaRPr>
          </a:p>
          <a:p>
            <a:endParaRPr lang="ru-RU" sz="16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1714488"/>
            <a:ext cx="8229600" cy="4429156"/>
          </a:xfrm>
        </p:spPr>
        <p:txBody>
          <a:bodyPr>
            <a:noAutofit/>
          </a:bodyPr>
          <a:lstStyle/>
          <a:p>
            <a:pPr indent="342900">
              <a:buNone/>
            </a:pPr>
            <a:r>
              <a:rPr lang="ru-RU" sz="1600" dirty="0">
                <a:latin typeface="Times New Roman" pitchFamily="18" charset="0"/>
                <a:cs typeface="Times New Roman" pitchFamily="18" charset="0"/>
              </a:rPr>
              <a:t>Практическая работа использования народных игр показывает, что народные игры интересны и актуальны и в настоящее время, несмотря на то, что существует достаточно большое количество соблазнов в наше время. </a:t>
            </a:r>
          </a:p>
          <a:p>
            <a:pPr indent="342900">
              <a:buNone/>
            </a:pPr>
            <a:r>
              <a:rPr lang="ru-RU" sz="1600" dirty="0">
                <a:latin typeface="Times New Roman" pitchFamily="18" charset="0"/>
                <a:cs typeface="Times New Roman" pitchFamily="18" charset="0"/>
              </a:rPr>
              <a:t>Дети с большим удовольствием, а самое главное, с пользой играют в них, т.к. мелодия песни и стихов связывают движения детей одним ритмом, координирует их, поднимает настроение, развивает физически, доставляет радость. </a:t>
            </a:r>
          </a:p>
          <a:p>
            <a:pPr indent="342900">
              <a:buNone/>
            </a:pPr>
            <a:r>
              <a:rPr lang="ru-RU" sz="1600" dirty="0">
                <a:latin typeface="Times New Roman" pitchFamily="18" charset="0"/>
                <a:cs typeface="Times New Roman" pitchFamily="18" charset="0"/>
              </a:rPr>
              <a:t>У них формируется устойчивое, заинтересованное, уважительное отношение к культуре страны, создаётся эмоциональная положительная основа для развития духовных и патриотических чувств: любви и преданности к Родине, а также уважение и интерес к другим народам России. </a:t>
            </a:r>
          </a:p>
          <a:p>
            <a:pPr indent="342900">
              <a:buNone/>
            </a:pPr>
            <a:r>
              <a:rPr lang="ru-RU" sz="1600" dirty="0">
                <a:latin typeface="Times New Roman" pitchFamily="18" charset="0"/>
                <a:cs typeface="Times New Roman" pitchFamily="18" charset="0"/>
              </a:rPr>
              <a:t>Игры вызывают активную работу мысли, способствуют расширению кругозора, уточнению представлений об окружающем мире, совершенствованию всех умственных и психических процессов, стимулирует переход детского организма к более высокой степени развития.</a:t>
            </a:r>
          </a:p>
          <a:p>
            <a:pPr indent="342900">
              <a:buFont typeface="Wingdings" pitchFamily="2" charset="2"/>
              <a:buChar char="ü"/>
            </a:pPr>
            <a:endParaRPr lang="ru-RU" sz="1600" dirty="0">
              <a:latin typeface="Times New Roman" pitchFamily="18" charset="0"/>
              <a:cs typeface="Times New Roman" pitchFamily="18" charset="0"/>
            </a:endParaRPr>
          </a:p>
          <a:p>
            <a:pPr indent="342900">
              <a:buNone/>
            </a:pPr>
            <a:endParaRPr lang="ru-RU" sz="1600" dirty="0">
              <a:latin typeface="Times New Roman" pitchFamily="18" charset="0"/>
              <a:cs typeface="Times New Roman" pitchFamily="18" charset="0"/>
            </a:endParaRPr>
          </a:p>
          <a:p>
            <a:endParaRPr lang="ru-RU" sz="16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714356"/>
            <a:ext cx="8229600" cy="714380"/>
          </a:xfrm>
        </p:spPr>
        <p:txBody>
          <a:bodyPr>
            <a:normAutofit/>
          </a:bodyPr>
          <a:lstStyle/>
          <a:p>
            <a:r>
              <a:rPr lang="ru-RU" sz="4000" b="1" i="1" dirty="0">
                <a:latin typeface="Times New Roman" pitchFamily="18" charset="0"/>
                <a:cs typeface="Times New Roman" pitchFamily="18" charset="0"/>
              </a:rPr>
              <a:t>Список литературы:</a:t>
            </a:r>
          </a:p>
        </p:txBody>
      </p:sp>
      <p:sp>
        <p:nvSpPr>
          <p:cNvPr id="3" name="Содержимое 2"/>
          <p:cNvSpPr>
            <a:spLocks noGrp="1"/>
          </p:cNvSpPr>
          <p:nvPr>
            <p:ph idx="1"/>
          </p:nvPr>
        </p:nvSpPr>
        <p:spPr>
          <a:xfrm>
            <a:off x="500034" y="1785926"/>
            <a:ext cx="8229600" cy="4071966"/>
          </a:xfrm>
        </p:spPr>
        <p:txBody>
          <a:bodyPr>
            <a:normAutofit/>
          </a:bodyPr>
          <a:lstStyle/>
          <a:p>
            <a:pPr indent="342900">
              <a:buNone/>
            </a:pPr>
            <a:endParaRPr lang="ru-RU" sz="1600" dirty="0">
              <a:latin typeface="Times New Roman" pitchFamily="18" charset="0"/>
              <a:cs typeface="Times New Roman" pitchFamily="18" charset="0"/>
            </a:endParaRPr>
          </a:p>
          <a:p>
            <a:pPr indent="342900">
              <a:buFont typeface="Wingdings" pitchFamily="2" charset="2"/>
              <a:buChar char="ü"/>
            </a:pPr>
            <a:endParaRPr lang="ru-RU" sz="1600" dirty="0">
              <a:latin typeface="Times New Roman" pitchFamily="18" charset="0"/>
              <a:cs typeface="Times New Roman" pitchFamily="18" charset="0"/>
            </a:endParaRPr>
          </a:p>
          <a:p>
            <a:endParaRPr lang="ru-RU" dirty="0"/>
          </a:p>
        </p:txBody>
      </p:sp>
      <p:sp>
        <p:nvSpPr>
          <p:cNvPr id="2049" name="Rectangle 1"/>
          <p:cNvSpPr>
            <a:spLocks noChangeArrowheads="1"/>
          </p:cNvSpPr>
          <p:nvPr/>
        </p:nvSpPr>
        <p:spPr bwMode="auto">
          <a:xfrm>
            <a:off x="357158" y="1428736"/>
            <a:ext cx="8429684"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just" defTabSz="914400" rtl="0" eaLnBrk="1" fontAlgn="base" latinLnBrk="0" hangingPunct="1">
              <a:lnSpc>
                <a:spcPct val="100000"/>
              </a:lnSpc>
              <a:spcBef>
                <a:spcPct val="0"/>
              </a:spcBef>
              <a:spcAft>
                <a:spcPct val="0"/>
              </a:spcAft>
              <a:buClrTx/>
              <a:buSzTx/>
              <a:buFont typeface="+mj-lt"/>
              <a:buAutoNum type="arabicPeriod"/>
              <a:tabLst/>
            </a:pPr>
            <a:r>
              <a:rPr lang="ru-RU" sz="1600" dirty="0">
                <a:latin typeface="Times New Roman" pitchFamily="18" charset="0"/>
                <a:cs typeface="Times New Roman" pitchFamily="18" charset="0"/>
              </a:rPr>
              <a:t>История дошкольной педагогике в России // Хрестоматия для </a:t>
            </a:r>
            <a:r>
              <a:rPr lang="ru-RU" sz="1600" dirty="0" err="1">
                <a:latin typeface="Times New Roman" pitchFamily="18" charset="0"/>
                <a:cs typeface="Times New Roman" pitchFamily="18" charset="0"/>
              </a:rPr>
              <a:t>пед</a:t>
            </a:r>
            <a:r>
              <a:rPr lang="ru-RU" sz="1600" dirty="0">
                <a:latin typeface="Times New Roman" pitchFamily="18" charset="0"/>
                <a:cs typeface="Times New Roman" pitchFamily="18" charset="0"/>
              </a:rPr>
              <a:t>. Институтов. – М.: Просвещение, 2000.</a:t>
            </a:r>
          </a:p>
          <a:p>
            <a:pPr marL="342900" marR="0" lvl="0" indent="-342900" algn="just" defTabSz="914400" rtl="0" eaLnBrk="1" fontAlgn="base" latinLnBrk="0" hangingPunct="1">
              <a:lnSpc>
                <a:spcPct val="100000"/>
              </a:lnSpc>
              <a:spcBef>
                <a:spcPct val="0"/>
              </a:spcBef>
              <a:spcAft>
                <a:spcPct val="0"/>
              </a:spcAft>
              <a:buClrTx/>
              <a:buSzTx/>
              <a:buFont typeface="+mj-lt"/>
              <a:buAutoNum type="arabicPeriod"/>
              <a:tabLst/>
            </a:pPr>
            <a:r>
              <a:rPr lang="ru-RU" sz="1600" dirty="0">
                <a:latin typeface="Times New Roman" pitchFamily="18" charset="0"/>
                <a:cs typeface="Times New Roman" pitchFamily="18" charset="0"/>
              </a:rPr>
              <a:t>Литвинова, М. Ф. Русские народные подвижные игры [Текст]. — М.: Просвещение, 2010.</a:t>
            </a:r>
          </a:p>
          <a:p>
            <a:pPr marL="342900" marR="0" lvl="0" indent="-342900" algn="just" defTabSz="914400" rtl="0" eaLnBrk="1" fontAlgn="base" latinLnBrk="0" hangingPunct="1">
              <a:lnSpc>
                <a:spcPct val="100000"/>
              </a:lnSpc>
              <a:spcBef>
                <a:spcPct val="0"/>
              </a:spcBef>
              <a:spcAft>
                <a:spcPct val="0"/>
              </a:spcAft>
              <a:buClrTx/>
              <a:buSzTx/>
              <a:buFont typeface="+mj-lt"/>
              <a:buAutoNum type="arabicPeriod"/>
              <a:tabLst/>
            </a:pPr>
            <a:r>
              <a:rPr lang="ru-RU" sz="1600" dirty="0">
                <a:latin typeface="Times New Roman" pitchFamily="18" charset="0"/>
                <a:cs typeface="Times New Roman" pitchFamily="18" charset="0"/>
              </a:rPr>
              <a:t>Литвинова, И. Н. Детские народные подвижные игры [Текст]. — М.: 2010.</a:t>
            </a:r>
          </a:p>
          <a:p>
            <a:pPr marL="342900" marR="0" lvl="0" indent="-342900" algn="just" defTabSz="914400" rtl="0" eaLnBrk="1" fontAlgn="base" latinLnBrk="0" hangingPunct="1">
              <a:lnSpc>
                <a:spcPct val="100000"/>
              </a:lnSpc>
              <a:spcBef>
                <a:spcPct val="0"/>
              </a:spcBef>
              <a:spcAft>
                <a:spcPct val="0"/>
              </a:spcAft>
              <a:buClrTx/>
              <a:buSzTx/>
              <a:buFont typeface="+mj-lt"/>
              <a:buAutoNum type="arabicPeriod"/>
              <a:tabLst/>
            </a:pPr>
            <a:r>
              <a:rPr lang="ru-RU" sz="1600" dirty="0" err="1">
                <a:latin typeface="Times New Roman" pitchFamily="18" charset="0"/>
                <a:cs typeface="Times New Roman" pitchFamily="18" charset="0"/>
              </a:rPr>
              <a:t>Менджерицкая</a:t>
            </a:r>
            <a:r>
              <a:rPr lang="ru-RU" sz="1600" dirty="0">
                <a:latin typeface="Times New Roman" pitchFamily="18" charset="0"/>
                <a:cs typeface="Times New Roman" pitchFamily="18" charset="0"/>
              </a:rPr>
              <a:t>, Д. В. Воспитателю о детской игре [Текст]. – М.: Просвещение, 2009. </a:t>
            </a:r>
          </a:p>
          <a:p>
            <a:pPr marL="342900" marR="0" lvl="0" indent="-342900" algn="just" defTabSz="914400" rtl="0" eaLnBrk="1" fontAlgn="base" latinLnBrk="0" hangingPunct="1">
              <a:lnSpc>
                <a:spcPct val="100000"/>
              </a:lnSpc>
              <a:spcBef>
                <a:spcPct val="0"/>
              </a:spcBef>
              <a:spcAft>
                <a:spcPct val="0"/>
              </a:spcAft>
              <a:buClrTx/>
              <a:buSzTx/>
              <a:buFont typeface="+mj-lt"/>
              <a:buAutoNum type="arabicPeriod"/>
              <a:tabLst/>
            </a:pPr>
            <a:r>
              <a:rPr lang="ru-RU" sz="1600" dirty="0">
                <a:latin typeface="Times New Roman" pitchFamily="18" charset="0"/>
                <a:cs typeface="Times New Roman" pitchFamily="18" charset="0"/>
              </a:rPr>
              <a:t>Покровский, Е. А. Детские игры преимущественно русские [Текст]. – М., 1887. </a:t>
            </a:r>
          </a:p>
          <a:p>
            <a:pPr marL="342900" marR="0" lvl="0" indent="-342900" algn="just" defTabSz="914400" rtl="0" eaLnBrk="1" fontAlgn="base" latinLnBrk="0" hangingPunct="1">
              <a:lnSpc>
                <a:spcPct val="100000"/>
              </a:lnSpc>
              <a:spcBef>
                <a:spcPct val="0"/>
              </a:spcBef>
              <a:spcAft>
                <a:spcPct val="0"/>
              </a:spcAft>
              <a:buClrTx/>
              <a:buSzTx/>
              <a:buFont typeface="+mj-lt"/>
              <a:buAutoNum type="arabicPeriod"/>
              <a:tabLst/>
            </a:pPr>
            <a:r>
              <a:rPr lang="ru-RU" sz="1600" dirty="0">
                <a:latin typeface="Times New Roman" pitchFamily="18" charset="0"/>
                <a:cs typeface="Times New Roman" pitchFamily="18" charset="0"/>
              </a:rPr>
              <a:t>Захарова Л. М. Проблема формирования у дошкольников позитивного отношения к людям разных национальностей в отечественной педагогике (вторая пол. XIX в. в.): </a:t>
            </a:r>
            <a:r>
              <a:rPr lang="ru-RU" sz="1600" dirty="0" err="1">
                <a:latin typeface="Times New Roman" pitchFamily="18" charset="0"/>
                <a:cs typeface="Times New Roman" pitchFamily="18" charset="0"/>
              </a:rPr>
              <a:t>Автореф</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дисс</a:t>
            </a:r>
            <a:r>
              <a:rPr lang="ru-RU" sz="1600" dirty="0">
                <a:latin typeface="Times New Roman" pitchFamily="18" charset="0"/>
                <a:cs typeface="Times New Roman" pitchFamily="18" charset="0"/>
              </a:rPr>
              <a:t>.. канд. </a:t>
            </a:r>
            <a:r>
              <a:rPr lang="ru-RU" sz="1600" dirty="0" err="1">
                <a:latin typeface="Times New Roman" pitchFamily="18" charset="0"/>
                <a:cs typeface="Times New Roman" pitchFamily="18" charset="0"/>
              </a:rPr>
              <a:t>пед</a:t>
            </a:r>
            <a:r>
              <a:rPr lang="ru-RU" sz="1600" dirty="0">
                <a:latin typeface="Times New Roman" pitchFamily="18" charset="0"/>
                <a:cs typeface="Times New Roman" pitchFamily="18" charset="0"/>
              </a:rPr>
              <a:t>. наук. М., 1998.</a:t>
            </a:r>
          </a:p>
          <a:p>
            <a:pPr marL="342900" marR="0" lvl="0" indent="-342900" algn="just" defTabSz="914400" rtl="0" eaLnBrk="1" fontAlgn="base" latinLnBrk="0" hangingPunct="1">
              <a:lnSpc>
                <a:spcPct val="100000"/>
              </a:lnSpc>
              <a:spcBef>
                <a:spcPct val="0"/>
              </a:spcBef>
              <a:spcAft>
                <a:spcPct val="0"/>
              </a:spcAft>
              <a:buClrTx/>
              <a:buSzTx/>
              <a:buFont typeface="+mj-lt"/>
              <a:buAutoNum type="arabicPeriod"/>
              <a:tabLst/>
            </a:pPr>
            <a:r>
              <a:rPr lang="ru-RU" sz="1600" dirty="0" err="1">
                <a:latin typeface="Times New Roman" pitchFamily="18" charset="0"/>
                <a:cs typeface="Times New Roman" pitchFamily="18" charset="0"/>
              </a:rPr>
              <a:t>Кенеман</a:t>
            </a:r>
            <a:r>
              <a:rPr lang="ru-RU" sz="1600" dirty="0">
                <a:latin typeface="Times New Roman" pitchFamily="18" charset="0"/>
                <a:cs typeface="Times New Roman" pitchFamily="18" charset="0"/>
              </a:rPr>
              <a:t> А. В. Детские подвижные игры народов СССР - Москва: Просвещение, 1988.</a:t>
            </a:r>
          </a:p>
          <a:p>
            <a:pPr marL="342900" marR="0" lvl="0" indent="-342900" algn="just" defTabSz="914400" rtl="0" eaLnBrk="1" fontAlgn="base" latinLnBrk="0" hangingPunct="1">
              <a:lnSpc>
                <a:spcPct val="100000"/>
              </a:lnSpc>
              <a:spcBef>
                <a:spcPct val="0"/>
              </a:spcBef>
              <a:spcAft>
                <a:spcPct val="0"/>
              </a:spcAft>
              <a:buClrTx/>
              <a:buSzTx/>
              <a:buFont typeface="+mj-lt"/>
              <a:buAutoNum type="arabicPeriod"/>
              <a:tabLst/>
            </a:pPr>
            <a:r>
              <a:rPr lang="ru-RU" sz="1600" dirty="0" err="1">
                <a:latin typeface="Times New Roman" pitchFamily="18" charset="0"/>
                <a:cs typeface="Times New Roman" pitchFamily="18" charset="0"/>
              </a:rPr>
              <a:t>Ориол</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Риполл</a:t>
            </a:r>
            <a:r>
              <a:rPr lang="ru-RU" sz="1600" dirty="0">
                <a:latin typeface="Times New Roman" pitchFamily="18" charset="0"/>
                <a:cs typeface="Times New Roman" pitchFamily="18" charset="0"/>
              </a:rPr>
              <a:t> «Играй! Самые интересные игры со всего света» - Москва Манн, Иванов и Фербер, 2016.</a:t>
            </a:r>
          </a:p>
          <a:p>
            <a:pPr marL="342900" marR="0" lvl="0" indent="-342900" algn="just" defTabSz="914400" rtl="0" eaLnBrk="1" fontAlgn="base" latinLnBrk="0" hangingPunct="1">
              <a:lnSpc>
                <a:spcPct val="100000"/>
              </a:lnSpc>
              <a:spcBef>
                <a:spcPct val="0"/>
              </a:spcBef>
              <a:spcAft>
                <a:spcPct val="0"/>
              </a:spcAft>
              <a:buClrTx/>
              <a:buSzTx/>
              <a:buFont typeface="+mj-lt"/>
              <a:buAutoNum type="arabicPeriod"/>
              <a:tabLst/>
            </a:pPr>
            <a:r>
              <a:rPr lang="ru-RU" sz="1600" dirty="0">
                <a:latin typeface="Times New Roman" pitchFamily="18" charset="0"/>
                <a:cs typeface="Times New Roman" pitchFamily="18" charset="0"/>
              </a:rPr>
              <a:t>Алешина Н.В. Патриотическое воспитание дошкольников: конспекты занятий. – М.: Перспектива, 2008. </a:t>
            </a:r>
          </a:p>
          <a:p>
            <a:pPr marL="342900" marR="0" lvl="0" indent="-342900" algn="just" defTabSz="914400" rtl="0" eaLnBrk="1" fontAlgn="base" latinLnBrk="0" hangingPunct="1">
              <a:lnSpc>
                <a:spcPct val="100000"/>
              </a:lnSpc>
              <a:spcBef>
                <a:spcPct val="0"/>
              </a:spcBef>
              <a:spcAft>
                <a:spcPct val="0"/>
              </a:spcAft>
              <a:buClrTx/>
              <a:buSzTx/>
              <a:buFont typeface="+mj-lt"/>
              <a:buAutoNum type="arabicPeriod"/>
              <a:tabLst/>
            </a:pPr>
            <a:r>
              <a:rPr lang="ru-RU" sz="1600" dirty="0">
                <a:latin typeface="Times New Roman" pitchFamily="18" charset="0"/>
                <a:cs typeface="Times New Roman" pitchFamily="18" charset="0"/>
              </a:rPr>
              <a:t>Баранникова О.Н. Уроки гражданственности и патриотизма в детском саду. Практическое пособие / О.Н. Баранникова. - М.: </a:t>
            </a:r>
            <a:r>
              <a:rPr lang="ru-RU" sz="1600" dirty="0" err="1">
                <a:latin typeface="Times New Roman" pitchFamily="18" charset="0"/>
                <a:cs typeface="Times New Roman" pitchFamily="18" charset="0"/>
              </a:rPr>
              <a:t>Аркти</a:t>
            </a:r>
            <a:r>
              <a:rPr lang="ru-RU" sz="1600" dirty="0">
                <a:latin typeface="Times New Roman" pitchFamily="18" charset="0"/>
                <a:cs typeface="Times New Roman" pitchFamily="18" charset="0"/>
              </a:rPr>
              <a:t>, 2007. </a:t>
            </a:r>
          </a:p>
          <a:p>
            <a:pPr marL="342900" marR="0" lvl="0" indent="-342900" algn="just" defTabSz="914400" rtl="0" eaLnBrk="1" fontAlgn="base" latinLnBrk="0" hangingPunct="1">
              <a:lnSpc>
                <a:spcPct val="100000"/>
              </a:lnSpc>
              <a:spcBef>
                <a:spcPct val="0"/>
              </a:spcBef>
              <a:spcAft>
                <a:spcPct val="0"/>
              </a:spcAft>
              <a:buClrTx/>
              <a:buSzTx/>
              <a:buFont typeface="+mj-lt"/>
              <a:buAutoNum type="arabicPeriod"/>
              <a:tabLst/>
            </a:pPr>
            <a:r>
              <a:rPr lang="ru-RU" sz="1600" dirty="0" err="1">
                <a:latin typeface="Times New Roman" pitchFamily="18" charset="0"/>
                <a:cs typeface="Times New Roman" pitchFamily="18" charset="0"/>
              </a:rPr>
              <a:t>Маханева</a:t>
            </a:r>
            <a:r>
              <a:rPr lang="ru-RU" sz="1600" dirty="0">
                <a:latin typeface="Times New Roman" pitchFamily="18" charset="0"/>
                <a:cs typeface="Times New Roman" pitchFamily="18" charset="0"/>
              </a:rPr>
              <a:t> М.Д. Нравственно-патриотическое воспитание дошкольников: методическое пособие / М.Д. </a:t>
            </a:r>
            <a:r>
              <a:rPr lang="ru-RU" sz="1600" dirty="0" err="1">
                <a:latin typeface="Times New Roman" pitchFamily="18" charset="0"/>
                <a:cs typeface="Times New Roman" pitchFamily="18" charset="0"/>
              </a:rPr>
              <a:t>Маханева</a:t>
            </a:r>
            <a:r>
              <a:rPr lang="ru-RU" sz="1600" dirty="0">
                <a:latin typeface="Times New Roman" pitchFamily="18" charset="0"/>
                <a:cs typeface="Times New Roman" pitchFamily="18" charset="0"/>
              </a:rPr>
              <a:t>. – М.: Сфера, 2009.</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571744"/>
            <a:ext cx="9144000" cy="1500198"/>
          </a:xfrm>
        </p:spPr>
        <p:txBody>
          <a:bodyPr>
            <a:noAutofit/>
          </a:bodyPr>
          <a:lstStyle/>
          <a:p>
            <a:pPr indent="342900">
              <a:buNone/>
            </a:pPr>
            <a:r>
              <a:rPr lang="ru-RU" sz="6000" b="1" i="1" dirty="0">
                <a:solidFill>
                  <a:srgbClr val="00B050"/>
                </a:solidFill>
                <a:latin typeface="Times New Roman" pitchFamily="18" charset="0"/>
                <a:cs typeface="Times New Roman" pitchFamily="18" charset="0"/>
              </a:rPr>
              <a:t>Спасибо за внимание!</a:t>
            </a:r>
          </a:p>
          <a:p>
            <a:pPr indent="342900">
              <a:buFont typeface="Wingdings" pitchFamily="2" charset="2"/>
              <a:buChar char="ü"/>
            </a:pPr>
            <a:endParaRPr lang="ru-RU" sz="1600" dirty="0">
              <a:latin typeface="Times New Roman" pitchFamily="18" charset="0"/>
              <a:cs typeface="Times New Roman" pitchFamily="18" charset="0"/>
            </a:endParaRPr>
          </a:p>
          <a:p>
            <a:pPr indent="342900">
              <a:buNone/>
            </a:pPr>
            <a:endParaRPr lang="ru-RU" sz="1600" dirty="0">
              <a:latin typeface="Times New Roman" pitchFamily="18" charset="0"/>
              <a:cs typeface="Times New Roman" pitchFamily="18" charset="0"/>
            </a:endParaRPr>
          </a:p>
          <a:p>
            <a:endParaRPr lang="ru-RU"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285861"/>
            <a:ext cx="8229600" cy="4286280"/>
          </a:xfrm>
        </p:spPr>
        <p:txBody>
          <a:bodyPr>
            <a:normAutofit fontScale="25000" lnSpcReduction="20000"/>
          </a:bodyPr>
          <a:lstStyle/>
          <a:p>
            <a:pPr algn="ctr">
              <a:lnSpc>
                <a:spcPct val="120000"/>
              </a:lnSpc>
              <a:buNone/>
            </a:pPr>
            <a:r>
              <a:rPr lang="ru-RU" sz="6400" dirty="0">
                <a:latin typeface="Times New Roman" pitchFamily="18" charset="0"/>
                <a:cs typeface="Times New Roman" pitchFamily="18" charset="0"/>
              </a:rPr>
              <a:t>Игра — самая любимая и естественная деятельность дошкольников, отвечающая их жизненно важным потребностям. Игра занимает важнейшее место в жизни ребенка и является главным средством воспитания и оздоровления. Подвижные игры благоприятно влияют на весь организм ребёнка в целом. Радость и удовольствие сопровождают интересную, активную и доступную для ребёнка игру, она захватывает его, оказывая положительное влияние на общее физическое и умственное развитие.</a:t>
            </a:r>
          </a:p>
          <a:p>
            <a:pPr algn="ctr">
              <a:lnSpc>
                <a:spcPct val="120000"/>
              </a:lnSpc>
              <a:buNone/>
            </a:pPr>
            <a:r>
              <a:rPr lang="ru-RU" sz="6400" dirty="0">
                <a:latin typeface="Times New Roman" pitchFamily="18" charset="0"/>
                <a:cs typeface="Times New Roman" pitchFamily="18" charset="0"/>
              </a:rPr>
              <a:t>Играя, ребёнок удовлетворяет свою потребность в движениях и одновременно с этим повторяет уже освоенный материал. Подвижные игры проводятся ежедневно в группе или на прогулке в зависимости от погодных условий. При активной деятельности детей на воздухе усиливается работа сердца и лёгких. Это оказывает благоприятное влияние на общее состояние детей: улучшается нервная система, повышается сопротивляемость организма к различным заболеваниям.</a:t>
            </a:r>
          </a:p>
          <a:p>
            <a:pPr algn="ctr">
              <a:lnSpc>
                <a:spcPct val="120000"/>
              </a:lnSpc>
              <a:buNone/>
            </a:pPr>
            <a:r>
              <a:rPr lang="ru-RU" sz="6400" dirty="0">
                <a:latin typeface="Times New Roman" pitchFamily="18" charset="0"/>
                <a:cs typeface="Times New Roman" pitchFamily="18" charset="0"/>
              </a:rPr>
              <a:t>С помощью подвижных сюжетных игр дети легче проходят адаптацию в детском саду, учатся действовать по словесной инструкции взрослого. У них появляется интерес к занятиям, которые вызывают положительные эмоции, радостное настроение. </a:t>
            </a:r>
          </a:p>
          <a:p>
            <a:pPr algn="ctr">
              <a:lnSpc>
                <a:spcPct val="120000"/>
              </a:lnSpc>
              <a:buNone/>
            </a:pPr>
            <a:r>
              <a:rPr lang="ru-RU" sz="6400" dirty="0">
                <a:latin typeface="Times New Roman" pitchFamily="18" charset="0"/>
                <a:cs typeface="Times New Roman" pitchFamily="18" charset="0"/>
              </a:rPr>
              <a:t>Подвижные игры создают благоприятные условия для развёртывания активной двигательной деятельности.</a:t>
            </a:r>
          </a:p>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28670"/>
            <a:ext cx="8229600" cy="1000132"/>
          </a:xfrm>
        </p:spPr>
        <p:txBody>
          <a:bodyPr>
            <a:normAutofit/>
          </a:bodyPr>
          <a:lstStyle/>
          <a:p>
            <a:r>
              <a:rPr lang="ru-RU" sz="4000" b="1" i="1" dirty="0">
                <a:latin typeface="Times New Roman" pitchFamily="18" charset="0"/>
                <a:cs typeface="Times New Roman" pitchFamily="18" charset="0"/>
              </a:rPr>
              <a:t>Пословицы и поговорки</a:t>
            </a:r>
          </a:p>
        </p:txBody>
      </p:sp>
      <p:sp>
        <p:nvSpPr>
          <p:cNvPr id="3" name="Содержимое 2"/>
          <p:cNvSpPr>
            <a:spLocks noGrp="1"/>
          </p:cNvSpPr>
          <p:nvPr>
            <p:ph idx="1"/>
          </p:nvPr>
        </p:nvSpPr>
        <p:spPr>
          <a:xfrm>
            <a:off x="428596" y="2214554"/>
            <a:ext cx="8229600" cy="2471741"/>
          </a:xfrm>
          <a:ln w="0" cmpd="dbl">
            <a:noFill/>
          </a:ln>
        </p:spPr>
        <p:txBody>
          <a:bodyPr>
            <a:normAutofit/>
          </a:bodyPr>
          <a:lstStyle/>
          <a:p>
            <a:r>
              <a:rPr lang="ru-RU" sz="1800" dirty="0">
                <a:latin typeface="Times New Roman" pitchFamily="18" charset="0"/>
                <a:cs typeface="Times New Roman" pitchFamily="18" charset="0"/>
              </a:rPr>
              <a:t>В каждой избушке свои игрушки.</a:t>
            </a:r>
          </a:p>
          <a:p>
            <a:r>
              <a:rPr lang="ru-RU" sz="1800" dirty="0">
                <a:latin typeface="Times New Roman" pitchFamily="18" charset="0"/>
                <a:cs typeface="Times New Roman" pitchFamily="18" charset="0"/>
              </a:rPr>
              <a:t>Играет (Забавляется), как дитя.</a:t>
            </a:r>
          </a:p>
          <a:p>
            <a:r>
              <a:rPr lang="ru-RU" sz="1800" dirty="0">
                <a:latin typeface="Times New Roman" pitchFamily="18" charset="0"/>
                <a:cs typeface="Times New Roman" pitchFamily="18" charset="0"/>
              </a:rPr>
              <a:t>В игре да в дороге узнают людей.</a:t>
            </a:r>
          </a:p>
          <a:p>
            <a:r>
              <a:rPr lang="ru-RU" sz="1800" dirty="0">
                <a:latin typeface="Times New Roman" pitchFamily="18" charset="0"/>
                <a:cs typeface="Times New Roman" pitchFamily="18" charset="0"/>
              </a:rPr>
              <a:t>Юн - с игрушками, а стар - с подушками.</a:t>
            </a:r>
          </a:p>
          <a:p>
            <a:r>
              <a:rPr lang="ru-RU" sz="1800" dirty="0">
                <a:latin typeface="Times New Roman" pitchFamily="18" charset="0"/>
                <a:cs typeface="Times New Roman" pitchFamily="18" charset="0"/>
              </a:rPr>
              <a:t>Чем бы дитя не тешилось, лишь бы не плакало.</a:t>
            </a:r>
          </a:p>
          <a:p>
            <a:r>
              <a:rPr lang="ru-RU" sz="1800" dirty="0">
                <a:latin typeface="Times New Roman" pitchFamily="18" charset="0"/>
                <a:cs typeface="Times New Roman" pitchFamily="18" charset="0"/>
              </a:rPr>
              <a:t>Украшение свадьбы — игры и шутки. (татарская)</a:t>
            </a:r>
          </a:p>
          <a:p>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5" name="Прямоугольник 4"/>
          <p:cNvSpPr/>
          <p:nvPr/>
        </p:nvSpPr>
        <p:spPr>
          <a:xfrm>
            <a:off x="642910" y="1428736"/>
            <a:ext cx="8072494" cy="1477328"/>
          </a:xfrm>
          <a:prstGeom prst="rect">
            <a:avLst/>
          </a:prstGeom>
          <a:ln cap="rnd" cmpd="tri">
            <a:solidFill>
              <a:schemeClr val="tx1"/>
            </a:solidFill>
            <a:prstDash val="sysDash"/>
          </a:ln>
        </p:spPr>
        <p:txBody>
          <a:bodyPr wrap="square">
            <a:spAutoFit/>
          </a:bodyPr>
          <a:lstStyle/>
          <a:p>
            <a:r>
              <a:rPr lang="ru-RU" dirty="0">
                <a:latin typeface="Times New Roman" pitchFamily="18" charset="0"/>
                <a:cs typeface="Times New Roman" pitchFamily="18" charset="0"/>
              </a:rPr>
              <a:t>«Игра имеет важное значение в жизни ребенка, имеет то же значение, какое у взрослого имеет деятельность, работа, служба. Каков ребенок в игре, таков во многом он будет в работе, когда вырастет. Поэтому воспитание будущего деятеля происходит прежде всего в игре».</a:t>
            </a:r>
          </a:p>
          <a:p>
            <a:pPr algn="r"/>
            <a:r>
              <a:rPr lang="ru-RU" i="1" dirty="0">
                <a:latin typeface="Times New Roman" pitchFamily="18" charset="0"/>
                <a:cs typeface="Times New Roman" pitchFamily="18" charset="0"/>
              </a:rPr>
              <a:t> (Макаренко Антон Сергеевич)</a:t>
            </a:r>
          </a:p>
        </p:txBody>
      </p:sp>
      <p:sp>
        <p:nvSpPr>
          <p:cNvPr id="6" name="Прямоугольник 5"/>
          <p:cNvSpPr/>
          <p:nvPr/>
        </p:nvSpPr>
        <p:spPr>
          <a:xfrm>
            <a:off x="642910" y="3214686"/>
            <a:ext cx="8072494" cy="646331"/>
          </a:xfrm>
          <a:prstGeom prst="rect">
            <a:avLst/>
          </a:prstGeom>
          <a:ln cap="rnd" cmpd="tri">
            <a:solidFill>
              <a:schemeClr val="tx1"/>
            </a:solidFill>
            <a:prstDash val="sysDash"/>
          </a:ln>
        </p:spPr>
        <p:txBody>
          <a:bodyPr wrap="square">
            <a:spAutoFit/>
          </a:bodyPr>
          <a:lstStyle/>
          <a:p>
            <a:r>
              <a:rPr lang="ru-RU" dirty="0">
                <a:latin typeface="Times New Roman" pitchFamily="18" charset="0"/>
                <a:cs typeface="Times New Roman" pitchFamily="18" charset="0"/>
              </a:rPr>
              <a:t>«Многие детские игры - подражание серьезной деятельности взрослых». </a:t>
            </a:r>
          </a:p>
          <a:p>
            <a:pPr algn="r"/>
            <a:r>
              <a:rPr lang="ru-RU" i="1" dirty="0">
                <a:latin typeface="Times New Roman" pitchFamily="18" charset="0"/>
                <a:cs typeface="Times New Roman" pitchFamily="18" charset="0"/>
              </a:rPr>
              <a:t>(</a:t>
            </a:r>
            <a:r>
              <a:rPr lang="ru-RU" i="1" dirty="0" err="1">
                <a:latin typeface="Times New Roman" pitchFamily="18" charset="0"/>
                <a:cs typeface="Times New Roman" pitchFamily="18" charset="0"/>
              </a:rPr>
              <a:t>Януш</a:t>
            </a:r>
            <a:r>
              <a:rPr lang="ru-RU" i="1" dirty="0">
                <a:latin typeface="Times New Roman" pitchFamily="18" charset="0"/>
                <a:cs typeface="Times New Roman" pitchFamily="18" charset="0"/>
              </a:rPr>
              <a:t> Корчак )</a:t>
            </a:r>
          </a:p>
        </p:txBody>
      </p:sp>
      <p:sp>
        <p:nvSpPr>
          <p:cNvPr id="9" name="Прямоугольник 8"/>
          <p:cNvSpPr/>
          <p:nvPr/>
        </p:nvSpPr>
        <p:spPr>
          <a:xfrm>
            <a:off x="642910" y="4214818"/>
            <a:ext cx="8072494" cy="1477328"/>
          </a:xfrm>
          <a:prstGeom prst="rect">
            <a:avLst/>
          </a:prstGeom>
          <a:ln cap="rnd" cmpd="tri">
            <a:solidFill>
              <a:schemeClr val="tx1"/>
            </a:solidFill>
            <a:prstDash val="sysDash"/>
          </a:ln>
        </p:spPr>
        <p:txBody>
          <a:bodyPr wrap="square">
            <a:spAutoFit/>
          </a:bodyPr>
          <a:lstStyle/>
          <a:p>
            <a:pPr>
              <a:buNone/>
            </a:pPr>
            <a:r>
              <a:rPr lang="ru-RU" dirty="0">
                <a:latin typeface="Times New Roman" pitchFamily="18" charset="0"/>
                <a:cs typeface="Times New Roman" pitchFamily="18" charset="0"/>
              </a:rPr>
              <a:t> «Игра — это огромное светлое окно, через которое в духовный мир ребенка вливается живительный поток представлений, понятий об окружающем мире. Игра — это искра, зажигающая огонек пытливости и любознательности».</a:t>
            </a:r>
          </a:p>
          <a:p>
            <a:pPr algn="r">
              <a:buNone/>
            </a:pPr>
            <a:br>
              <a:rPr lang="ru-RU" dirty="0">
                <a:latin typeface="Times New Roman" pitchFamily="18" charset="0"/>
                <a:cs typeface="Times New Roman" pitchFamily="18" charset="0"/>
              </a:rPr>
            </a:br>
            <a:r>
              <a:rPr lang="ru-RU" i="1" dirty="0">
                <a:latin typeface="Times New Roman" pitchFamily="18" charset="0"/>
                <a:cs typeface="Times New Roman" pitchFamily="18" charset="0"/>
              </a:rPr>
              <a:t>(Василий Александрович Сухомлинский</a:t>
            </a:r>
            <a:r>
              <a:rPr lang="ru-RU" dirty="0">
                <a:latin typeface="Times New Roman" pitchFamily="18" charset="0"/>
                <a:cs typeface="Times New Roman" pitchFamily="18" charset="0"/>
              </a:rPr>
              <a:t>)</a:t>
            </a:r>
            <a:endParaRPr lang="ru-RU" i="1"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285720" y="2000240"/>
            <a:ext cx="4143404" cy="923330"/>
          </a:xfrm>
          <a:prstGeom prst="rect">
            <a:avLst/>
          </a:prstGeom>
          <a:ln cap="rnd" cmpd="tri">
            <a:solidFill>
              <a:schemeClr val="tx1"/>
            </a:solidFill>
            <a:prstDash val="sysDash"/>
          </a:ln>
        </p:spPr>
        <p:txBody>
          <a:bodyPr wrap="square">
            <a:spAutoFit/>
          </a:bodyPr>
          <a:lstStyle/>
          <a:p>
            <a:r>
              <a:rPr lang="ru-RU" dirty="0">
                <a:latin typeface="Times New Roman" pitchFamily="18" charset="0"/>
                <a:cs typeface="Times New Roman" pitchFamily="18" charset="0"/>
              </a:rPr>
              <a:t>Детям нужны игровые площадки, а не игорные.</a:t>
            </a:r>
          </a:p>
          <a:p>
            <a:pPr algn="r"/>
            <a:r>
              <a:rPr lang="ru-RU" i="1" dirty="0">
                <a:latin typeface="Times New Roman" pitchFamily="18" charset="0"/>
                <a:cs typeface="Times New Roman" pitchFamily="18" charset="0"/>
              </a:rPr>
              <a:t> (Константин Кушнер)</a:t>
            </a:r>
          </a:p>
        </p:txBody>
      </p:sp>
      <p:sp>
        <p:nvSpPr>
          <p:cNvPr id="5" name="Прямоугольник 4"/>
          <p:cNvSpPr/>
          <p:nvPr/>
        </p:nvSpPr>
        <p:spPr>
          <a:xfrm>
            <a:off x="5214942" y="3500438"/>
            <a:ext cx="3357586" cy="646331"/>
          </a:xfrm>
          <a:prstGeom prst="rect">
            <a:avLst/>
          </a:prstGeom>
          <a:ln cap="rnd" cmpd="tri">
            <a:solidFill>
              <a:schemeClr val="tx1"/>
            </a:solidFill>
            <a:prstDash val="sysDash"/>
          </a:ln>
        </p:spPr>
        <p:txBody>
          <a:bodyPr wrap="square">
            <a:spAutoFit/>
          </a:bodyPr>
          <a:lstStyle/>
          <a:p>
            <a:r>
              <a:rPr lang="ru-RU" dirty="0">
                <a:latin typeface="Times New Roman" pitchFamily="18" charset="0"/>
                <a:cs typeface="Times New Roman" pitchFamily="18" charset="0"/>
              </a:rPr>
              <a:t>Всякая игра что-то значит. </a:t>
            </a:r>
          </a:p>
          <a:p>
            <a:pPr algn="r"/>
            <a:r>
              <a:rPr lang="ru-RU" i="1" dirty="0">
                <a:latin typeface="Times New Roman" pitchFamily="18" charset="0"/>
                <a:cs typeface="Times New Roman" pitchFamily="18" charset="0"/>
              </a:rPr>
              <a:t>(Йохан </a:t>
            </a:r>
            <a:r>
              <a:rPr lang="ru-RU" i="1" dirty="0" err="1">
                <a:latin typeface="Times New Roman" pitchFamily="18" charset="0"/>
                <a:cs typeface="Times New Roman" pitchFamily="18" charset="0"/>
              </a:rPr>
              <a:t>Хёйзинга</a:t>
            </a:r>
            <a:r>
              <a:rPr lang="ru-RU" i="1" dirty="0">
                <a:latin typeface="Times New Roman" pitchFamily="18" charset="0"/>
                <a:cs typeface="Times New Roman" pitchFamily="18" charset="0"/>
              </a:rPr>
              <a:t>)</a:t>
            </a:r>
          </a:p>
        </p:txBody>
      </p:sp>
      <p:sp>
        <p:nvSpPr>
          <p:cNvPr id="7" name="Прямоугольник 6"/>
          <p:cNvSpPr/>
          <p:nvPr/>
        </p:nvSpPr>
        <p:spPr>
          <a:xfrm>
            <a:off x="4714876" y="2000240"/>
            <a:ext cx="4143404" cy="923330"/>
          </a:xfrm>
          <a:prstGeom prst="rect">
            <a:avLst/>
          </a:prstGeom>
          <a:ln cap="rnd" cmpd="tri">
            <a:solidFill>
              <a:schemeClr val="tx1"/>
            </a:solidFill>
            <a:prstDash val="sysDash"/>
          </a:ln>
        </p:spPr>
        <p:txBody>
          <a:bodyPr wrap="square">
            <a:spAutoFit/>
          </a:bodyPr>
          <a:lstStyle/>
          <a:p>
            <a:r>
              <a:rPr lang="ru-RU" dirty="0">
                <a:latin typeface="Times New Roman" pitchFamily="18" charset="0"/>
                <a:cs typeface="Times New Roman" pitchFamily="18" charset="0"/>
              </a:rPr>
              <a:t>Оторвать ребенка от игры - это не пустяк. </a:t>
            </a:r>
          </a:p>
          <a:p>
            <a:pPr algn="r"/>
            <a:r>
              <a:rPr lang="ru-RU" i="1" dirty="0">
                <a:latin typeface="Times New Roman" pitchFamily="18" charset="0"/>
                <a:cs typeface="Times New Roman" pitchFamily="18" charset="0"/>
              </a:rPr>
              <a:t>(Альфред Адлер)</a:t>
            </a:r>
          </a:p>
        </p:txBody>
      </p:sp>
      <p:sp>
        <p:nvSpPr>
          <p:cNvPr id="8" name="Прямоугольник 7"/>
          <p:cNvSpPr/>
          <p:nvPr/>
        </p:nvSpPr>
        <p:spPr>
          <a:xfrm>
            <a:off x="285720" y="3500438"/>
            <a:ext cx="4143404" cy="923330"/>
          </a:xfrm>
          <a:prstGeom prst="rect">
            <a:avLst/>
          </a:prstGeom>
          <a:ln cap="rnd" cmpd="tri">
            <a:solidFill>
              <a:schemeClr val="tx1"/>
            </a:solidFill>
            <a:prstDash val="sysDash"/>
          </a:ln>
        </p:spPr>
        <p:txBody>
          <a:bodyPr wrap="square">
            <a:spAutoFit/>
          </a:bodyPr>
          <a:lstStyle/>
          <a:p>
            <a:r>
              <a:rPr lang="ru-RU" dirty="0">
                <a:latin typeface="Times New Roman" pitchFamily="18" charset="0"/>
                <a:cs typeface="Times New Roman" pitchFamily="18" charset="0"/>
              </a:rPr>
              <a:t>В игре детей есть часто смысл глубокий.</a:t>
            </a:r>
          </a:p>
          <a:p>
            <a:pPr algn="r"/>
            <a:r>
              <a:rPr lang="ru-RU" i="1" dirty="0">
                <a:latin typeface="Times New Roman" pitchFamily="18" charset="0"/>
                <a:cs typeface="Times New Roman" pitchFamily="18" charset="0"/>
              </a:rPr>
              <a:t>(Иоганн Фридрих Шиллер)</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71480"/>
            <a:ext cx="8229600" cy="1143000"/>
          </a:xfrm>
        </p:spPr>
        <p:txBody>
          <a:bodyPr>
            <a:normAutofit/>
          </a:bodyPr>
          <a:lstStyle/>
          <a:p>
            <a:r>
              <a:rPr lang="ru-RU" sz="2400" b="1" u="sng" dirty="0">
                <a:latin typeface="Times New Roman" pitchFamily="18" charset="0"/>
                <a:cs typeface="Times New Roman" pitchFamily="18" charset="0"/>
              </a:rPr>
              <a:t>Подвижные игры народов России</a:t>
            </a:r>
            <a:br>
              <a:rPr lang="ru-RU" sz="2400" b="1" u="sng" dirty="0">
                <a:latin typeface="Times New Roman" pitchFamily="18" charset="0"/>
                <a:cs typeface="Times New Roman" pitchFamily="18" charset="0"/>
              </a:rPr>
            </a:br>
            <a:r>
              <a:rPr lang="ru-RU" sz="2400" b="1" u="sng" dirty="0">
                <a:latin typeface="Times New Roman" pitchFamily="18" charset="0"/>
                <a:cs typeface="Times New Roman" pitchFamily="18" charset="0"/>
              </a:rPr>
              <a:t> и стран ближнего зарубежья:</a:t>
            </a:r>
          </a:p>
        </p:txBody>
      </p:sp>
      <p:sp>
        <p:nvSpPr>
          <p:cNvPr id="3" name="Содержимое 2"/>
          <p:cNvSpPr>
            <a:spLocks noGrp="1"/>
          </p:cNvSpPr>
          <p:nvPr>
            <p:ph sz="half" idx="1"/>
          </p:nvPr>
        </p:nvSpPr>
        <p:spPr/>
        <p:txBody>
          <a:bodyPr>
            <a:normAutofit fontScale="62500" lnSpcReduction="20000"/>
          </a:bodyPr>
          <a:lstStyle/>
          <a:p>
            <a:pPr marL="514350" indent="-514350">
              <a:lnSpc>
                <a:spcPct val="120000"/>
              </a:lnSpc>
              <a:buAutoNum type="arabicPeriod"/>
            </a:pPr>
            <a:r>
              <a:rPr lang="ru-RU" sz="2600" dirty="0">
                <a:latin typeface="Times New Roman" pitchFamily="18" charset="0"/>
                <a:cs typeface="Times New Roman" pitchFamily="18" charset="0"/>
              </a:rPr>
              <a:t>Азербайджанская народная игра: Палочка-выручалочка (Чопу </a:t>
            </a:r>
            <a:r>
              <a:rPr lang="ru-RU" sz="2600" dirty="0" err="1">
                <a:latin typeface="Times New Roman" pitchFamily="18" charset="0"/>
                <a:cs typeface="Times New Roman" pitchFamily="18" charset="0"/>
              </a:rPr>
              <a:t>дагыт</a:t>
            </a:r>
            <a:r>
              <a:rPr lang="ru-RU" sz="2600" dirty="0">
                <a:latin typeface="Times New Roman" pitchFamily="18" charset="0"/>
                <a:cs typeface="Times New Roman" pitchFamily="18" charset="0"/>
              </a:rPr>
              <a:t>)</a:t>
            </a:r>
          </a:p>
          <a:p>
            <a:pPr marL="514350" indent="-514350">
              <a:lnSpc>
                <a:spcPct val="120000"/>
              </a:lnSpc>
              <a:buAutoNum type="arabicPeriod"/>
            </a:pPr>
            <a:r>
              <a:rPr lang="ru-RU" sz="2600" dirty="0">
                <a:latin typeface="Times New Roman" pitchFamily="18" charset="0"/>
                <a:cs typeface="Times New Roman" pitchFamily="18" charset="0"/>
              </a:rPr>
              <a:t>Белорусская игра «Мельница»(</a:t>
            </a:r>
            <a:r>
              <a:rPr lang="ru-RU" sz="2600" dirty="0" err="1">
                <a:latin typeface="Times New Roman" pitchFamily="18" charset="0"/>
                <a:cs typeface="Times New Roman" pitchFamily="18" charset="0"/>
              </a:rPr>
              <a:t>Млын</a:t>
            </a:r>
            <a:r>
              <a:rPr lang="ru-RU" sz="2600" dirty="0">
                <a:latin typeface="Times New Roman" pitchFamily="18" charset="0"/>
                <a:cs typeface="Times New Roman" pitchFamily="18" charset="0"/>
              </a:rPr>
              <a:t>)</a:t>
            </a:r>
          </a:p>
          <a:p>
            <a:pPr marL="514350" indent="-514350">
              <a:lnSpc>
                <a:spcPct val="120000"/>
              </a:lnSpc>
              <a:buAutoNum type="arabicPeriod"/>
            </a:pPr>
            <a:r>
              <a:rPr lang="ru-RU" sz="2600" dirty="0">
                <a:latin typeface="Times New Roman" pitchFamily="18" charset="0"/>
                <a:cs typeface="Times New Roman" pitchFamily="18" charset="0"/>
              </a:rPr>
              <a:t>Бурятская игра «Иголка, нитка и узелок»</a:t>
            </a:r>
          </a:p>
          <a:p>
            <a:pPr marL="514350" indent="-514350">
              <a:lnSpc>
                <a:spcPct val="120000"/>
              </a:lnSpc>
              <a:buAutoNum type="arabicPeriod"/>
            </a:pPr>
            <a:r>
              <a:rPr lang="ru-RU" sz="2600" dirty="0">
                <a:latin typeface="Times New Roman" pitchFamily="18" charset="0"/>
                <a:cs typeface="Times New Roman" pitchFamily="18" charset="0"/>
              </a:rPr>
              <a:t>Игра народов Коми «Стой, олень»</a:t>
            </a:r>
          </a:p>
          <a:p>
            <a:pPr marL="514350" indent="-514350">
              <a:lnSpc>
                <a:spcPct val="120000"/>
              </a:lnSpc>
              <a:buAutoNum type="arabicPeriod"/>
            </a:pPr>
            <a:r>
              <a:rPr lang="ru-RU" sz="2600" dirty="0">
                <a:latin typeface="Times New Roman" pitchFamily="18" charset="0"/>
                <a:cs typeface="Times New Roman" pitchFamily="18" charset="0"/>
              </a:rPr>
              <a:t>Коми народные игры « Кукушка»</a:t>
            </a:r>
          </a:p>
          <a:p>
            <a:pPr marL="514350" indent="-514350">
              <a:lnSpc>
                <a:spcPct val="120000"/>
              </a:lnSpc>
              <a:buAutoNum type="arabicPeriod"/>
            </a:pPr>
            <a:r>
              <a:rPr lang="ru-RU" sz="2600" dirty="0">
                <a:latin typeface="Times New Roman" pitchFamily="18" charset="0"/>
                <a:cs typeface="Times New Roman" pitchFamily="18" charset="0"/>
              </a:rPr>
              <a:t>Молдавские игры «Овцы и волк» (</a:t>
            </a:r>
            <a:r>
              <a:rPr lang="ru-RU" sz="2600" dirty="0" err="1">
                <a:latin typeface="Times New Roman" pitchFamily="18" charset="0"/>
                <a:cs typeface="Times New Roman" pitchFamily="18" charset="0"/>
              </a:rPr>
              <a:t>Оиле</a:t>
            </a:r>
            <a:r>
              <a:rPr lang="ru-RU" sz="2600" dirty="0">
                <a:latin typeface="Times New Roman" pitchFamily="18" charset="0"/>
                <a:cs typeface="Times New Roman" pitchFamily="18" charset="0"/>
              </a:rPr>
              <a:t> </a:t>
            </a:r>
            <a:r>
              <a:rPr lang="ru-RU" sz="2600" dirty="0" err="1">
                <a:latin typeface="Times New Roman" pitchFamily="18" charset="0"/>
                <a:cs typeface="Times New Roman" pitchFamily="18" charset="0"/>
              </a:rPr>
              <a:t>ши</a:t>
            </a:r>
            <a:r>
              <a:rPr lang="ru-RU" sz="2600" dirty="0">
                <a:latin typeface="Times New Roman" pitchFamily="18" charset="0"/>
                <a:cs typeface="Times New Roman" pitchFamily="18" charset="0"/>
              </a:rPr>
              <a:t> </a:t>
            </a:r>
            <a:r>
              <a:rPr lang="ru-RU" sz="2600" dirty="0" err="1">
                <a:latin typeface="Times New Roman" pitchFamily="18" charset="0"/>
                <a:cs typeface="Times New Roman" pitchFamily="18" charset="0"/>
              </a:rPr>
              <a:t>лупул</a:t>
            </a:r>
            <a:r>
              <a:rPr lang="ru-RU" sz="2600" dirty="0">
                <a:latin typeface="Times New Roman" pitchFamily="18" charset="0"/>
                <a:cs typeface="Times New Roman" pitchFamily="18" charset="0"/>
              </a:rPr>
              <a:t>)</a:t>
            </a:r>
          </a:p>
          <a:p>
            <a:pPr marL="514350" indent="-514350">
              <a:lnSpc>
                <a:spcPct val="120000"/>
              </a:lnSpc>
              <a:buAutoNum type="arabicPeriod"/>
            </a:pPr>
            <a:r>
              <a:rPr lang="ru-RU" sz="2600" dirty="0">
                <a:latin typeface="Times New Roman" pitchFamily="18" charset="0"/>
                <a:cs typeface="Times New Roman" pitchFamily="18" charset="0"/>
              </a:rPr>
              <a:t>Молдавские игры «Барашек» (</a:t>
            </a:r>
            <a:r>
              <a:rPr lang="ru-RU" sz="2600" dirty="0" err="1">
                <a:latin typeface="Times New Roman" pitchFamily="18" charset="0"/>
                <a:cs typeface="Times New Roman" pitchFamily="18" charset="0"/>
              </a:rPr>
              <a:t>Мелуц</a:t>
            </a:r>
            <a:r>
              <a:rPr lang="ru-RU" sz="2600" dirty="0">
                <a:latin typeface="Times New Roman" pitchFamily="18" charset="0"/>
                <a:cs typeface="Times New Roman" pitchFamily="18" charset="0"/>
              </a:rPr>
              <a:t>)</a:t>
            </a:r>
          </a:p>
          <a:p>
            <a:pPr marL="514350" indent="-514350">
              <a:lnSpc>
                <a:spcPct val="120000"/>
              </a:lnSpc>
              <a:buAutoNum type="arabicPeriod"/>
            </a:pPr>
            <a:r>
              <a:rPr lang="ru-RU" sz="2600" dirty="0">
                <a:latin typeface="Times New Roman" pitchFamily="18" charset="0"/>
                <a:cs typeface="Times New Roman" pitchFamily="18" charset="0"/>
              </a:rPr>
              <a:t>Ненецкие игры « Куропатки и охотник» (</a:t>
            </a:r>
            <a:r>
              <a:rPr lang="ru-RU" sz="2600" dirty="0" err="1">
                <a:latin typeface="Times New Roman" pitchFamily="18" charset="0"/>
                <a:cs typeface="Times New Roman" pitchFamily="18" charset="0"/>
              </a:rPr>
              <a:t>Хабавко</a:t>
            </a:r>
            <a:r>
              <a:rPr lang="ru-RU" sz="2600" dirty="0">
                <a:latin typeface="Times New Roman" pitchFamily="18" charset="0"/>
                <a:cs typeface="Times New Roman" pitchFamily="18" charset="0"/>
              </a:rPr>
              <a:t> </a:t>
            </a:r>
            <a:r>
              <a:rPr lang="ru-RU" sz="2600" dirty="0" err="1">
                <a:latin typeface="Times New Roman" pitchFamily="18" charset="0"/>
                <a:cs typeface="Times New Roman" pitchFamily="18" charset="0"/>
              </a:rPr>
              <a:t>няби</a:t>
            </a:r>
            <a:r>
              <a:rPr lang="ru-RU" sz="2600" dirty="0">
                <a:latin typeface="Times New Roman" pitchFamily="18" charset="0"/>
                <a:cs typeface="Times New Roman" pitchFamily="18" charset="0"/>
              </a:rPr>
              <a:t> </a:t>
            </a:r>
            <a:r>
              <a:rPr lang="ru-RU" sz="2600" dirty="0" err="1">
                <a:latin typeface="Times New Roman" pitchFamily="18" charset="0"/>
                <a:cs typeface="Times New Roman" pitchFamily="18" charset="0"/>
              </a:rPr>
              <a:t>ханена</a:t>
            </a:r>
            <a:r>
              <a:rPr lang="ru-RU" sz="2600" dirty="0">
                <a:latin typeface="Times New Roman" pitchFamily="18" charset="0"/>
                <a:cs typeface="Times New Roman" pitchFamily="18" charset="0"/>
              </a:rPr>
              <a:t>)</a:t>
            </a:r>
          </a:p>
          <a:p>
            <a:pPr algn="ctr">
              <a:lnSpc>
                <a:spcPct val="120000"/>
              </a:lnSpc>
              <a:buNone/>
            </a:pPr>
            <a:endParaRPr lang="ru-RU" sz="1600" dirty="0">
              <a:latin typeface="Times New Roman" pitchFamily="18" charset="0"/>
              <a:cs typeface="Times New Roman" pitchFamily="18" charset="0"/>
            </a:endParaRPr>
          </a:p>
        </p:txBody>
      </p:sp>
      <p:sp>
        <p:nvSpPr>
          <p:cNvPr id="4" name="Содержимое 3"/>
          <p:cNvSpPr>
            <a:spLocks noGrp="1"/>
          </p:cNvSpPr>
          <p:nvPr>
            <p:ph sz="half" idx="2"/>
          </p:nvPr>
        </p:nvSpPr>
        <p:spPr/>
        <p:txBody>
          <a:bodyPr>
            <a:normAutofit fontScale="62500" lnSpcReduction="20000"/>
          </a:bodyPr>
          <a:lstStyle/>
          <a:p>
            <a:pPr marL="514350" indent="-514350">
              <a:lnSpc>
                <a:spcPct val="120000"/>
              </a:lnSpc>
              <a:buFont typeface="+mj-lt"/>
              <a:buAutoNum type="arabicPeriod" startAt="9"/>
            </a:pPr>
            <a:r>
              <a:rPr lang="ru-RU" sz="2600" dirty="0">
                <a:latin typeface="Times New Roman" pitchFamily="18" charset="0"/>
                <a:cs typeface="Times New Roman" pitchFamily="18" charset="0"/>
              </a:rPr>
              <a:t>Русские народные игры « Гуси»</a:t>
            </a:r>
          </a:p>
          <a:p>
            <a:pPr marL="514350" indent="-514350">
              <a:lnSpc>
                <a:spcPct val="120000"/>
              </a:lnSpc>
              <a:buFont typeface="+mj-lt"/>
              <a:buAutoNum type="arabicPeriod" startAt="9"/>
            </a:pPr>
            <a:r>
              <a:rPr lang="ru-RU" sz="2600" dirty="0">
                <a:latin typeface="Times New Roman" pitchFamily="18" charset="0"/>
                <a:cs typeface="Times New Roman" pitchFamily="18" charset="0"/>
              </a:rPr>
              <a:t>Русские народные игры «Казаки-разбойники»</a:t>
            </a:r>
          </a:p>
          <a:p>
            <a:pPr marL="514350" indent="-514350">
              <a:lnSpc>
                <a:spcPct val="120000"/>
              </a:lnSpc>
              <a:buFont typeface="+mj-lt"/>
              <a:buAutoNum type="arabicPeriod" startAt="9"/>
            </a:pPr>
            <a:r>
              <a:rPr lang="ru-RU" sz="2600" dirty="0">
                <a:latin typeface="Times New Roman" pitchFamily="18" charset="0"/>
                <a:cs typeface="Times New Roman" pitchFamily="18" charset="0"/>
              </a:rPr>
              <a:t>Русские народные игры «Золотые ворота»</a:t>
            </a:r>
          </a:p>
          <a:p>
            <a:pPr marL="514350" indent="-514350">
              <a:lnSpc>
                <a:spcPct val="120000"/>
              </a:lnSpc>
              <a:buFont typeface="+mj-lt"/>
              <a:buAutoNum type="arabicPeriod" startAt="9"/>
            </a:pPr>
            <a:r>
              <a:rPr lang="ru-RU" sz="2600" dirty="0">
                <a:latin typeface="Times New Roman" pitchFamily="18" charset="0"/>
                <a:cs typeface="Times New Roman" pitchFamily="18" charset="0"/>
              </a:rPr>
              <a:t>Русские народные игры «</a:t>
            </a:r>
            <a:r>
              <a:rPr lang="ru-RU" sz="2600" dirty="0" err="1">
                <a:latin typeface="Times New Roman" pitchFamily="18" charset="0"/>
                <a:cs typeface="Times New Roman" pitchFamily="18" charset="0"/>
              </a:rPr>
              <a:t>Бабка-Ежка</a:t>
            </a:r>
            <a:r>
              <a:rPr lang="ru-RU" sz="2600" dirty="0">
                <a:latin typeface="Times New Roman" pitchFamily="18" charset="0"/>
                <a:cs typeface="Times New Roman" pitchFamily="18" charset="0"/>
              </a:rPr>
              <a:t>»</a:t>
            </a:r>
          </a:p>
          <a:p>
            <a:pPr marL="514350" indent="-514350">
              <a:lnSpc>
                <a:spcPct val="120000"/>
              </a:lnSpc>
              <a:buFont typeface="+mj-lt"/>
              <a:buAutoNum type="arabicPeriod" startAt="9"/>
            </a:pPr>
            <a:r>
              <a:rPr lang="ru-RU" sz="2600" dirty="0">
                <a:latin typeface="Times New Roman" pitchFamily="18" charset="0"/>
                <a:cs typeface="Times New Roman" pitchFamily="18" charset="0"/>
              </a:rPr>
              <a:t>Русские народные игры «Салки»</a:t>
            </a:r>
          </a:p>
          <a:p>
            <a:pPr marL="514350" indent="-514350">
              <a:lnSpc>
                <a:spcPct val="120000"/>
              </a:lnSpc>
              <a:buFont typeface="+mj-lt"/>
              <a:buAutoNum type="arabicPeriod" startAt="9"/>
            </a:pPr>
            <a:r>
              <a:rPr lang="ru-RU" sz="2600" dirty="0">
                <a:latin typeface="Times New Roman" pitchFamily="18" charset="0"/>
                <a:cs typeface="Times New Roman" pitchFamily="18" charset="0"/>
              </a:rPr>
              <a:t>Татарская игра «Спутанные кони»</a:t>
            </a:r>
          </a:p>
          <a:p>
            <a:pPr marL="514350" indent="-514350">
              <a:lnSpc>
                <a:spcPct val="120000"/>
              </a:lnSpc>
              <a:buFont typeface="+mj-lt"/>
              <a:buAutoNum type="arabicPeriod" startAt="9"/>
            </a:pPr>
            <a:r>
              <a:rPr lang="ru-RU" sz="2600" dirty="0">
                <a:latin typeface="Times New Roman" pitchFamily="18" charset="0"/>
                <a:cs typeface="Times New Roman" pitchFamily="18" charset="0"/>
              </a:rPr>
              <a:t>Татарская народная игра «Продаем горшки»</a:t>
            </a:r>
          </a:p>
          <a:p>
            <a:pPr marL="514350" indent="-514350">
              <a:lnSpc>
                <a:spcPct val="120000"/>
              </a:lnSpc>
              <a:buFont typeface="+mj-lt"/>
              <a:buAutoNum type="arabicPeriod" startAt="9"/>
            </a:pPr>
            <a:r>
              <a:rPr lang="ru-RU" sz="2600" dirty="0">
                <a:latin typeface="Times New Roman" pitchFamily="18" charset="0"/>
                <a:cs typeface="Times New Roman" pitchFamily="18" charset="0"/>
              </a:rPr>
              <a:t>Татарская народная игра: </a:t>
            </a:r>
            <a:r>
              <a:rPr lang="ru-RU" sz="2600" dirty="0" err="1">
                <a:latin typeface="Times New Roman" pitchFamily="18" charset="0"/>
                <a:cs typeface="Times New Roman" pitchFamily="18" charset="0"/>
              </a:rPr>
              <a:t>Тимербай</a:t>
            </a:r>
            <a:endParaRPr lang="ru-RU" sz="2600" dirty="0">
              <a:latin typeface="Times New Roman" pitchFamily="18" charset="0"/>
              <a:cs typeface="Times New Roman" pitchFamily="18" charset="0"/>
            </a:endParaRPr>
          </a:p>
          <a:p>
            <a:pPr marL="514350" indent="-514350">
              <a:lnSpc>
                <a:spcPct val="120000"/>
              </a:lnSpc>
              <a:buFont typeface="+mj-lt"/>
              <a:buAutoNum type="arabicPeriod" startAt="9"/>
            </a:pPr>
            <a:r>
              <a:rPr lang="ru-RU" sz="2600" dirty="0">
                <a:latin typeface="Times New Roman" pitchFamily="18" charset="0"/>
                <a:cs typeface="Times New Roman" pitchFamily="18" charset="0"/>
              </a:rPr>
              <a:t>Украинские игры «Волк и козлята»</a:t>
            </a:r>
          </a:p>
          <a:p>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728" y="928670"/>
            <a:ext cx="6858048" cy="714380"/>
          </a:xfrm>
        </p:spPr>
        <p:txBody>
          <a:bodyPr>
            <a:noAutofit/>
          </a:bodyPr>
          <a:lstStyle/>
          <a:p>
            <a:r>
              <a:rPr lang="ru-RU" sz="2800" b="1" i="1" dirty="0">
                <a:latin typeface="Times New Roman" pitchFamily="18" charset="0"/>
                <a:cs typeface="Times New Roman" pitchFamily="18" charset="0"/>
              </a:rPr>
              <a:t>Азербайджанская народная игра: Палочка-выручалочка (Чопу </a:t>
            </a:r>
            <a:r>
              <a:rPr lang="ru-RU" sz="2800" b="1" i="1" dirty="0" err="1">
                <a:latin typeface="Times New Roman" pitchFamily="18" charset="0"/>
                <a:cs typeface="Times New Roman" pitchFamily="18" charset="0"/>
              </a:rPr>
              <a:t>дагыт</a:t>
            </a:r>
            <a:r>
              <a:rPr lang="ru-RU" sz="2800" b="1" i="1" dirty="0">
                <a:latin typeface="Times New Roman" pitchFamily="18" charset="0"/>
                <a:cs typeface="Times New Roman" pitchFamily="18" charset="0"/>
              </a:rPr>
              <a:t>)</a:t>
            </a:r>
          </a:p>
        </p:txBody>
      </p:sp>
      <p:sp>
        <p:nvSpPr>
          <p:cNvPr id="3" name="Содержимое 2"/>
          <p:cNvSpPr>
            <a:spLocks noGrp="1"/>
          </p:cNvSpPr>
          <p:nvPr>
            <p:ph idx="1"/>
          </p:nvPr>
        </p:nvSpPr>
        <p:spPr>
          <a:xfrm>
            <a:off x="2071670" y="2000240"/>
            <a:ext cx="6715140" cy="3643339"/>
          </a:xfrm>
        </p:spPr>
        <p:txBody>
          <a:bodyPr>
            <a:normAutofit fontScale="25000" lnSpcReduction="20000"/>
          </a:bodyPr>
          <a:lstStyle/>
          <a:p>
            <a:pPr indent="342900">
              <a:lnSpc>
                <a:spcPct val="120000"/>
              </a:lnSpc>
              <a:buNone/>
            </a:pPr>
            <a:r>
              <a:rPr lang="ru-RU" sz="6400" dirty="0">
                <a:latin typeface="Times New Roman" pitchFamily="18" charset="0"/>
                <a:cs typeface="Times New Roman" pitchFamily="18" charset="0"/>
              </a:rPr>
              <a:t>Играющие делятся на две команды и выстраиваются в шеренгу друг против друга на расстоянии 8—10 м. В середине площадки чертится круг, в котором на камень кладется доска (длиной 50 см, шириной 30 см), а на доску— двенадцать палочек. По жребию одна из команд получает право начать игру. Один игрок этой команды подходит к доске и с расстояния 1 —1,5 м бросает мяч в доску так, чтобы палочки разлетелись в разные стороны. Пока вторая команда бежит за мячом, первая команда, бросившая мяч, должна быстро собрать палочки на доску. Если первая команда успеет собрать палочки до того, пока вторая команда принесет выигравшей. Если же вторая команда принесет мяч и осалит им игрока первой команды, то выигрывает вторая команда.</a:t>
            </a:r>
            <a:br>
              <a:rPr lang="ru-RU" sz="6400" dirty="0">
                <a:latin typeface="Times New Roman" pitchFamily="18" charset="0"/>
                <a:cs typeface="Times New Roman" pitchFamily="18" charset="0"/>
              </a:rPr>
            </a:br>
            <a:endParaRPr lang="ru-RU" sz="6400" dirty="0">
              <a:latin typeface="Times New Roman" pitchFamily="18" charset="0"/>
              <a:cs typeface="Times New Roman" pitchFamily="18" charset="0"/>
            </a:endParaRPr>
          </a:p>
          <a:p>
            <a:pPr>
              <a:buNone/>
            </a:pPr>
            <a:endParaRPr lang="ru-RU" sz="1600" dirty="0">
              <a:latin typeface="Times New Roman" pitchFamily="18" charset="0"/>
              <a:cs typeface="Times New Roman" pitchFamily="18" charset="0"/>
            </a:endParaRPr>
          </a:p>
        </p:txBody>
      </p:sp>
      <p:sp>
        <p:nvSpPr>
          <p:cNvPr id="4" name="Прямоугольник 3"/>
          <p:cNvSpPr/>
          <p:nvPr/>
        </p:nvSpPr>
        <p:spPr>
          <a:xfrm>
            <a:off x="214282" y="2214554"/>
            <a:ext cx="2285984" cy="395749"/>
          </a:xfrm>
          <a:prstGeom prst="rect">
            <a:avLst/>
          </a:prstGeom>
          <a:ln cap="rnd" cmpd="tri">
            <a:noFill/>
            <a:prstDash val="sysDash"/>
          </a:ln>
        </p:spPr>
        <p:txBody>
          <a:bodyPr wrap="square">
            <a:spAutoFit/>
          </a:bodyPr>
          <a:lstStyle/>
          <a:p>
            <a:pPr indent="342900">
              <a:lnSpc>
                <a:spcPct val="120000"/>
              </a:lnSpc>
              <a:buNone/>
            </a:pPr>
            <a:r>
              <a:rPr lang="ru-RU" i="1" dirty="0">
                <a:solidFill>
                  <a:srgbClr val="FF0000"/>
                </a:solidFill>
                <a:latin typeface="Times New Roman" pitchFamily="18" charset="0"/>
                <a:cs typeface="Times New Roman" pitchFamily="18" charset="0"/>
              </a:rPr>
              <a:t>Правила игры:</a:t>
            </a:r>
          </a:p>
        </p:txBody>
      </p:sp>
      <p:sp>
        <p:nvSpPr>
          <p:cNvPr id="5" name="Прямоугольник 4"/>
          <p:cNvSpPr/>
          <p:nvPr/>
        </p:nvSpPr>
        <p:spPr>
          <a:xfrm>
            <a:off x="214282" y="2786058"/>
            <a:ext cx="2143140" cy="3046988"/>
          </a:xfrm>
          <a:prstGeom prst="rect">
            <a:avLst/>
          </a:prstGeom>
          <a:ln cap="rnd" cmpd="tri">
            <a:solidFill>
              <a:schemeClr val="tx1"/>
            </a:solidFill>
            <a:prstDash val="sysDash"/>
          </a:ln>
        </p:spPr>
        <p:txBody>
          <a:bodyPr wrap="square">
            <a:spAutoFit/>
          </a:bodyPr>
          <a:lstStyle/>
          <a:p>
            <a:pPr>
              <a:buFont typeface="Wingdings" pitchFamily="2" charset="2"/>
              <a:buChar char="ü"/>
            </a:pPr>
            <a:r>
              <a:rPr lang="ru-RU" sz="1600" dirty="0">
                <a:latin typeface="Times New Roman" pitchFamily="18" charset="0"/>
                <a:cs typeface="Times New Roman" pitchFamily="18" charset="0"/>
              </a:rPr>
              <a:t> Если начинающий игру промахнулся, палочки не разлетелись, то право начать игру передается другой команде. Команда, начавшая игру, может продолжить ее, если игрокам удастся быстро собрать и положить палочки.</a:t>
            </a:r>
          </a:p>
        </p:txBody>
      </p:sp>
      <p:pic>
        <p:nvPicPr>
          <p:cNvPr id="6" name="Рисунок 5" descr="палочка-выручалочка.png"/>
          <p:cNvPicPr>
            <a:picLocks noChangeAspect="1"/>
          </p:cNvPicPr>
          <p:nvPr/>
        </p:nvPicPr>
        <p:blipFill>
          <a:blip r:embed="rId3"/>
          <a:stretch>
            <a:fillRect/>
          </a:stretch>
        </p:blipFill>
        <p:spPr>
          <a:xfrm>
            <a:off x="5429256" y="4714884"/>
            <a:ext cx="3000396" cy="1266499"/>
          </a:xfrm>
          <a:prstGeom prst="rect">
            <a:avLst/>
          </a:prstGeom>
        </p:spPr>
      </p:pic>
      <p:pic>
        <p:nvPicPr>
          <p:cNvPr id="7" name="Рисунок 6" descr="азейбарджанцы.jpg"/>
          <p:cNvPicPr>
            <a:picLocks noChangeAspect="1"/>
          </p:cNvPicPr>
          <p:nvPr/>
        </p:nvPicPr>
        <p:blipFill>
          <a:blip r:embed="rId4" cstate="print"/>
          <a:stretch>
            <a:fillRect/>
          </a:stretch>
        </p:blipFill>
        <p:spPr>
          <a:xfrm>
            <a:off x="714348" y="1000108"/>
            <a:ext cx="928694" cy="130473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728" y="928670"/>
            <a:ext cx="6858048" cy="714380"/>
          </a:xfrm>
        </p:spPr>
        <p:txBody>
          <a:bodyPr>
            <a:noAutofit/>
          </a:bodyPr>
          <a:lstStyle/>
          <a:p>
            <a:r>
              <a:rPr lang="ru-RU" sz="2800" b="1" i="1" dirty="0">
                <a:latin typeface="Times New Roman" pitchFamily="18" charset="0"/>
                <a:cs typeface="Times New Roman" pitchFamily="18" charset="0"/>
              </a:rPr>
              <a:t>Белорусская</a:t>
            </a:r>
            <a:r>
              <a:rPr lang="ru-RU" sz="2800" dirty="0"/>
              <a:t> </a:t>
            </a:r>
            <a:r>
              <a:rPr lang="ru-RU" sz="2800" b="1" i="1" dirty="0">
                <a:latin typeface="Times New Roman" pitchFamily="18" charset="0"/>
                <a:cs typeface="Times New Roman" pitchFamily="18" charset="0"/>
              </a:rPr>
              <a:t>игра «Мельница»(</a:t>
            </a:r>
            <a:r>
              <a:rPr lang="ru-RU" sz="2800" b="1" i="1" dirty="0" err="1">
                <a:latin typeface="Times New Roman" pitchFamily="18" charset="0"/>
                <a:cs typeface="Times New Roman" pitchFamily="18" charset="0"/>
              </a:rPr>
              <a:t>Млын</a:t>
            </a:r>
            <a:r>
              <a:rPr lang="ru-RU" sz="2800" b="1" i="1" dirty="0">
                <a:latin typeface="Times New Roman" pitchFamily="18" charset="0"/>
                <a:cs typeface="Times New Roman" pitchFamily="18" charset="0"/>
              </a:rPr>
              <a:t>)</a:t>
            </a:r>
          </a:p>
        </p:txBody>
      </p:sp>
      <p:sp>
        <p:nvSpPr>
          <p:cNvPr id="3" name="Содержимое 2"/>
          <p:cNvSpPr>
            <a:spLocks noGrp="1"/>
          </p:cNvSpPr>
          <p:nvPr>
            <p:ph idx="1"/>
          </p:nvPr>
        </p:nvSpPr>
        <p:spPr>
          <a:xfrm>
            <a:off x="2428860" y="1857364"/>
            <a:ext cx="6143668" cy="3643339"/>
          </a:xfrm>
        </p:spPr>
        <p:txBody>
          <a:bodyPr>
            <a:normAutofit/>
          </a:bodyPr>
          <a:lstStyle/>
          <a:p>
            <a:pPr indent="342900">
              <a:lnSpc>
                <a:spcPct val="110000"/>
              </a:lnSpc>
              <a:buNone/>
            </a:pPr>
            <a:r>
              <a:rPr lang="ru-RU" sz="1600" dirty="0">
                <a:latin typeface="Times New Roman" pitchFamily="18" charset="0"/>
                <a:cs typeface="Times New Roman" pitchFamily="18" charset="0"/>
              </a:rPr>
              <a:t>Все играющие становятся в круг на расстоянии не менее 2 м друг от друга. Один из играющих получают мяч и передает его другому, тот третьему и т. д. по кругу. Постепенно скорость передачи возрастает. Каждый игрок старается поймать мяч.</a:t>
            </a:r>
            <a:br>
              <a:rPr lang="ru-RU" sz="1600" dirty="0"/>
            </a:br>
            <a:endParaRPr lang="ru-RU" sz="1600" dirty="0">
              <a:latin typeface="Times New Roman" pitchFamily="18" charset="0"/>
              <a:cs typeface="Times New Roman" pitchFamily="18" charset="0"/>
            </a:endParaRPr>
          </a:p>
        </p:txBody>
      </p:sp>
      <p:sp>
        <p:nvSpPr>
          <p:cNvPr id="4" name="Прямоугольник 3"/>
          <p:cNvSpPr/>
          <p:nvPr/>
        </p:nvSpPr>
        <p:spPr>
          <a:xfrm>
            <a:off x="285720" y="2357430"/>
            <a:ext cx="2285984" cy="395749"/>
          </a:xfrm>
          <a:prstGeom prst="rect">
            <a:avLst/>
          </a:prstGeom>
          <a:ln cap="rnd" cmpd="tri">
            <a:noFill/>
            <a:prstDash val="sysDash"/>
          </a:ln>
        </p:spPr>
        <p:txBody>
          <a:bodyPr wrap="square">
            <a:spAutoFit/>
          </a:bodyPr>
          <a:lstStyle/>
          <a:p>
            <a:pPr indent="342900">
              <a:lnSpc>
                <a:spcPct val="120000"/>
              </a:lnSpc>
              <a:buNone/>
            </a:pPr>
            <a:r>
              <a:rPr lang="ru-RU" i="1" dirty="0">
                <a:solidFill>
                  <a:srgbClr val="FF0000"/>
                </a:solidFill>
                <a:latin typeface="Times New Roman" pitchFamily="18" charset="0"/>
                <a:cs typeface="Times New Roman" pitchFamily="18" charset="0"/>
              </a:rPr>
              <a:t>Правила игры:</a:t>
            </a:r>
          </a:p>
        </p:txBody>
      </p:sp>
      <p:sp>
        <p:nvSpPr>
          <p:cNvPr id="5" name="Прямоугольник 4"/>
          <p:cNvSpPr/>
          <p:nvPr/>
        </p:nvSpPr>
        <p:spPr>
          <a:xfrm>
            <a:off x="214282" y="3143248"/>
            <a:ext cx="2285984" cy="1815882"/>
          </a:xfrm>
          <a:prstGeom prst="rect">
            <a:avLst/>
          </a:prstGeom>
          <a:ln cap="rnd" cmpd="tri">
            <a:solidFill>
              <a:schemeClr val="tx1"/>
            </a:solidFill>
            <a:prstDash val="sysDash"/>
          </a:ln>
        </p:spPr>
        <p:txBody>
          <a:bodyPr wrap="square">
            <a:spAutoFit/>
          </a:bodyPr>
          <a:lstStyle/>
          <a:p>
            <a:pPr>
              <a:buFont typeface="Wingdings" pitchFamily="2" charset="2"/>
              <a:buChar char="ü"/>
            </a:pPr>
            <a:r>
              <a:rPr lang="ru-RU" sz="1600" dirty="0">
                <a:latin typeface="Times New Roman" pitchFamily="18" charset="0"/>
                <a:cs typeface="Times New Roman" pitchFamily="18" charset="0"/>
              </a:rPr>
              <a:t> Игрок, который упустил мяч или бросил его неправильно, выбывает из игры; побеждает тот, кто остается в игре последним.</a:t>
            </a:r>
          </a:p>
        </p:txBody>
      </p:sp>
      <p:pic>
        <p:nvPicPr>
          <p:cNvPr id="6" name="Рисунок 5" descr="мельница.jpeg"/>
          <p:cNvPicPr>
            <a:picLocks noChangeAspect="1"/>
          </p:cNvPicPr>
          <p:nvPr/>
        </p:nvPicPr>
        <p:blipFill>
          <a:blip r:embed="rId3"/>
          <a:stretch>
            <a:fillRect/>
          </a:stretch>
        </p:blipFill>
        <p:spPr>
          <a:xfrm>
            <a:off x="5214942" y="3357562"/>
            <a:ext cx="3642647" cy="2240038"/>
          </a:xfrm>
          <a:prstGeom prst="rect">
            <a:avLst/>
          </a:prstGeom>
        </p:spPr>
      </p:pic>
      <p:pic>
        <p:nvPicPr>
          <p:cNvPr id="7" name="Рисунок 6" descr="белорусы.jpg"/>
          <p:cNvPicPr>
            <a:picLocks noChangeAspect="1"/>
          </p:cNvPicPr>
          <p:nvPr/>
        </p:nvPicPr>
        <p:blipFill>
          <a:blip r:embed="rId4" cstate="print"/>
          <a:stretch>
            <a:fillRect/>
          </a:stretch>
        </p:blipFill>
        <p:spPr>
          <a:xfrm>
            <a:off x="500034" y="1000108"/>
            <a:ext cx="1042416" cy="1402080"/>
          </a:xfrm>
          <a:prstGeom prst="rect">
            <a:avLst/>
          </a:prstGeom>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829</TotalTime>
  <Words>3425</Words>
  <Application>Microsoft Office PowerPoint</Application>
  <PresentationFormat>Экран (4:3)</PresentationFormat>
  <Paragraphs>285</Paragraphs>
  <Slides>29</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29</vt:i4>
      </vt:variant>
    </vt:vector>
  </HeadingPairs>
  <TitlesOfParts>
    <vt:vector size="34" baseType="lpstr">
      <vt:lpstr>Arial</vt:lpstr>
      <vt:lpstr>Calibri</vt:lpstr>
      <vt:lpstr>Times New Roman</vt:lpstr>
      <vt:lpstr>Wingdings</vt:lpstr>
      <vt:lpstr>Тема Office</vt:lpstr>
      <vt:lpstr>«Подвижные игры  народов России и  стран ближнего зарубежья»</vt:lpstr>
      <vt:lpstr>Презентация PowerPoint</vt:lpstr>
      <vt:lpstr>Презентация PowerPoint</vt:lpstr>
      <vt:lpstr>Пословицы и поговорки</vt:lpstr>
      <vt:lpstr>Презентация PowerPoint</vt:lpstr>
      <vt:lpstr>Презентация PowerPoint</vt:lpstr>
      <vt:lpstr>Подвижные игры народов России  и стран ближнего зарубежья:</vt:lpstr>
      <vt:lpstr>Азербайджанская народная игра: Палочка-выручалочка (Чопу дагыт)</vt:lpstr>
      <vt:lpstr>Белорусская игра «Мельница»(Млын)</vt:lpstr>
      <vt:lpstr>Бурятская игра «Иголка, нитка и узелок»</vt:lpstr>
      <vt:lpstr>Игра народов Коми «Стой, олень»</vt:lpstr>
      <vt:lpstr>Игра народов Коми «Кукушка»</vt:lpstr>
      <vt:lpstr>Молдавские игры «Овцы и волк»  (Оиле ши лупул)</vt:lpstr>
      <vt:lpstr>Молдавские игры «Барашек» (Мелуц)</vt:lpstr>
      <vt:lpstr>Ненецкие игры « Куропатки и охотник» (Хабавко няби ханена)</vt:lpstr>
      <vt:lpstr>Русские народные игры «Гуси»</vt:lpstr>
      <vt:lpstr>Русские народные игры  «Казаки-разбойники»</vt:lpstr>
      <vt:lpstr>Русские народные игры  «Золотые ворота»</vt:lpstr>
      <vt:lpstr>Русские народные игры «Бабка-Ежка»</vt:lpstr>
      <vt:lpstr>Русские народные игры «Салки»</vt:lpstr>
      <vt:lpstr>Татарская игра «Спутанные кони»</vt:lpstr>
      <vt:lpstr>Татарская народная игра  «Продаем горшки»</vt:lpstr>
      <vt:lpstr>Татарская народная игра «Тимербай»</vt:lpstr>
      <vt:lpstr>Украинские игры «Волк и козлята»</vt:lpstr>
      <vt:lpstr>Заключение</vt:lpstr>
      <vt:lpstr>Презентация PowerPoint</vt:lpstr>
      <vt:lpstr>Презентация PowerPoint</vt:lpstr>
      <vt:lpstr>Список литературы:</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«Подвижные игры народов мира»</dc:title>
  <dc:creator>User</dc:creator>
  <cp:lastModifiedBy>Кукин Иван Николаевич</cp:lastModifiedBy>
  <cp:revision>68</cp:revision>
  <dcterms:created xsi:type="dcterms:W3CDTF">2021-11-21T12:10:53Z</dcterms:created>
  <dcterms:modified xsi:type="dcterms:W3CDTF">2023-04-16T17:11:02Z</dcterms:modified>
</cp:coreProperties>
</file>