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6" r:id="rId4"/>
    <p:sldId id="290" r:id="rId5"/>
    <p:sldId id="299" r:id="rId6"/>
    <p:sldId id="287" r:id="rId7"/>
    <p:sldId id="295" r:id="rId8"/>
    <p:sldId id="291" r:id="rId9"/>
    <p:sldId id="294" r:id="rId10"/>
    <p:sldId id="296" r:id="rId11"/>
    <p:sldId id="297" r:id="rId12"/>
    <p:sldId id="288" r:id="rId13"/>
    <p:sldId id="289" r:id="rId14"/>
    <p:sldId id="293" r:id="rId15"/>
    <p:sldId id="298" r:id="rId16"/>
    <p:sldId id="292" r:id="rId17"/>
    <p:sldId id="300" r:id="rId18"/>
    <p:sldId id="278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3300"/>
    <a:srgbClr val="001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62" autoAdjust="0"/>
    <p:restoredTop sz="91594" autoAdjust="0"/>
  </p:normalViewPr>
  <p:slideViewPr>
    <p:cSldViewPr>
      <p:cViewPr varScale="1">
        <p:scale>
          <a:sx n="83" d="100"/>
          <a:sy n="8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B5CD-948A-4AC5-B870-B15EA68B618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06B2-161C-4D44-8900-10E2F1978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FAD3-12EF-4D1B-AF34-E5977166D7D3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2825-4CBA-4A0C-B3A9-40EC4039C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5940-38AB-4260-A5FD-4E02F6FA0472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0C74-46DA-4A4A-A6EE-7520E21CC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4E6D-8988-4AF4-8B8B-8B67B6CD5736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C6EC-1B45-4FC2-A2CB-A40A7444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F116-B6BC-4DFA-8186-2754EDA2E1D5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3BDD-883A-4BEC-A392-7F3B5FE2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E18A-3215-4313-A9D2-D8C1F7CB0D4C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4D2F-B45C-4ABC-8857-B67AA7CAD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038E-F4D5-4E94-B9B7-58BEEE34FC67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FCC3-1B8F-47F9-B05B-404A2ECD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ADDE-3C8D-4E8A-A0E1-152B60EECBD6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0135-FC01-4AD7-9942-05F84187E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1794-9142-48BC-A482-6DF0244208FE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8243-492F-4251-A7F5-6127E07E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F2AA-B970-4574-B27F-F8870DE8C2BA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7B4B-D55A-415A-AE50-4CAC49328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59C3-CD4E-425B-A2FE-30BA329CED60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B97C-C4BE-4D40-957A-62998979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124-D659-4F6D-8928-0821BADC3C0D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D5A4-F058-4C87-A4C8-673717A99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24EF4-AB13-4F39-8742-222BCECAC494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7F7520-B758-469F-8DCB-9D4BA569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42844" y="142852"/>
            <a:ext cx="8858312" cy="9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Documents and Settings\Aida\Рабочий стол\ПРО создание презнетаций шаблонов... и всё!\Картинки к 1 сентября\lqoeyiomhoedxyztswry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4238" flipH="1">
            <a:off x="463550" y="215900"/>
            <a:ext cx="611188" cy="6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214554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подготовки выпускников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 выполнению задания №8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по русскому языку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4000504"/>
            <a:ext cx="48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Макухина Светлана Николаевна, </a:t>
            </a:r>
          </a:p>
          <a:p>
            <a:r>
              <a:rPr lang="ru-RU" dirty="0" smtClean="0"/>
              <a:t>учитель  русского языка и литературы</a:t>
            </a:r>
          </a:p>
          <a:p>
            <a:r>
              <a:rPr lang="ru-RU" dirty="0" smtClean="0"/>
              <a:t>МБОУ Бабагайской </a:t>
            </a:r>
            <a:r>
              <a:rPr lang="ru-RU" dirty="0" smtClean="0"/>
              <a:t>СОШ</a:t>
            </a:r>
          </a:p>
          <a:p>
            <a:r>
              <a:rPr lang="ru-RU" dirty="0" err="1" smtClean="0"/>
              <a:t>с.Бабагай</a:t>
            </a:r>
            <a:endParaRPr lang="ru-RU" dirty="0" smtClean="0"/>
          </a:p>
          <a:p>
            <a:r>
              <a:rPr lang="ru-RU" dirty="0" smtClean="0"/>
              <a:t>Заларинского района</a:t>
            </a:r>
          </a:p>
          <a:p>
            <a:r>
              <a:rPr lang="ru-RU" dirty="0" smtClean="0"/>
              <a:t>Иркутской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16813" y="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ЕГЭ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" descr="ed0031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19002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8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4.Ошибки в построении предложений с однородными членами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Однородными</a:t>
            </a:r>
            <a:r>
              <a:rPr lang="ru-RU" sz="1600"/>
              <a:t> называются члены предложения, выполняющие одинаковую синтаксическую функцию, объединённые одинаковым отношением к одному и тому же члену предложения, связанные между собой сочинительной связью. </a:t>
            </a:r>
            <a:r>
              <a:rPr lang="ru-RU" sz="1600" b="1" i="1"/>
              <a:t>Однородными</a:t>
            </a:r>
            <a:r>
              <a:rPr lang="ru-RU" sz="1600"/>
              <a:t> могут быть как</a:t>
            </a:r>
            <a:r>
              <a:rPr lang="ru-RU" sz="1600" b="1" i="1"/>
              <a:t> главные,</a:t>
            </a:r>
            <a:r>
              <a:rPr lang="ru-RU" sz="1600"/>
              <a:t> так</a:t>
            </a:r>
            <a:r>
              <a:rPr lang="ru-RU" sz="1600" b="1" i="1"/>
              <a:t> и второстепенные члены.</a:t>
            </a:r>
            <a:endParaRPr lang="ru-RU" sz="16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814513"/>
          <a:ext cx="8358188" cy="4768850"/>
        </p:xfrm>
        <a:graphic>
          <a:graphicData uri="http://schemas.openxmlformats.org/drawingml/2006/table">
            <a:tbl>
              <a:tblPr/>
              <a:tblGrid>
                <a:gridCol w="3846513"/>
                <a:gridCol w="2327275"/>
                <a:gridCol w="2184400"/>
              </a:tblGrid>
              <a:tr h="387350">
                <a:tc>
                  <a:txBody>
                    <a:bodyPr/>
                    <a:lstStyle/>
                    <a:p>
                      <a:pPr marL="850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Нельзя смешивать родовидовые понятия в одном ряду.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магазине продают кондитерские изделия, пирожки и булочки.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магазине продают кондитерские изделия: пирожки и булочки.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Нельзя употреблять общее зависимое слово при однородных членах, требующих разного управления.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войны народ надеялся и верил в победу.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войны народ надеялся на победу и верил в неё.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и вторая часть двойных союзов должна относиться к однородным членам :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только...,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(нельзя -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также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как..., так и; 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столько ..., сколько.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Книга не только интересна детям, но и взрослым.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Книга интересна не только детям, а и взрослым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Книга интересна не только детям, но и взрослым.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5.Предложения с нарушением видовременной соотнесенности глагольных форм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14313" y="890588"/>
            <a:ext cx="8572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Все формы глагола имеют</a:t>
            </a:r>
            <a:r>
              <a:rPr lang="ru-RU" sz="1600" b="1" i="1"/>
              <a:t> категорию ВИДА:</a:t>
            </a:r>
            <a:endParaRPr lang="ru-RU" sz="1600"/>
          </a:p>
          <a:p>
            <a:r>
              <a:rPr lang="ru-RU" sz="1600"/>
              <a:t>-</a:t>
            </a:r>
            <a:r>
              <a:rPr lang="ru-RU" sz="1600" b="1" i="1"/>
              <a:t>несовершенный</a:t>
            </a:r>
            <a:r>
              <a:rPr lang="ru-RU" sz="1600"/>
              <a:t>- что делать? что делая?</a:t>
            </a:r>
          </a:p>
          <a:p>
            <a:r>
              <a:rPr lang="ru-RU" sz="1600"/>
              <a:t> -</a:t>
            </a:r>
            <a:r>
              <a:rPr lang="ru-RU" sz="1600" b="1" i="1"/>
              <a:t>совершенный</a:t>
            </a:r>
            <a:r>
              <a:rPr lang="ru-RU" sz="1600"/>
              <a:t> - что Сделать? что Сделав?</a:t>
            </a:r>
          </a:p>
          <a:p>
            <a:r>
              <a:rPr lang="ru-RU" sz="1600"/>
              <a:t> Формы глагола в изъявительном наклонении имеют</a:t>
            </a:r>
            <a:r>
              <a:rPr lang="ru-RU" sz="1600" b="1" i="1"/>
              <a:t> категорию ВРЕМЕНИ.</a:t>
            </a:r>
          </a:p>
          <a:p>
            <a:r>
              <a:rPr lang="ru-RU" sz="1600" b="1" i="1"/>
              <a:t> -настоящее</a:t>
            </a:r>
            <a:r>
              <a:rPr lang="ru-RU" sz="1600"/>
              <a:t>  </a:t>
            </a:r>
            <a:r>
              <a:rPr lang="ru-RU" sz="1600" b="1" i="1"/>
              <a:t>и прошедшее </a:t>
            </a:r>
            <a:r>
              <a:rPr lang="ru-RU" sz="1600"/>
              <a:t>(у всех форм); </a:t>
            </a:r>
            <a:r>
              <a:rPr lang="ru-RU" sz="1600" b="1" i="1"/>
              <a:t>-будущее</a:t>
            </a:r>
            <a:r>
              <a:rPr lang="ru-RU" sz="1600"/>
              <a:t> (только у глаголов)</a:t>
            </a:r>
          </a:p>
          <a:p>
            <a:r>
              <a:rPr lang="ru-RU" sz="1600"/>
              <a:t>Если в предложении встречаются несколько глагольных форм,</a:t>
            </a:r>
          </a:p>
          <a:p>
            <a:r>
              <a:rPr lang="ru-RU" sz="1600" b="1" i="1"/>
              <a:t>они должны соотноситься друг с другом по времени и виду.</a:t>
            </a:r>
            <a:r>
              <a:rPr lang="ru-RU" sz="1600"/>
              <a:t> Нарушение этого условия говорит о нарушении видовременной соотнесённости глагольных форм.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00438"/>
          <a:ext cx="8501122" cy="2105025"/>
        </p:xfrm>
        <a:graphic>
          <a:graphicData uri="http://schemas.openxmlformats.org/drawingml/2006/table">
            <a:tbl>
              <a:tblPr/>
              <a:tblGrid>
                <a:gridCol w="3484073"/>
                <a:gridCol w="2485283"/>
                <a:gridCol w="2531766"/>
              </a:tblGrid>
              <a:tr h="601663">
                <a:tc>
                  <a:txBody>
                    <a:bodyPr/>
                    <a:lstStyle/>
                    <a:p>
                      <a:pPr marL="850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50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7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 ошибки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9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предложении все глаголы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его формы должны быть одного вида и одного времени.</a:t>
                      </a: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Сестра читает книгу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 пересказала ее брату.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Сестра прочитала книгу и пересказала ее брату.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5" marR="5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3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6.Неправильное употребление падежной формы существительного с предлогом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14422"/>
          <a:ext cx="8715435" cy="4892613"/>
        </p:xfrm>
        <a:graphic>
          <a:graphicData uri="http://schemas.openxmlformats.org/drawingml/2006/table">
            <a:tbl>
              <a:tblPr/>
              <a:tblGrid>
                <a:gridCol w="4714908"/>
                <a:gridCol w="2144202"/>
                <a:gridCol w="1856325"/>
              </a:tblGrid>
              <a:tr h="492622">
                <a:tc>
                  <a:txBody>
                    <a:bodyPr/>
                    <a:lstStyle/>
                    <a:p>
                      <a:pPr marL="850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50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Правило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Пример ошибки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Верный вариант</a:t>
                      </a: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932">
                <a:tc>
                  <a:txBody>
                    <a:bodyPr/>
                    <a:lstStyle/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Предлог ПО со значением «после чего-нибудь» употребляется 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П.п.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(о ком? о чем?).</a:t>
                      </a: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окончанию консерватории Чайковский уехал в Москву.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окончани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консерватории Чайковский уехал в Москву.</a:t>
                      </a:r>
                    </a:p>
                    <a:p>
                      <a:pPr marL="63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339">
                <a:tc>
                  <a:txBody>
                    <a:bodyPr/>
                    <a:lstStyle/>
                    <a:p>
                      <a:pPr marL="762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Предлоги СОГЛАСНО, ВОПРЕКИ, БЛАГОДАРЯ, СООБРАЗНО,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НАПЕРЕКОР,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ПОДОБНО употребляются только 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Д.п.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(кому? чему?).</a:t>
                      </a: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Всё получилось благодаря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случая.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Всё получилось благодаря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случа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Предлоги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МЕРУ, В СИЛУ, В ТЕЧЕНИЕ, В ПРОДОЛЖЕНИЕ, В ЗАКЛЮЧЕНИЕ, ПО ПРИЧИНЕ, ПО ЗАВЕРШЕНИИ, НАПОДОБИЕ, ПОСРЕДСТВОМ употребляются 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Р.п.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(кого? чего?).</a:t>
                      </a: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Я не участвовал в соревнованиях по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причине плохой подготовке.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участвовал в соревнованиях по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причине плохой подготовк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206">
                <a:tc>
                  <a:txBody>
                    <a:bodyPr/>
                    <a:lstStyle/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обозначении пространственных отношений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используется предлог ИЗ.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Предлог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В(ВО) имеет антоним ИЗ, предлог НА - антоним С(СО)</a:t>
                      </a: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Приехал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Польши.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Приехал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Польши.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9" marR="4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7. Неправильное построение предложений с косвенной речью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9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Предложения с косвенной речью</a:t>
            </a:r>
            <a:r>
              <a:rPr lang="ru-RU" sz="1600" dirty="0" smtClean="0"/>
              <a:t> - это СПП, </a:t>
            </a:r>
            <a:r>
              <a:rPr lang="ru-RU" sz="1600" b="1" i="1" dirty="0" smtClean="0"/>
              <a:t>состоящие из двух частей</a:t>
            </a:r>
            <a:r>
              <a:rPr lang="ru-RU" sz="1600" dirty="0" smtClean="0"/>
              <a:t> (слов автора и косвенной речи), которые соединяются подчинительными союзами. </a:t>
            </a:r>
            <a:r>
              <a:rPr lang="ru-RU" sz="1600" b="1" i="1" dirty="0" smtClean="0"/>
              <a:t>Предложения с косвенной речью</a:t>
            </a:r>
            <a:r>
              <a:rPr lang="ru-RU" sz="1600" dirty="0" smtClean="0"/>
              <a:t> передают только содержание чужой речи. При замене предложений с прямой речью предложениями с косвенной речью особое внимание нужно обращать на правильное употребление личных и притяжательных местоимений, а также связанных с ними глаголов.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500307"/>
          <a:ext cx="8358247" cy="3499209"/>
        </p:xfrm>
        <a:graphic>
          <a:graphicData uri="http://schemas.openxmlformats.org/drawingml/2006/table">
            <a:tbl>
              <a:tblPr/>
              <a:tblGrid>
                <a:gridCol w="4263058"/>
                <a:gridCol w="4095189"/>
              </a:tblGrid>
              <a:tr h="838224"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Ошибки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в построении предложения с косвенной речью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Верный вариант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0025"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 утверждает, что я это знаю.</a:t>
                      </a:r>
                    </a:p>
                    <a:p>
                      <a:pPr marL="762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 лицо)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 утверждает, что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знает.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лицо)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0480">
                <a:tc>
                  <a:txBody>
                    <a:bodyPr/>
                    <a:lstStyle/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Ведущий спросил,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известны ли вам правила игры.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Ведущий спросил,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известны ли 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им 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правила игры.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0480">
                <a:tc>
                  <a:txBody>
                    <a:bodyPr/>
                    <a:lstStyle/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Дети сказали, что мы не виноваты.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Дети сказали, что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они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не виноваты.</a:t>
                      </a:r>
                    </a:p>
                    <a:p>
                      <a:pPr marL="889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8. Нарушения в построении предложений с несогласованным приложением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928670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Имена собственные—названия, заключенные в кавычки, являются НЕСОГЛАСОВАННЫМИ приложениями.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857364"/>
          <a:ext cx="8644000" cy="4000528"/>
        </p:xfrm>
        <a:graphic>
          <a:graphicData uri="http://schemas.openxmlformats.org/drawingml/2006/table">
            <a:tbl>
              <a:tblPr/>
              <a:tblGrid>
                <a:gridCol w="3686710"/>
                <a:gridCol w="2416131"/>
                <a:gridCol w="2541159"/>
              </a:tblGrid>
              <a:tr h="337012">
                <a:tc>
                  <a:txBody>
                    <a:bodyPr/>
                    <a:lstStyle/>
                    <a:p>
                      <a:pPr marL="9398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Правило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Пример ошибки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Верный вариант</a:t>
                      </a: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280"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произведения, заключённое в кавычки и данное после родового слова (роман, повесть, журнал, газета, картина и т.п.) должно стоять только в форме И.п.</a:t>
                      </a:r>
                    </a:p>
                    <a:p>
                      <a:pPr marL="762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 фильма состоится в кинотеатре «Художественном». </a:t>
                      </a:r>
                    </a:p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пьесе «Вишнёвом саде» А.П. Чехов писал, что у него вышла не драма, а комедия.</a:t>
                      </a: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 фильма состоится в кинотеатре «Художественный».</a:t>
                      </a:r>
                    </a:p>
                    <a:p>
                      <a:pPr marL="635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3500" marR="0" indent="0" algn="l" defTabSz="914400" rtl="0" eaLnBrk="1" fontAlgn="auto" latinLnBrk="0" hangingPunct="1">
                        <a:lnSpc>
                          <a:spcPts val="1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пьесе «Вишнёвый сад» А.П. Чехов писал, что у него вышла не драма, а комедия.</a:t>
                      </a:r>
                      <a:endParaRPr lang="ru-RU" sz="180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35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7236">
                <a:tc>
                  <a:txBody>
                    <a:bodyPr/>
                    <a:lstStyle/>
                    <a:p>
                      <a:pPr marL="762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родового слова нет, склонять нужно название произведения </a:t>
                      </a: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 сюжете </a:t>
                      </a:r>
                      <a:r>
                        <a:rPr lang="ru-RU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«Отцов и детей»</a:t>
                      </a:r>
                      <a:r>
                        <a:rPr lang="ru-RU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 важное место занимают идеологические споры .</a:t>
                      </a: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6" marR="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9.Ошибка в употреблении имени числительного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71546"/>
          <a:ext cx="8715434" cy="5748664"/>
        </p:xfrm>
        <a:graphic>
          <a:graphicData uri="http://schemas.openxmlformats.org/drawingml/2006/table">
            <a:tbl>
              <a:tblPr/>
              <a:tblGrid>
                <a:gridCol w="4214842"/>
                <a:gridCol w="2143140"/>
                <a:gridCol w="2357452"/>
              </a:tblGrid>
              <a:tr h="357190">
                <a:tc>
                  <a:txBody>
                    <a:bodyPr/>
                    <a:lstStyle/>
                    <a:p>
                      <a:pPr marL="723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63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 ошибки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674">
                <a:tc>
                  <a:txBody>
                    <a:bodyPr/>
                    <a:lstStyle/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склонении составных количественных числительных должны изменяться все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слова  и все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части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входящие в их состав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окружности озеро составило около четыреста шестьдесят пяти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метров.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 окружности озеро составило около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четырёхсот шестидесяти пяти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метров.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6712">
                <a:tc>
                  <a:txBody>
                    <a:bodyPr/>
                    <a:lstStyle/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Две формы имеют числительные: </a:t>
                      </a:r>
                    </a:p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И.п.,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В.п.-сорок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девяносто, сто;</a:t>
                      </a:r>
                    </a:p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Р.,Д.,Т.,П.п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.- сорока, девяноста, ста.</a:t>
                      </a:r>
                    </a:p>
                    <a:p>
                      <a:pPr marL="762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И.п.,В.п.-полтора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полтораста;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Р.,Д.,Т.,П.п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.- полутора, полутораста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девяностами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рублями, в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полуторастах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километрах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девяноста рублями, </a:t>
                      </a:r>
                    </a:p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полутораста километрах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9685">
                <a:tc>
                  <a:txBody>
                    <a:bodyPr/>
                    <a:lstStyle/>
                    <a:p>
                      <a:pPr marL="762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склонении составных порядковых числительных изменяется только последнее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слово.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событие состоялось в начале тысячи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девятьсот пятого   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года.</a:t>
                      </a: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Это событие состоялось в начале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тысяча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девятьсот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пятого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года.</a:t>
                      </a: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484">
                <a:tc>
                  <a:txBody>
                    <a:bodyPr/>
                    <a:lstStyle/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Собирательные числительные 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двое-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десятеро)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употребляться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существительными,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обозначающими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мужского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пола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,с сущ.только мн. числа и с сущ., обозначающими детёнышей животных.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ts val="22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двое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спортсменок,</a:t>
                      </a:r>
                    </a:p>
                    <a:p>
                      <a:pPr marL="88900" algn="l">
                        <a:lnSpc>
                          <a:spcPts val="22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трое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2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спортсменки,</a:t>
                      </a:r>
                    </a:p>
                    <a:p>
                      <a:pPr marL="88900">
                        <a:lnSpc>
                          <a:spcPts val="221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волка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190">
                <a:tc>
                  <a:txBody>
                    <a:bodyPr/>
                    <a:lstStyle/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ОБЕ употребляется только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существительными женского рода</a:t>
                      </a: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обоими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спицами,</a:t>
                      </a:r>
                    </a:p>
                    <a:p>
                      <a:pPr marL="88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к обоим подругам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обеими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спицами, </a:t>
                      </a:r>
                    </a:p>
                    <a:p>
                      <a:pPr marL="889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к обеим подругам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2" marR="5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Имя числительное- часть речи, которая обозначает количество, порядок при счёте и число.</a:t>
            </a:r>
            <a:endParaRPr lang="ru-RU" sz="16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1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10.Ошибка в построении сложного предложения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785926"/>
          <a:ext cx="8286807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4701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Правило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ошибки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Верный вариант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620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Союзное слово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«который»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должно относиться к стоящему рядом с ним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существительному того же рода.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Матрёна была тем праведником, без которой, по пословице, не стоит село.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Матрёна была тем праведником, без которого, по пословице, не стоит село.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05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предложении нельзя употреблять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лишние союзы.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переоценить риск, чем нежели не заметить его.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переоценить риск, чем  не заметить его.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05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Должно быть понятно,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 какому слову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относится придаточная часть.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показал гостям автограф писателя, который мне очень дорог.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показал гостям автограф  любимого писателя.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500043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Сложные предложения: </a:t>
            </a:r>
            <a:r>
              <a:rPr lang="ru-RU" sz="1600" b="1" i="1" dirty="0" smtClean="0"/>
              <a:t>сложносочинённое, сложноподчинённое и бессоюзное.</a:t>
            </a:r>
            <a:r>
              <a:rPr lang="ru-RU" sz="1600" dirty="0" smtClean="0"/>
              <a:t> Каждому из этих типов присущи свои смысловые и грамматические особенности, связанные с наличием или отсутствием союза, значением союза, порядком следования частей и интонацией.</a:t>
            </a:r>
            <a:endParaRPr lang="ru-RU" sz="16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2147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Рисунок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2150264" cy="313843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Рисунок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28670"/>
            <a:ext cx="2470829" cy="3714776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Рисунок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2286016" cy="3572080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Рисунок (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8090" y="0"/>
            <a:ext cx="2319235" cy="34290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Рисунок (3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1929091" cy="284954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ocuments\Scanned Documents\Рисунок (3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442984"/>
            <a:ext cx="2214546" cy="3415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r="3560" b="5000"/>
          <a:stretch>
            <a:fillRect/>
          </a:stretch>
        </p:blipFill>
        <p:spPr bwMode="auto">
          <a:xfrm>
            <a:off x="357158" y="2928934"/>
            <a:ext cx="2967047" cy="36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16813" y="1785926"/>
            <a:ext cx="5796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D17FCE-995D-4A2F-86B7-D7AA9493CF32}"/>
              </a:ext>
            </a:extLst>
          </p:cNvPr>
          <p:cNvSpPr/>
          <p:nvPr/>
        </p:nvSpPr>
        <p:spPr>
          <a:xfrm>
            <a:off x="315195" y="474314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CA31B4-CE99-458D-84A0-C77A9ECE5246}"/>
              </a:ext>
            </a:extLst>
          </p:cNvPr>
          <p:cNvSpPr/>
          <p:nvPr/>
        </p:nvSpPr>
        <p:spPr>
          <a:xfrm>
            <a:off x="246744" y="437203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A00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b="1" dirty="0">
              <a:solidFill>
                <a:srgbClr val="001A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642918"/>
          <a:ext cx="8858312" cy="5821720"/>
        </p:xfrm>
        <a:graphic>
          <a:graphicData uri="http://schemas.openxmlformats.org/drawingml/2006/table">
            <a:tbl>
              <a:tblPr/>
              <a:tblGrid>
                <a:gridCol w="2754279"/>
                <a:gridCol w="6104033"/>
              </a:tblGrid>
              <a:tr h="48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ГРАММАТИЧЕСКИЕ ОШИБКИ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6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541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ошибка в построении предложения с однородными членам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Трое волков, напавших на колхозное стадо, были убиты.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неправильное построение предложения с деепричастным оборотом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Надо отдавать отчёт в том, что нельзя победить международный терроризм, опираясь только на силовые методы.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541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ошибка в построении сложноподчинённого предложения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Прохожий спросил меня, не знаю ли я, где находится гостиница "Курск".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02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нарушение связи между подлежащим и сказуемым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Приближался к концу пасмурный день, холодный ветер пронизывает ребят.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Д) неправильное употребление имени числительного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Туристы, прибывшие из Китая, побывали не только в Москве, а также в Санкт-Петербурге.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СМИ следит за ситуацией не только в регионе, но и во всей стране.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Она говорила то, что в жизни есть не только полезное, но и прекрасное.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 Вопреки нашим ожиданиям паром так и не пришёл в тот вечер.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6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9) Закончив приготовления, ему пришлось проверить всё заново.</a:t>
                      </a:r>
                    </a:p>
                  </a:txBody>
                  <a:tcPr marL="3829" marR="38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16813" y="0"/>
            <a:ext cx="5110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№8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8043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09" y="214290"/>
            <a:ext cx="4357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                              Ответ:</a:t>
            </a:r>
            <a:endParaRPr lang="ru-RU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785795"/>
          <a:ext cx="5429288" cy="1173368"/>
        </p:xfrm>
        <a:graphic>
          <a:graphicData uri="http://schemas.openxmlformats.org/drawingml/2006/table">
            <a:tbl>
              <a:tblPr/>
              <a:tblGrid>
                <a:gridCol w="1000132"/>
                <a:gridCol w="1143008"/>
                <a:gridCol w="1143008"/>
                <a:gridCol w="1143008"/>
                <a:gridCol w="1000132"/>
              </a:tblGrid>
              <a:tr h="571503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1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70" y="2214554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0737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86124"/>
            <a:ext cx="835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Сложность задания </a:t>
            </a:r>
            <a:r>
              <a:rPr lang="ru-RU" sz="2400" dirty="0" smtClean="0"/>
              <a:t>заключается в том, что вариантов предложений 9, а наименований ошибок всего пять. </a:t>
            </a:r>
          </a:p>
          <a:p>
            <a:r>
              <a:rPr lang="ru-RU" sz="2400" dirty="0" smtClean="0"/>
              <a:t>Это значит, что 4 предложения могут относиться:</a:t>
            </a:r>
          </a:p>
          <a:p>
            <a:endParaRPr lang="ru-RU" sz="2400" dirty="0" smtClean="0"/>
          </a:p>
          <a:p>
            <a:r>
              <a:rPr lang="ru-RU" sz="2400" dirty="0" smtClean="0"/>
              <a:t>- к другому типу ошибки, не указанному в левом столбце</a:t>
            </a:r>
          </a:p>
          <a:p>
            <a:r>
              <a:rPr lang="ru-RU" sz="2400" dirty="0" smtClean="0"/>
              <a:t>- к предложениям без ошибки (такое тоже встречается) </a:t>
            </a:r>
            <a:endParaRPr lang="ru-RU" sz="24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285750"/>
            <a:ext cx="850268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143116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00438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929198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14290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связи между подлежащим и сказуемым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>лежащим и сказуемым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480" y="1000108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928670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480" y="2214554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6480" y="3429000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86480" y="4714884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5572140"/>
            <a:ext cx="28575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1000108"/>
          <a:ext cx="2714644" cy="22860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86016">
                <a:tc>
                  <a:txBody>
                    <a:bodyPr/>
                    <a:lstStyle/>
                    <a:p>
                      <a:pPr marL="88900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Нарушение в построении</a:t>
                      </a:r>
                    </a:p>
                    <a:p>
                      <a:pPr marL="88900" marR="88900" indent="33020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предложения 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причастным оборото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</a:p>
                    <a:p>
                      <a:pPr marL="88900" marR="88900" indent="33020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88900" marR="88900" indent="33020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88900" marR="88900" indent="33020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88900" indent="33020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Ошибка в построении предложения с деепричастным оборотом</a:t>
                      </a:r>
                    </a:p>
                    <a:p>
                      <a:pPr marL="88900" marR="88900" indent="330200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8596" y="3571876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Ошибка</a:t>
            </a:r>
            <a:r>
              <a:rPr lang="ru-RU" sz="1600" dirty="0" smtClean="0"/>
              <a:t> в построении</a:t>
            </a:r>
          </a:p>
          <a:p>
            <a:r>
              <a:rPr lang="ru-RU" sz="1600" dirty="0" smtClean="0"/>
              <a:t>предложения с однородными членами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929198"/>
            <a:ext cx="6715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Ошибка в употреблении</a:t>
            </a:r>
          </a:p>
          <a:p>
            <a:r>
              <a:rPr lang="ru-RU" sz="1600" dirty="0" smtClean="0"/>
              <a:t>имени числительного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5691157"/>
            <a:ext cx="3429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Ошибка в построении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сложного предложения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4786322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Неправильное</a:t>
            </a:r>
          </a:p>
          <a:p>
            <a:r>
              <a:rPr lang="ru-RU" sz="1600" dirty="0" smtClean="0"/>
              <a:t>построение предложения с косвенной речью</a:t>
            </a:r>
            <a:endParaRPr lang="ru-RU" sz="1600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357950" y="1071546"/>
          <a:ext cx="2786050" cy="2747979"/>
        </p:xfrm>
        <a:graphic>
          <a:graphicData uri="http://schemas.openxmlformats.org/drawingml/2006/table">
            <a:tbl>
              <a:tblPr/>
              <a:tblGrid>
                <a:gridCol w="2786050"/>
              </a:tblGrid>
              <a:tr h="2747979">
                <a:tc>
                  <a:txBody>
                    <a:bodyPr/>
                    <a:lstStyle/>
                    <a:p>
                      <a:pPr marL="482600" marR="76200" indent="-406400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Нарушение видовременной соотнесённости глагольных форм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286512" y="2143116"/>
            <a:ext cx="285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Неправильное употребление падежной формы сущ. с предлогом.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428999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Нарушение в построении предложения с </a:t>
            </a:r>
            <a:r>
              <a:rPr lang="ru-RU" sz="1600" dirty="0" err="1" smtClean="0"/>
              <a:t>несогл</a:t>
            </a:r>
            <a:r>
              <a:rPr lang="ru-RU" sz="1600" dirty="0" smtClean="0"/>
              <a:t>. приложением</a:t>
            </a:r>
            <a:endParaRPr lang="ru-RU" sz="16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Алгоритм выполнения задания №8: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80724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800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Просмотри все типы ошибок в левом столбце.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Проанализируй каждое предложение: сначала выдели грамматическую основу. Если есть нарушение связи между подлежащим и сказуемым, выбери эту формулировку.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Определи второстепенные члены.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есть нарушения, определи, какое правило нарушено, и выбери соответствующую формулировку в левом столбце.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Запиши номера предложений строго под соответствующими буквами.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00063" y="142875"/>
            <a:ext cx="835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>
                <a:solidFill>
                  <a:srgbClr val="C00000"/>
                </a:solidFill>
              </a:rPr>
              <a:t>Нарушение связи между подлежащим и сказуемым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28625" y="571500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Подлежащее — главный член предложения</a:t>
            </a:r>
            <a:r>
              <a:rPr lang="ru-RU" sz="1600"/>
              <a:t>, который согласуется со сказуемым по законам грамматики. Тип связи - грамматическая координация.</a:t>
            </a:r>
          </a:p>
          <a:p>
            <a:r>
              <a:rPr lang="ru-RU" sz="1600"/>
              <a:t>Эта связь более широкая и свободная в сравнении с согласованием. При координации главных членов предложения возникает проблема выбора форм числа сказуемого, когда род/число подлежащего трудно определить.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928813"/>
          <a:ext cx="8643967" cy="4813986"/>
        </p:xfrm>
        <a:graphic>
          <a:graphicData uri="http://schemas.openxmlformats.org/drawingml/2006/table">
            <a:tbl>
              <a:tblPr/>
              <a:tblGrid>
                <a:gridCol w="4059251"/>
                <a:gridCol w="2555884"/>
                <a:gridCol w="2028832"/>
              </a:tblGrid>
              <a:tr h="231727">
                <a:tc>
                  <a:txBody>
                    <a:bodyPr/>
                    <a:lstStyle/>
                    <a:p>
                      <a:pPr marL="711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 ошибки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3197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Подлежащее и сказуемое должны согласовываться в роде, числе и падеже.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конькобежцев победили в соревнованиях.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конькобежцев победила в соревнованиях.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9577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 сложносокращенных слов определяется по главному слову . 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ООН создан для поддержания мира и безопасности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ООН создана для поддержания мира и безопасности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5331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 Сказуемое согласуется с первым (главным) словом сложного существительного.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Кресло-качалка стояла на балконе.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Кресло-качалка стояло на балконе.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215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 главной и придаточной частях СП подлежащее и сказуемое должны быть согласованы в числе: все (те) + сказуемое во мн.ч., кто (тот) + сказуемое в ед.ч.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 и мужском роде.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Все, кто не знает этого правила, должен его  выучить.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Все, кто не знает этого правила, должны его  выучить.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8572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составное числительное является подлежащим и заканчивается на «один», то сказуемое должно быть в единственном числе.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Двадцать один  студент прибыли на лекцию.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Двадцать один  студент прибыл на лекцию.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5331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Обособленный оборот не влияет на форму сказуемого.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Интернет, в частности соцсети, отнимают много времени.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Интернет, в частности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соцсети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отнимает много времени.</a:t>
                      </a:r>
                    </a:p>
                  </a:txBody>
                  <a:tcPr marL="4881" marR="4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85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>
                <a:solidFill>
                  <a:srgbClr val="C00000"/>
                </a:solidFill>
              </a:rPr>
              <a:t>Нарушение в построении предложения с причастным оборотом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71500" y="714375"/>
            <a:ext cx="8286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Причастие</a:t>
            </a:r>
            <a:r>
              <a:rPr lang="ru-RU" dirty="0" smtClean="0"/>
              <a:t> </a:t>
            </a:r>
            <a:r>
              <a:rPr lang="ru-RU" dirty="0"/>
              <a:t>— это часть речи, которая обозначает признак предмета по действию ( летящий шарик- шарик, который летит; опавшие листья- листья, которые опали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071678"/>
          <a:ext cx="8572500" cy="3329168"/>
        </p:xfrm>
        <a:graphic>
          <a:graphicData uri="http://schemas.openxmlformats.org/drawingml/2006/table">
            <a:tbl>
              <a:tblPr/>
              <a:tblGrid>
                <a:gridCol w="3000375"/>
                <a:gridCol w="2428875"/>
                <a:gridCol w="3143250"/>
              </a:tblGrid>
              <a:tr h="428628">
                <a:tc>
                  <a:txBody>
                    <a:bodyPr/>
                    <a:lstStyle/>
                    <a:p>
                      <a:pPr marL="647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</a:t>
                      </a: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3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Причастный оборот не должен быть оторван от определяемого слова и определяемое слово  не должно стоять внутри причастного оборота</a:t>
                      </a: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Выполняемое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задание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нами не вызывает  затруднений.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Задание, выполняемое нами, не вызывает затруднений.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Выполняемое нами задание не вызывает затруднений.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2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3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Причастие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 быть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согласовано с определяемым словом.</a:t>
                      </a: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Мы гордимся нашими спортсменами (Т.П.), победивших (Р.П.)  команду соперников.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Мы гордимся нашими спортсменами (Т.П.), победивш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(Т.П.) команду соперников.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Как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9" marR="56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>
                <a:solidFill>
                  <a:srgbClr val="C00000"/>
                </a:solidFill>
              </a:rPr>
              <a:t>Ошибка в построении предложения с деепричастным оборотом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57188" y="714375"/>
            <a:ext cx="87868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Деепричастие</a:t>
            </a:r>
            <a:r>
              <a:rPr lang="ru-RU"/>
              <a:t> — это особая,</a:t>
            </a:r>
            <a:r>
              <a:rPr lang="ru-RU" b="1"/>
              <a:t> неизменяемая форма глагола,</a:t>
            </a:r>
            <a:r>
              <a:rPr lang="ru-RU"/>
              <a:t> которая обозначает добавочное действие при основном действии, выраженном глаголом, и отвечает на вопросы «Что делая?», «Что сделав?»</a:t>
            </a:r>
          </a:p>
          <a:p>
            <a:r>
              <a:rPr lang="ru-RU" i="1"/>
              <a:t>Взглянув</a:t>
            </a:r>
            <a:r>
              <a:rPr lang="ru-RU"/>
              <a:t> на Волгу, я </a:t>
            </a:r>
            <a:r>
              <a:rPr lang="ru-RU" i="1"/>
              <a:t>восхитился </a:t>
            </a:r>
            <a:r>
              <a:rPr lang="ru-RU"/>
              <a:t>красотой этой реки.(восхитился- основное действие, взглянув- добавочное)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428868"/>
          <a:ext cx="8358187" cy="3857652"/>
        </p:xfrm>
        <a:graphic>
          <a:graphicData uri="http://schemas.openxmlformats.org/drawingml/2006/table">
            <a:tbl>
              <a:tblPr/>
              <a:tblGrid>
                <a:gridCol w="2928937"/>
                <a:gridCol w="2428875"/>
                <a:gridCol w="3000375"/>
              </a:tblGrid>
              <a:tr h="459133">
                <a:tc>
                  <a:txBody>
                    <a:bodyPr/>
                    <a:lstStyle/>
                    <a:p>
                      <a:pPr marL="546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461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070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вариант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9614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3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действие (глагол) и  добавочное действие (деепричастие)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 принадлежать одному лицу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Заканчивая чертёж, у меня сломался карандаш.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ts val="3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Заканчивая чертёж, я сломал карандаш.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2376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3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Нельзя использовать деепричастный оборот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безличном предложении, где сказуемое выражено не инфинитивом (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кр.стр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причастием или категорией состояния)</a:t>
                      </a: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Приехав в Москву, мне стало грустно.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</a:b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Когда я приехал в Москву, мне стало грустно.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6BA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Гуляя по лесу, приятно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6BA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вдыхать грибной аромат.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6BA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(сказуемое- инфинитив)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06B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" marR="56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4-5</Template>
  <TotalTime>1186</TotalTime>
  <Words>1983</Words>
  <Application>Microsoft Office PowerPoint</Application>
  <PresentationFormat>Экран (4:3)</PresentationFormat>
  <Paragraphs>277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dc:description>http://aida.ucoz.ru</dc:description>
  <cp:lastModifiedBy>Администратор</cp:lastModifiedBy>
  <cp:revision>125</cp:revision>
  <dcterms:created xsi:type="dcterms:W3CDTF">2012-11-25T05:26:02Z</dcterms:created>
  <dcterms:modified xsi:type="dcterms:W3CDTF">2023-04-13T11:00:25Z</dcterms:modified>
</cp:coreProperties>
</file>