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7" r:id="rId3"/>
    <p:sldId id="268" r:id="rId4"/>
    <p:sldId id="258" r:id="rId5"/>
    <p:sldId id="259" r:id="rId6"/>
    <p:sldId id="261" r:id="rId7"/>
    <p:sldId id="269" r:id="rId8"/>
    <p:sldId id="262" r:id="rId9"/>
    <p:sldId id="271" r:id="rId10"/>
    <p:sldId id="264" r:id="rId11"/>
    <p:sldId id="263" r:id="rId12"/>
    <p:sldId id="260" r:id="rId13"/>
    <p:sldId id="265" r:id="rId14"/>
    <p:sldId id="266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47" d="100"/>
          <a:sy n="47" d="100"/>
        </p:scale>
        <p:origin x="6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61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07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76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2313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701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732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46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927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71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13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38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51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795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84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90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70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72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39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0004C4C-9F2F-4829-B7D3-88C0450F741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A016015-8EE2-45BA-861B-E1B4220A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95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4807D72B-3F1E-4629-B8EB-3E85204AF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3820" r="-1" b="19787"/>
          <a:stretch/>
        </p:blipFill>
        <p:spPr>
          <a:xfrm>
            <a:off x="136506" y="-1"/>
            <a:ext cx="1219169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2A1F3-4D04-468D-91B7-7DB3B81E7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297" y="2105201"/>
            <a:ext cx="9259644" cy="2623459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u="dotted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u="dotte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 ОБРАБАТЫВАЕТСЯ </a:t>
            </a:r>
            <a:r>
              <a:rPr lang="ru-RU" u="dotted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В </a:t>
            </a:r>
            <a:r>
              <a:rPr lang="ru-RU" u="dotte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КОМПЬЮТЕРЕ?</a:t>
            </a:r>
            <a:endParaRPr lang="ru-RU" u="dotted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0E9C29-31A3-441A-9724-B795605A3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1553" y="5325133"/>
            <a:ext cx="5676648" cy="116021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Осолоткина Елена Юрьевна,</a:t>
            </a:r>
          </a:p>
          <a:p>
            <a:r>
              <a:rPr lang="ru-RU" sz="2000" dirty="0" smtClean="0"/>
              <a:t>Педагог Колледжа МПГУ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603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38B088DC-3CA0-47D2-944F-7E06E3DA0782}"/>
              </a:ext>
            </a:extLst>
          </p:cNvPr>
          <p:cNvSpPr/>
          <p:nvPr/>
        </p:nvSpPr>
        <p:spPr>
          <a:xfrm>
            <a:off x="4551680" y="421136"/>
            <a:ext cx="6519732" cy="3805424"/>
          </a:xfrm>
          <a:prstGeom prst="wedgeEllipseCallout">
            <a:avLst>
              <a:gd name="adj1" fmla="val 21228"/>
              <a:gd name="adj2" fmla="val 865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1A9C5C-CEBB-4DF1-BE4E-6EF3F1C7A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3" y="2468831"/>
            <a:ext cx="4889500" cy="3667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10DE25-DAA0-4E08-825E-CC0D1AC80611}"/>
              </a:ext>
            </a:extLst>
          </p:cNvPr>
          <p:cNvSpPr txBox="1"/>
          <p:nvPr/>
        </p:nvSpPr>
        <p:spPr>
          <a:xfrm>
            <a:off x="1843143" y="421136"/>
            <a:ext cx="3406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Оперативная память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936E6D-2D15-4ED6-B3A6-9D9D1C52641A}"/>
              </a:ext>
            </a:extLst>
          </p:cNvPr>
          <p:cNvSpPr txBox="1"/>
          <p:nvPr/>
        </p:nvSpPr>
        <p:spPr>
          <a:xfrm>
            <a:off x="5466609" y="1037670"/>
            <a:ext cx="50846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В оперативной памяти </a:t>
            </a:r>
            <a:r>
              <a:rPr lang="ru-RU" dirty="0"/>
              <a:t>временно хранятся данные, используемые во время работы процессора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Всю работу процессор и оперативная память делают вместе: процессор все необходимые данные для вычислений берет именно из нее и в нее же возвращает результат. А потом сам говорит куда этот результат выводить: на монитор, в колонки, на жесткий диск, на печать, в проектор, в наушники.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1C2F12-1EDA-4019-9AAB-7B791D1B0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180" y="3116786"/>
            <a:ext cx="2573378" cy="34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лачко с текстом: овальное 11">
            <a:extLst>
              <a:ext uri="{FF2B5EF4-FFF2-40B4-BE49-F238E27FC236}">
                <a16:creationId xmlns:a16="http://schemas.microsoft.com/office/drawing/2014/main" id="{AC9DBAA3-33F4-404B-917E-EA9AB4670046}"/>
              </a:ext>
            </a:extLst>
          </p:cNvPr>
          <p:cNvSpPr/>
          <p:nvPr/>
        </p:nvSpPr>
        <p:spPr>
          <a:xfrm>
            <a:off x="6472519" y="4213412"/>
            <a:ext cx="3754228" cy="2644588"/>
          </a:xfrm>
          <a:prstGeom prst="wedgeEllipseCallout">
            <a:avLst>
              <a:gd name="adj1" fmla="val 67518"/>
              <a:gd name="adj2" fmla="val -12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51AC4B-A485-445A-AA81-C7973546A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5143500" cy="6858000"/>
          </a:xfrm>
          <a:prstGeom prst="rect">
            <a:avLst/>
          </a:prstGeom>
        </p:spPr>
      </p:pic>
      <p:sp>
        <p:nvSpPr>
          <p:cNvPr id="11" name="Облачко с текстом: овальное 10">
            <a:extLst>
              <a:ext uri="{FF2B5EF4-FFF2-40B4-BE49-F238E27FC236}">
                <a16:creationId xmlns:a16="http://schemas.microsoft.com/office/drawing/2014/main" id="{BCE2468C-3D91-48A8-909F-0DF4E213B018}"/>
              </a:ext>
            </a:extLst>
          </p:cNvPr>
          <p:cNvSpPr/>
          <p:nvPr/>
        </p:nvSpPr>
        <p:spPr>
          <a:xfrm>
            <a:off x="5939274" y="98525"/>
            <a:ext cx="5638488" cy="3003176"/>
          </a:xfrm>
          <a:prstGeom prst="wedgeEllipseCallout">
            <a:avLst>
              <a:gd name="adj1" fmla="val 34178"/>
              <a:gd name="adj2" fmla="val 860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04408-37A1-4169-9516-94C29A86A179}"/>
              </a:ext>
            </a:extLst>
          </p:cNvPr>
          <p:cNvSpPr txBox="1"/>
          <p:nvPr/>
        </p:nvSpPr>
        <p:spPr>
          <a:xfrm>
            <a:off x="6591861" y="544379"/>
            <a:ext cx="43333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Главным устройством на материнской плате, является процессор. Он представляет собой микросхему, в которой производятся все вычислительные операции. Так как при работе процессор нагревается, то на нем устанавливают радиатор с кулером.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659FB0-2326-4C51-857B-82EA0D8A9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8" t="33945" r="56555" b="40269"/>
          <a:stretch/>
        </p:blipFill>
        <p:spPr>
          <a:xfrm>
            <a:off x="1448361" y="2247703"/>
            <a:ext cx="1942539" cy="21339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888441-A9A4-497A-8403-77021EC46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2949" y="1571821"/>
            <a:ext cx="2809875" cy="2809875"/>
          </a:xfrm>
          <a:prstGeom prst="rect">
            <a:avLst/>
          </a:prstGeom>
        </p:spPr>
      </p:pic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45EFE340-86D4-4570-99EE-A2611F573ACD}"/>
              </a:ext>
            </a:extLst>
          </p:cNvPr>
          <p:cNvSpPr/>
          <p:nvPr/>
        </p:nvSpPr>
        <p:spPr>
          <a:xfrm>
            <a:off x="131388" y="544379"/>
            <a:ext cx="1642223" cy="866957"/>
          </a:xfrm>
          <a:prstGeom prst="wedgeEllipseCallout">
            <a:avLst>
              <a:gd name="adj1" fmla="val -9915"/>
              <a:gd name="adj2" fmla="val 914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 это кулер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FE92D8-DFEB-498D-B142-EB17B93FB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708" y="3585882"/>
            <a:ext cx="3868271" cy="38682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647399-CFD6-46F1-9CCF-6C5901E253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935" b="18040"/>
          <a:stretch/>
        </p:blipFill>
        <p:spPr>
          <a:xfrm>
            <a:off x="7040656" y="4869739"/>
            <a:ext cx="2617954" cy="181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78A725-CE73-4686-AE89-1B5E00C82448}"/>
              </a:ext>
            </a:extLst>
          </p:cNvPr>
          <p:cNvSpPr txBox="1"/>
          <p:nvPr/>
        </p:nvSpPr>
        <p:spPr>
          <a:xfrm>
            <a:off x="7344154" y="4500407"/>
            <a:ext cx="1775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Это процессор</a:t>
            </a:r>
          </a:p>
        </p:txBody>
      </p:sp>
    </p:spTree>
    <p:extLst>
      <p:ext uri="{BB962C8B-B14F-4D97-AF65-F5344CB8AC3E}">
        <p14:creationId xmlns:p14="http://schemas.microsoft.com/office/powerpoint/2010/main" val="380236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3" grpId="0"/>
      <p:bldP spid="8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959CCC-4E5A-41CC-AB4C-84AEA01BF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9" b="3615"/>
          <a:stretch/>
        </p:blipFill>
        <p:spPr>
          <a:xfrm>
            <a:off x="1005401" y="227"/>
            <a:ext cx="5569814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80B34E-FF9D-4CD5-B277-6471C6E03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62" y="1532659"/>
            <a:ext cx="6343650" cy="6343650"/>
          </a:xfrm>
          <a:prstGeom prst="rect">
            <a:avLst/>
          </a:prstGeom>
        </p:spPr>
      </p:pic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FDE8995D-7DE4-495A-B249-6BB455B88F20}"/>
              </a:ext>
            </a:extLst>
          </p:cNvPr>
          <p:cNvSpPr/>
          <p:nvPr/>
        </p:nvSpPr>
        <p:spPr>
          <a:xfrm>
            <a:off x="6094933" y="142008"/>
            <a:ext cx="5441285" cy="3201555"/>
          </a:xfrm>
          <a:prstGeom prst="wedgeEllipseCallout">
            <a:avLst>
              <a:gd name="adj1" fmla="val 21434"/>
              <a:gd name="adj2" fmla="val 714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04083-1334-445D-B4D2-4AD7F72C09CF}"/>
              </a:ext>
            </a:extLst>
          </p:cNvPr>
          <p:cNvSpPr txBox="1"/>
          <p:nvPr/>
        </p:nvSpPr>
        <p:spPr>
          <a:xfrm>
            <a:off x="6691220" y="-105904"/>
            <a:ext cx="4305721" cy="384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ru-RU" sz="1600" dirty="0" smtClean="0"/>
              <a:t>Теперь понятно, что </a:t>
            </a:r>
            <a:r>
              <a:rPr lang="ru-RU" sz="1600" dirty="0"/>
              <a:t>с</a:t>
            </a:r>
            <a:r>
              <a:rPr lang="en-US" sz="1600" dirty="0" err="1" smtClean="0"/>
              <a:t>амой</a:t>
            </a:r>
            <a:r>
              <a:rPr lang="en-US" sz="1600" dirty="0" smtClean="0"/>
              <a:t> </a:t>
            </a:r>
            <a:r>
              <a:rPr lang="en-US" sz="1600" dirty="0" err="1"/>
              <a:t>важной</a:t>
            </a:r>
            <a:r>
              <a:rPr lang="en-US" sz="1600" dirty="0"/>
              <a:t> </a:t>
            </a:r>
            <a:r>
              <a:rPr lang="en-US" sz="1600" dirty="0" err="1"/>
              <a:t>частью</a:t>
            </a:r>
            <a:r>
              <a:rPr lang="en-US" sz="1600" dirty="0"/>
              <a:t> </a:t>
            </a:r>
            <a:r>
              <a:rPr lang="en-US" sz="1600" dirty="0" err="1"/>
              <a:t>компьютера</a:t>
            </a:r>
            <a:r>
              <a:rPr lang="en-US" sz="1600" dirty="0"/>
              <a:t> </a:t>
            </a:r>
            <a:r>
              <a:rPr lang="en-US" sz="1600" dirty="0" err="1"/>
              <a:t>является</a:t>
            </a:r>
            <a:r>
              <a:rPr lang="en-US" sz="1600" dirty="0"/>
              <a:t> </a:t>
            </a:r>
            <a:r>
              <a:rPr lang="en-US" sz="1600" dirty="0" err="1"/>
              <a:t>материнская</a:t>
            </a:r>
            <a:r>
              <a:rPr lang="en-US" sz="1600" dirty="0"/>
              <a:t> </a:t>
            </a:r>
            <a:r>
              <a:rPr lang="en-US" sz="1600" dirty="0" err="1"/>
              <a:t>плата</a:t>
            </a:r>
            <a:r>
              <a:rPr lang="en-US" sz="1600" dirty="0"/>
              <a:t>. </a:t>
            </a:r>
            <a:endParaRPr lang="ru-RU" sz="1600" dirty="0" smtClean="0"/>
          </a:p>
          <a:p>
            <a:pPr algn="ctr"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1600" dirty="0" err="1" smtClean="0"/>
              <a:t>Она</a:t>
            </a:r>
            <a:r>
              <a:rPr lang="en-US" sz="1600" dirty="0" smtClean="0"/>
              <a:t> </a:t>
            </a:r>
            <a:r>
              <a:rPr lang="en-US" sz="1600" dirty="0" err="1"/>
              <a:t>выглядит</a:t>
            </a:r>
            <a:r>
              <a:rPr lang="en-US" sz="1600" dirty="0"/>
              <a:t> </a:t>
            </a:r>
            <a:r>
              <a:rPr lang="en-US" sz="1600" dirty="0" err="1"/>
              <a:t>как</a:t>
            </a:r>
            <a:r>
              <a:rPr lang="en-US" sz="1600" dirty="0"/>
              <a:t> </a:t>
            </a:r>
            <a:r>
              <a:rPr lang="en-US" sz="1600" dirty="0" err="1"/>
              <a:t>металлическая</a:t>
            </a:r>
            <a:r>
              <a:rPr lang="en-US" sz="1600" dirty="0"/>
              <a:t> </a:t>
            </a:r>
            <a:r>
              <a:rPr lang="en-US" sz="1600" dirty="0" err="1"/>
              <a:t>пластина</a:t>
            </a:r>
            <a:r>
              <a:rPr lang="en-US" sz="1600" dirty="0"/>
              <a:t>,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которой</a:t>
            </a:r>
            <a:r>
              <a:rPr lang="en-US" sz="1600" dirty="0"/>
              <a:t> </a:t>
            </a:r>
            <a:r>
              <a:rPr lang="en-US" sz="1600" dirty="0" err="1"/>
              <a:t>расположено</a:t>
            </a:r>
            <a:r>
              <a:rPr lang="en-US" sz="1600" dirty="0"/>
              <a:t> </a:t>
            </a:r>
            <a:r>
              <a:rPr lang="en-US" sz="1600" dirty="0" err="1"/>
              <a:t>множество</a:t>
            </a:r>
            <a:r>
              <a:rPr lang="en-US" sz="1600" dirty="0"/>
              <a:t> </a:t>
            </a:r>
            <a:r>
              <a:rPr lang="en-US" sz="1600" dirty="0" err="1"/>
              <a:t>мелких</a:t>
            </a:r>
            <a:r>
              <a:rPr lang="en-US" sz="1600" dirty="0"/>
              <a:t> </a:t>
            </a:r>
            <a:r>
              <a:rPr lang="en-US" sz="1600" dirty="0" err="1"/>
              <a:t>деталей</a:t>
            </a:r>
            <a:r>
              <a:rPr lang="en-US" sz="1600" dirty="0"/>
              <a:t>. </a:t>
            </a:r>
            <a:r>
              <a:rPr lang="en-US" sz="1600" dirty="0" err="1"/>
              <a:t>Кроме</a:t>
            </a:r>
            <a:r>
              <a:rPr lang="en-US" sz="1600" dirty="0"/>
              <a:t> </a:t>
            </a:r>
            <a:r>
              <a:rPr lang="en-US" sz="1600" dirty="0" err="1"/>
              <a:t>элементов</a:t>
            </a:r>
            <a:r>
              <a:rPr lang="en-US" sz="1600" dirty="0"/>
              <a:t>, </a:t>
            </a:r>
            <a:r>
              <a:rPr lang="en-US" sz="1600" dirty="0" err="1"/>
              <a:t>которые</a:t>
            </a:r>
            <a:r>
              <a:rPr lang="en-US" sz="1600" dirty="0"/>
              <a:t> </a:t>
            </a:r>
            <a:r>
              <a:rPr lang="en-US" sz="1600" dirty="0" err="1"/>
              <a:t>припаяны</a:t>
            </a:r>
            <a:r>
              <a:rPr lang="en-US" sz="1600" dirty="0"/>
              <a:t> к </a:t>
            </a:r>
            <a:r>
              <a:rPr lang="en-US" sz="1600" dirty="0" err="1"/>
              <a:t>плате</a:t>
            </a:r>
            <a:r>
              <a:rPr lang="en-US" sz="1600" dirty="0"/>
              <a:t>, </a:t>
            </a:r>
            <a:r>
              <a:rPr lang="en-US" sz="1600" dirty="0" err="1"/>
              <a:t>бывают</a:t>
            </a:r>
            <a:r>
              <a:rPr lang="en-US" sz="1600" dirty="0"/>
              <a:t> </a:t>
            </a:r>
            <a:r>
              <a:rPr lang="en-US" sz="1600" dirty="0" err="1"/>
              <a:t>съемные</a:t>
            </a:r>
            <a:r>
              <a:rPr lang="en-US" sz="1600" dirty="0"/>
              <a:t> </a:t>
            </a:r>
            <a:r>
              <a:rPr lang="en-US" sz="1600" dirty="0" err="1"/>
              <a:t>устройства</a:t>
            </a:r>
            <a:r>
              <a:rPr lang="en-US" sz="1600" dirty="0"/>
              <a:t>. </a:t>
            </a:r>
            <a:r>
              <a:rPr lang="en-US" sz="1600" dirty="0" err="1"/>
              <a:t>Они</a:t>
            </a:r>
            <a:r>
              <a:rPr lang="en-US" sz="1600" dirty="0"/>
              <a:t> </a:t>
            </a:r>
            <a:r>
              <a:rPr lang="en-US" sz="1600" dirty="0" err="1"/>
              <a:t>вставляются</a:t>
            </a:r>
            <a:r>
              <a:rPr lang="en-US" sz="1600" dirty="0"/>
              <a:t> в </a:t>
            </a:r>
            <a:r>
              <a:rPr lang="en-US" sz="1600" dirty="0" err="1"/>
              <a:t>специальные</a:t>
            </a:r>
            <a:r>
              <a:rPr lang="en-US" sz="1600" dirty="0"/>
              <a:t> </a:t>
            </a:r>
            <a:r>
              <a:rPr lang="en-US" sz="1600" dirty="0" err="1"/>
              <a:t>разъемы</a:t>
            </a:r>
            <a:r>
              <a:rPr lang="en-US" sz="1600" dirty="0"/>
              <a:t> и </a:t>
            </a:r>
            <a:r>
              <a:rPr lang="en-US" sz="1600" dirty="0" err="1"/>
              <a:t>могут</a:t>
            </a:r>
            <a:r>
              <a:rPr lang="en-US" sz="1600" dirty="0"/>
              <a:t> </a:t>
            </a:r>
            <a:r>
              <a:rPr lang="en-US" sz="1600" dirty="0" err="1"/>
              <a:t>быть</a:t>
            </a:r>
            <a:r>
              <a:rPr lang="en-US" sz="1600" dirty="0"/>
              <a:t> </a:t>
            </a:r>
            <a:r>
              <a:rPr lang="en-US" sz="1600" dirty="0" err="1"/>
              <a:t>при</a:t>
            </a:r>
            <a:r>
              <a:rPr lang="en-US" sz="1600" dirty="0"/>
              <a:t> </a:t>
            </a:r>
            <a:r>
              <a:rPr lang="en-US" sz="1600" dirty="0" err="1"/>
              <a:t>необходимости</a:t>
            </a:r>
            <a:r>
              <a:rPr lang="en-US" sz="1600" dirty="0"/>
              <a:t> </a:t>
            </a:r>
            <a:r>
              <a:rPr lang="en-US" sz="1600" dirty="0" err="1"/>
              <a:t>заменены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20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37C209C6-F715-4CF3-A009-930A6AF278BD}"/>
              </a:ext>
            </a:extLst>
          </p:cNvPr>
          <p:cNvSpPr/>
          <p:nvPr/>
        </p:nvSpPr>
        <p:spPr>
          <a:xfrm>
            <a:off x="0" y="149319"/>
            <a:ext cx="8755716" cy="3000375"/>
          </a:xfrm>
          <a:prstGeom prst="wedgeEllipseCallout">
            <a:avLst>
              <a:gd name="adj1" fmla="val 51234"/>
              <a:gd name="adj2" fmla="val 7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</a:t>
            </a:r>
            <a:r>
              <a:rPr lang="ru-RU" dirty="0" smtClean="0">
                <a:solidFill>
                  <a:schemeClr val="tx1"/>
                </a:solidFill>
              </a:rPr>
              <a:t>омпьютер </a:t>
            </a:r>
            <a:r>
              <a:rPr lang="ru-RU" dirty="0">
                <a:solidFill>
                  <a:schemeClr val="tx1"/>
                </a:solidFill>
              </a:rPr>
              <a:t>получает данные с устройств ввода (клавиатура, </a:t>
            </a:r>
            <a:r>
              <a:rPr lang="ru-RU" dirty="0" smtClean="0">
                <a:solidFill>
                  <a:schemeClr val="tx1"/>
                </a:solidFill>
              </a:rPr>
              <a:t>мышь, микрофон </a:t>
            </a:r>
            <a:r>
              <a:rPr lang="ru-RU" dirty="0">
                <a:solidFill>
                  <a:schemeClr val="tx1"/>
                </a:solidFill>
              </a:rPr>
              <a:t>и т.д.), заносит их </a:t>
            </a: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оперативную память и обрабатывает с помощью процессора. Результат обработки возвращается сначала в оперативную память, затем либо на жесткий диск, либо сразу на устройства вывода (например, монитор).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F495C1-38EC-4D46-BC49-01756148F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564" y="1837766"/>
            <a:ext cx="5922868" cy="5922868"/>
          </a:xfrm>
          <a:prstGeom prst="rect">
            <a:avLst/>
          </a:prstGeom>
        </p:spPr>
      </p:pic>
      <p:pic>
        <p:nvPicPr>
          <p:cNvPr id="1026" name="Picture 2" descr="http://book.kbsu.ru/theory/chapter2/00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3250958"/>
            <a:ext cx="6909855" cy="31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3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54" y="592230"/>
            <a:ext cx="7143750" cy="7143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6259" y="717177"/>
            <a:ext cx="5062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Спасибо за </a:t>
            </a:r>
            <a:r>
              <a:rPr lang="ru-RU" sz="4000" dirty="0" smtClean="0"/>
              <a:t>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6537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0" y="1422400"/>
            <a:ext cx="105863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презентации использованы:</a:t>
            </a:r>
          </a:p>
          <a:p>
            <a:r>
              <a:rPr lang="ru-RU" dirty="0" smtClean="0"/>
              <a:t>1. Изображения героев мультсериала «</a:t>
            </a:r>
            <a:r>
              <a:rPr lang="ru-RU" dirty="0" err="1" smtClean="0"/>
              <a:t>Фиксики</a:t>
            </a:r>
            <a:r>
              <a:rPr lang="ru-RU" dirty="0" smtClean="0"/>
              <a:t>»</a:t>
            </a:r>
          </a:p>
          <a:p>
            <a:r>
              <a:rPr lang="ru-RU" dirty="0" smtClean="0"/>
              <a:t>2. Схема взаимодействия узлов компьютера из материалов: </a:t>
            </a:r>
            <a:r>
              <a:rPr lang="en-US" dirty="0" smtClean="0"/>
              <a:t>http://book.kbsu.ru/theory/chapter2/1_2.html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81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Проблемные вопросы.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Вполне привычные в повседневном мире устройства: </a:t>
            </a:r>
            <a:r>
              <a:rPr lang="ru-RU" dirty="0"/>
              <a:t>п</a:t>
            </a:r>
            <a:r>
              <a:rPr lang="ru-RU" dirty="0" smtClean="0"/>
              <a:t>ринтеры, гаджеты, компьютеры. Включаешь, нажимаешь пальцем, выбираешь мышкой, печатаешь на клавиатуре и работа кипит.</a:t>
            </a:r>
          </a:p>
          <a:p>
            <a:r>
              <a:rPr lang="ru-RU" dirty="0" smtClean="0"/>
              <a:t>Давайте задумаемся, а как же все-таки так получается, что нажатие клавиши на клавиатуре приводит к тому, что на экране компьютера появляется символ?</a:t>
            </a:r>
          </a:p>
          <a:p>
            <a:r>
              <a:rPr lang="ru-RU" dirty="0" smtClean="0"/>
              <a:t>Что при этом работает там, внутри системного блока?</a:t>
            </a:r>
          </a:p>
          <a:p>
            <a:r>
              <a:rPr lang="ru-RU" dirty="0" smtClean="0"/>
              <a:t>Как монитор и клавиатура «понимают» друг друга и при чем здесь электричество и куча микросхем?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36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найти ответы?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Чтобы поискать ответы на вопрос нам потребуется компьютер и дополнительная информация.</a:t>
            </a:r>
          </a:p>
          <a:p>
            <a:r>
              <a:rPr lang="ru-RU" dirty="0" smtClean="0"/>
              <a:t>Итак, начинаем!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1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0D0A29D-7019-4023-94BE-D62F18FA4A9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0303" r="6711" b="2"/>
          <a:stretch/>
        </p:blipFill>
        <p:spPr>
          <a:xfrm>
            <a:off x="0" y="238125"/>
            <a:ext cx="6931025" cy="6264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AB772D-240A-4829-82B6-906837E48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7" r="24124" b="-2"/>
          <a:stretch/>
        </p:blipFill>
        <p:spPr>
          <a:xfrm flipH="1">
            <a:off x="5172608" y="1844036"/>
            <a:ext cx="4524756" cy="63817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4C75A5-E436-40BD-BE7B-E2820D2A66FB}"/>
              </a:ext>
            </a:extLst>
          </p:cNvPr>
          <p:cNvSpPr txBox="1"/>
          <p:nvPr/>
        </p:nvSpPr>
        <p:spPr>
          <a:xfrm>
            <a:off x="7061200" y="14811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Компьютерный корпус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AC14CF-8450-4DB7-B89D-5559E32F2041}"/>
              </a:ext>
            </a:extLst>
          </p:cNvPr>
          <p:cNvSpPr txBox="1"/>
          <p:nvPr/>
        </p:nvSpPr>
        <p:spPr>
          <a:xfrm>
            <a:off x="7330084" y="1177914"/>
            <a:ext cx="45247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Это коробка, </a:t>
            </a:r>
            <a:r>
              <a:rPr lang="ru-RU" sz="2400" dirty="0" smtClean="0"/>
              <a:t>чаще </a:t>
            </a:r>
            <a:r>
              <a:rPr lang="ru-RU" sz="2400" dirty="0"/>
              <a:t>всего из пластика, куда устанавливаются все </a:t>
            </a:r>
            <a:r>
              <a:rPr lang="ru-RU" sz="2400" dirty="0" smtClean="0"/>
              <a:t>элементы, которые умеют считать, вычислять, рисовать, звучать,  а главное: управлять разнообразным функционалом компьютера  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2909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24783E61-E13E-452E-A40C-F6301B1E1889}"/>
              </a:ext>
            </a:extLst>
          </p:cNvPr>
          <p:cNvSpPr/>
          <p:nvPr/>
        </p:nvSpPr>
        <p:spPr>
          <a:xfrm flipH="1">
            <a:off x="1172692" y="0"/>
            <a:ext cx="6205257" cy="4849091"/>
          </a:xfrm>
          <a:prstGeom prst="wedgeEllipseCallout">
            <a:avLst>
              <a:gd name="adj1" fmla="val -58597"/>
              <a:gd name="adj2" fmla="val 356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E3CEE-4084-4D80-8BAC-CD1A5C677CF2}"/>
              </a:ext>
            </a:extLst>
          </p:cNvPr>
          <p:cNvSpPr txBox="1"/>
          <p:nvPr/>
        </p:nvSpPr>
        <p:spPr>
          <a:xfrm>
            <a:off x="1690255" y="609599"/>
            <a:ext cx="515389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Если аккуратно снять боковую крышку корпуса системного бока, то можно обнаружить металлические и пластмассовые детали разной величины и формы, соединенные разноцветными проводами, а в центре – большой вентилятор. </a:t>
            </a:r>
            <a:r>
              <a:rPr lang="ru-RU" sz="2400" dirty="0" smtClean="0"/>
              <a:t>Давайте разбираться, что это такое?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F523CE-8CE6-41DA-A7DE-166663A6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141" y="833717"/>
            <a:ext cx="5130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9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9FFC45CC-A4AB-4D7D-93A6-F162F9CF6F20}"/>
              </a:ext>
            </a:extLst>
          </p:cNvPr>
          <p:cNvSpPr/>
          <p:nvPr/>
        </p:nvSpPr>
        <p:spPr>
          <a:xfrm>
            <a:off x="1511233" y="0"/>
            <a:ext cx="6393247" cy="4589411"/>
          </a:xfrm>
          <a:prstGeom prst="wedgeEllipseCallout">
            <a:avLst>
              <a:gd name="adj1" fmla="val -34671"/>
              <a:gd name="adj2" fmla="val 613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55E430-341F-4F59-9F67-C3DE82EF6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45"/>
          <a:stretch/>
        </p:blipFill>
        <p:spPr>
          <a:xfrm>
            <a:off x="7193088" y="2052320"/>
            <a:ext cx="4998911" cy="4036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EBA7BA-5AC3-4623-A871-EBC2B826A93F}"/>
              </a:ext>
            </a:extLst>
          </p:cNvPr>
          <p:cNvSpPr txBox="1"/>
          <p:nvPr/>
        </p:nvSpPr>
        <p:spPr>
          <a:xfrm>
            <a:off x="8369068" y="741086"/>
            <a:ext cx="2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Блок питания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552C9D-D75E-444B-B8BE-0484618C9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033" y="2599246"/>
            <a:ext cx="4988299" cy="4988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14BDE-5A8B-4995-A394-398A1A2E8CDF}"/>
              </a:ext>
            </a:extLst>
          </p:cNvPr>
          <p:cNvSpPr txBox="1"/>
          <p:nvPr/>
        </p:nvSpPr>
        <p:spPr>
          <a:xfrm>
            <a:off x="2250335" y="972963"/>
            <a:ext cx="473974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Устройство, через которое компьютер включается в розетку. Он предназначен для преобразования напряжения бытовой электрической сети в базовые напряжения для питания </a:t>
            </a:r>
            <a:r>
              <a:rPr lang="ru-RU" sz="2000" dirty="0" smtClean="0"/>
              <a:t>узлов </a:t>
            </a:r>
            <a:r>
              <a:rPr lang="ru-RU" sz="2000" dirty="0"/>
              <a:t>компьютера. </a:t>
            </a:r>
            <a:r>
              <a:rPr lang="ru-RU" sz="2000" dirty="0" smtClean="0"/>
              <a:t> Он питает и материнскую плату и все остальные устройства.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9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9FFC45CC-A4AB-4D7D-93A6-F162F9CF6F20}"/>
              </a:ext>
            </a:extLst>
          </p:cNvPr>
          <p:cNvSpPr/>
          <p:nvPr/>
        </p:nvSpPr>
        <p:spPr>
          <a:xfrm>
            <a:off x="1511233" y="568960"/>
            <a:ext cx="4727007" cy="4020451"/>
          </a:xfrm>
          <a:prstGeom prst="wedgeEllipseCallout">
            <a:avLst>
              <a:gd name="adj1" fmla="val -34671"/>
              <a:gd name="adj2" fmla="val 613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BA7BA-5AC3-4623-A871-EBC2B826A93F}"/>
              </a:ext>
            </a:extLst>
          </p:cNvPr>
          <p:cNvSpPr txBox="1"/>
          <p:nvPr/>
        </p:nvSpPr>
        <p:spPr>
          <a:xfrm>
            <a:off x="5999125" y="731520"/>
            <a:ext cx="3176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Блок питания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552C9D-D75E-444B-B8BE-0484618C9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6033" y="2599246"/>
            <a:ext cx="4988299" cy="4988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14BDE-5A8B-4995-A394-398A1A2E8CDF}"/>
              </a:ext>
            </a:extLst>
          </p:cNvPr>
          <p:cNvSpPr txBox="1"/>
          <p:nvPr/>
        </p:nvSpPr>
        <p:spPr>
          <a:xfrm>
            <a:off x="2005154" y="1629750"/>
            <a:ext cx="3236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Блок </a:t>
            </a:r>
            <a:r>
              <a:rPr lang="ru-RU" sz="2000" dirty="0"/>
              <a:t>питания крепится винтами к корпусу системного блока и подключается к материнской плате и другим устройствам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263" y="1783992"/>
            <a:ext cx="4207351" cy="3804008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7010400" y="1476178"/>
            <a:ext cx="1889760" cy="718382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56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63BC2737-48F0-41FC-92D9-8658265EF8BC}"/>
              </a:ext>
            </a:extLst>
          </p:cNvPr>
          <p:cNvSpPr/>
          <p:nvPr/>
        </p:nvSpPr>
        <p:spPr>
          <a:xfrm>
            <a:off x="6324599" y="699247"/>
            <a:ext cx="4764741" cy="2729753"/>
          </a:xfrm>
          <a:prstGeom prst="wedgeEllipseCallout">
            <a:avLst>
              <a:gd name="adj1" fmla="val 28085"/>
              <a:gd name="adj2" fmla="val 697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79CBD-2BD9-4DA2-B744-6B83947A52DD}"/>
              </a:ext>
            </a:extLst>
          </p:cNvPr>
          <p:cNvSpPr txBox="1"/>
          <p:nvPr/>
        </p:nvSpPr>
        <p:spPr>
          <a:xfrm>
            <a:off x="6445624" y="1068579"/>
            <a:ext cx="46437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Для долговременного хранения </a:t>
            </a:r>
            <a:r>
              <a:rPr lang="ru-RU" dirty="0" smtClean="0"/>
              <a:t>информации нужен жесткий диск.  </a:t>
            </a:r>
            <a:r>
              <a:rPr lang="ru-RU" dirty="0"/>
              <a:t>Жесткий диск обладает энергонезависимой памятью – при отключении питания информация, записанная на нем, не исчезает. Одновременно можно использовать несколько жестких дисков.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B571F3-9AF9-452A-8A1F-2B4E8BB6C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51435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94D8A9-F230-44C7-95D1-77149D55D5B5}"/>
              </a:ext>
            </a:extLst>
          </p:cNvPr>
          <p:cNvSpPr txBox="1"/>
          <p:nvPr/>
        </p:nvSpPr>
        <p:spPr>
          <a:xfrm>
            <a:off x="7576297" y="13931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Жесткий диск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0000CB-A3A9-4934-9635-89A419F6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529" y="2268070"/>
            <a:ext cx="5513294" cy="55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0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0"/>
            <a:ext cx="10711600" cy="7706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7600" y="1076960"/>
            <a:ext cx="660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Но в компьютере памяти бывает даже больше, чем несколько жестких дисков. </a:t>
            </a:r>
          </a:p>
          <a:p>
            <a:pPr algn="ctr"/>
            <a:r>
              <a:rPr lang="ru-RU" sz="2000" dirty="0" smtClean="0"/>
              <a:t>Бывает и оперативная память, и постоянная.</a:t>
            </a:r>
          </a:p>
          <a:p>
            <a:pPr algn="ctr"/>
            <a:r>
              <a:rPr lang="ru-RU" sz="2000" dirty="0" smtClean="0"/>
              <a:t>Для невидимых глазу процессов, которые и позволяют обрабатывать команды, делать вычисления, рисовать картинки на экране, включать музыку, необходима маленькая пластинка, которая закрепляется перпендикулярно на материнской плате.  </a:t>
            </a:r>
          </a:p>
          <a:p>
            <a:pPr algn="ctr"/>
            <a:r>
              <a:rPr lang="ru-RU" sz="2000" dirty="0" smtClean="0"/>
              <a:t>Таких пластинок обычно несколько в обычном компьютере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98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74</TotalTime>
  <Words>582</Words>
  <Application>Microsoft Office PowerPoint</Application>
  <PresentationFormat>Широкоэкранный</PresentationFormat>
  <Paragraphs>37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Tw Cen MT</vt:lpstr>
      <vt:lpstr>Капля</vt:lpstr>
      <vt:lpstr>КАК ЖЕ ОБРАБАТЫВАЕТСЯ ИНФОРМАЦИЯ В КОМПЬЮТЕРЕ?</vt:lpstr>
      <vt:lpstr>Проблемные вопросы.</vt:lpstr>
      <vt:lpstr>Как найти ответы?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МПГУ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ЖЕ ОБРАБАТЫВАЕТСЯ ИНФОРМАЦИЯ В КОМПЬЮТЕРЕ?</dc:title>
  <dc:creator>Осолоткина Елена Юрьевна</dc:creator>
  <cp:lastModifiedBy>Осолоткина Елена Юрьевна</cp:lastModifiedBy>
  <cp:revision>7</cp:revision>
  <dcterms:created xsi:type="dcterms:W3CDTF">2023-04-13T12:30:32Z</dcterms:created>
  <dcterms:modified xsi:type="dcterms:W3CDTF">2023-04-13T13:45:03Z</dcterms:modified>
</cp:coreProperties>
</file>