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6" r:id="rId3"/>
    <p:sldId id="310" r:id="rId4"/>
    <p:sldId id="311" r:id="rId5"/>
    <p:sldId id="312" r:id="rId6"/>
    <p:sldId id="271" r:id="rId7"/>
    <p:sldId id="313" r:id="rId8"/>
    <p:sldId id="314" r:id="rId9"/>
    <p:sldId id="315" r:id="rId10"/>
    <p:sldId id="316" r:id="rId11"/>
    <p:sldId id="317" r:id="rId12"/>
    <p:sldId id="319" r:id="rId13"/>
    <p:sldId id="318" r:id="rId14"/>
    <p:sldId id="320" r:id="rId15"/>
    <p:sldId id="321" r:id="rId16"/>
    <p:sldId id="323" r:id="rId17"/>
    <p:sldId id="292" r:id="rId18"/>
    <p:sldId id="324" r:id="rId19"/>
    <p:sldId id="280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99"/>
    <a:srgbClr val="008080"/>
    <a:srgbClr val="009999"/>
    <a:srgbClr val="B4ECD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60"/>
  </p:normalViewPr>
  <p:slideViewPr>
    <p:cSldViewPr>
      <p:cViewPr varScale="1">
        <p:scale>
          <a:sx n="106" d="100"/>
          <a:sy n="106" d="100"/>
        </p:scale>
        <p:origin x="4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6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6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5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3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1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5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EFBB-6642-4987-A579-B9D72CD71B1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78C6-ED9C-40D7-B01A-F665DA450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8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b="1" kern="1800" dirty="0" smtClean="0">
                <a:solidFill>
                  <a:srgbClr val="A50021"/>
                </a:solidFill>
              </a:rPr>
              <a:t/>
            </a:r>
            <a:br>
              <a:rPr lang="ru-RU" b="1" kern="1800" dirty="0" smtClean="0">
                <a:solidFill>
                  <a:srgbClr val="A50021"/>
                </a:solidFill>
              </a:rPr>
            </a:br>
            <a:r>
              <a:rPr lang="ru-RU" b="1" kern="1800" dirty="0">
                <a:solidFill>
                  <a:srgbClr val="A50021"/>
                </a:solidFill>
              </a:rPr>
              <a:t/>
            </a:r>
            <a:br>
              <a:rPr lang="ru-RU" b="1" kern="1800" dirty="0">
                <a:solidFill>
                  <a:srgbClr val="A50021"/>
                </a:solidFill>
              </a:rPr>
            </a:br>
            <a:r>
              <a:rPr lang="ru-RU" b="1" kern="1800" dirty="0" smtClean="0">
                <a:solidFill>
                  <a:srgbClr val="A50021"/>
                </a:solidFill>
              </a:rPr>
              <a:t>Равнобедренный </a:t>
            </a:r>
            <a:r>
              <a:rPr lang="ru-RU" b="1" kern="1800" dirty="0">
                <a:solidFill>
                  <a:srgbClr val="A50021"/>
                </a:solidFill>
              </a:rPr>
              <a:t>треугольник </a:t>
            </a:r>
            <a:r>
              <a:rPr lang="ru-RU" b="1" kern="1800" dirty="0" smtClean="0">
                <a:solidFill>
                  <a:srgbClr val="A50021"/>
                </a:solidFill>
              </a:rPr>
              <a:t/>
            </a:r>
            <a:br>
              <a:rPr lang="ru-RU" b="1" kern="1800" dirty="0" smtClean="0">
                <a:solidFill>
                  <a:srgbClr val="A50021"/>
                </a:solidFill>
              </a:rPr>
            </a:br>
            <a:r>
              <a:rPr lang="ru-RU" b="1" kern="1800" dirty="0" smtClean="0">
                <a:solidFill>
                  <a:srgbClr val="A50021"/>
                </a:solidFill>
              </a:rPr>
              <a:t>и </a:t>
            </a:r>
            <a:r>
              <a:rPr lang="ru-RU" b="1" kern="1800" dirty="0">
                <a:solidFill>
                  <a:srgbClr val="A50021"/>
                </a:solidFill>
              </a:rPr>
              <a:t>его свойства</a:t>
            </a:r>
            <a:r>
              <a:rPr lang="ru-RU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11266" name="Picture 2" descr="https://resh.edu.ru/uploads/lesson_extract/7295/20200113113914/OEBPS/objects/e_geom_7_13_7/5db9d873e2002477580ffb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610768" cy="30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7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dl3.joxi.net/drive/2023/04/09/0055/1594/3634746/46/c656d0214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4" y="1417638"/>
            <a:ext cx="8716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2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dl3.joxi.net/drive/2023/04/09/0055/1594/3634746/46/245efc5fd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" y="1417638"/>
            <a:ext cx="8501634" cy="46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5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59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99"/>
                </a:solidFill>
              </a:rPr>
              <a:t>Закрепление изучаемого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A50021"/>
                </a:solidFill>
              </a:rPr>
              <a:t>Задачи для работы </a:t>
            </a:r>
            <a:r>
              <a:rPr lang="ru-RU" dirty="0">
                <a:solidFill>
                  <a:srgbClr val="A50021"/>
                </a:solidFill>
              </a:rPr>
              <a:t>в группах</a:t>
            </a:r>
          </a:p>
        </p:txBody>
      </p:sp>
      <p:pic>
        <p:nvPicPr>
          <p:cNvPr id="12290" name="Picture 2" descr="http://dl4.joxi.net/drive/2023/04/09/0055/1594/3634746/46/9065f2a9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664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9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Задача 1</a:t>
            </a:r>
            <a:endParaRPr lang="ru-RU" sz="3200" b="1" dirty="0">
              <a:solidFill>
                <a:srgbClr val="A50021"/>
              </a:solidFill>
            </a:endParaRPr>
          </a:p>
        </p:txBody>
      </p:sp>
      <p:pic>
        <p:nvPicPr>
          <p:cNvPr id="4098" name="Picture 2" descr="http://dl3.joxi.net/drive/2023/04/09/0055/1594/3634746/46/942519b8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37080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9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Задача 2</a:t>
            </a:r>
            <a:endParaRPr lang="ru-RU" sz="3200" b="1" dirty="0">
              <a:solidFill>
                <a:srgbClr val="A50021"/>
              </a:solidFill>
            </a:endParaRPr>
          </a:p>
        </p:txBody>
      </p:sp>
      <p:pic>
        <p:nvPicPr>
          <p:cNvPr id="5122" name="Picture 2" descr="http://dl4.joxi.net/drive/2023/04/09/0055/1594/3634746/46/0ec7d59c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4" y="2060848"/>
            <a:ext cx="8742612" cy="17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4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Задача 3</a:t>
            </a:r>
            <a:endParaRPr lang="ru-RU" sz="3200" b="1" dirty="0">
              <a:solidFill>
                <a:srgbClr val="A50021"/>
              </a:solidFill>
            </a:endParaRPr>
          </a:p>
        </p:txBody>
      </p:sp>
      <p:pic>
        <p:nvPicPr>
          <p:cNvPr id="6146" name="Picture 2" descr="http://dl3.joxi.net/drive/2023/04/09/0055/1594/3634746/46/e24c67f1d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" y="1772816"/>
            <a:ext cx="8887634" cy="16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9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Физкультминутка</a:t>
            </a:r>
            <a:r>
              <a:rPr lang="ru-RU" sz="3200" b="1" dirty="0">
                <a:solidFill>
                  <a:srgbClr val="A50021"/>
                </a:solidFill>
              </a:rPr>
              <a:t>:</a:t>
            </a:r>
            <a:br>
              <a:rPr lang="ru-RU" sz="3200" b="1" dirty="0">
                <a:solidFill>
                  <a:srgbClr val="A50021"/>
                </a:solidFill>
              </a:rPr>
            </a:b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4254946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solidFill>
                  <a:srgbClr val="006699"/>
                </a:solidFill>
              </a:rPr>
              <a:t>     Упражнение </a:t>
            </a:r>
            <a:r>
              <a:rPr lang="ru-RU" sz="5100" b="1" dirty="0">
                <a:solidFill>
                  <a:srgbClr val="006699"/>
                </a:solidFill>
              </a:rPr>
              <a:t>«СОВА</a:t>
            </a:r>
            <a:r>
              <a:rPr lang="ru-RU" sz="5100" b="1" dirty="0" smtClean="0">
                <a:solidFill>
                  <a:srgbClr val="006699"/>
                </a:solidFill>
              </a:rPr>
              <a:t>»:</a:t>
            </a:r>
          </a:p>
          <a:p>
            <a:pPr marL="0" indent="0">
              <a:buNone/>
            </a:pP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/>
              <a:t>Возьмитесь </a:t>
            </a:r>
            <a:r>
              <a:rPr lang="ru-RU" sz="5100" dirty="0"/>
              <a:t>правой рукой за левое плечо посередине, слегка поверните голову влево.</a:t>
            </a:r>
            <a:br>
              <a:rPr lang="ru-RU" sz="5100" dirty="0"/>
            </a:br>
            <a:r>
              <a:rPr lang="ru-RU" sz="5100" dirty="0"/>
              <a:t>Разминайте мышцу, на выдохе сжимая пальцы и произнося «УХ». Глаза расширьте и смотрите, как сова. Голову немного поворачиваете из стороны в сторону.</a:t>
            </a:r>
            <a:br>
              <a:rPr lang="ru-RU" sz="5100" dirty="0"/>
            </a:br>
            <a:r>
              <a:rPr lang="ru-RU" sz="5100" dirty="0"/>
              <a:t>Повторите то же левой рукой.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564904"/>
            <a:ext cx="4104456" cy="4680520"/>
          </a:xfrm>
        </p:spPr>
        <p:txBody>
          <a:bodyPr>
            <a:normAutofit fontScale="47500" lnSpcReduction="20000"/>
          </a:bodyPr>
          <a:lstStyle/>
          <a:p>
            <a:endParaRPr lang="ru-RU" i="1" dirty="0" smtClean="0"/>
          </a:p>
          <a:p>
            <a:pPr marL="0" indent="0">
              <a:buNone/>
            </a:pPr>
            <a:r>
              <a:rPr lang="ru-RU" sz="4400" i="1" dirty="0" smtClean="0"/>
              <a:t>Благодаря </a:t>
            </a:r>
            <a:r>
              <a:rPr lang="ru-RU" sz="4400" i="1" dirty="0"/>
              <a:t>«уханью», снимаются челюстные зажимы, что делает речь более связной. Это упражнение особенно полезно после длительного письма, работы с компьютером. Упражнение объединяет все каналы восприятия: аудиальный, визуальный, кинестетический. Оно также стимулирует внутреннюю речь и творческое мышление, повышается внимание, улучшается память. </a:t>
            </a:r>
            <a:endParaRPr lang="ru-RU" sz="4400" dirty="0"/>
          </a:p>
          <a:p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1308770" cy="13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Проверь себя: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Игра </a:t>
            </a:r>
            <a:r>
              <a:rPr lang="ru-RU" dirty="0"/>
              <a:t>«истинно - ложно» по вопросам ОГЭ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по математике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произнесенное высказывание истинное – сидим на месте, киваем </a:t>
            </a:r>
            <a:r>
              <a:rPr lang="ru-RU" dirty="0" smtClean="0"/>
              <a:t>головой </a:t>
            </a:r>
          </a:p>
          <a:p>
            <a:pPr marL="0" indent="0">
              <a:buNone/>
            </a:pPr>
            <a:r>
              <a:rPr lang="ru-RU" dirty="0" smtClean="0"/>
              <a:t>ложное </a:t>
            </a:r>
            <a:r>
              <a:rPr lang="ru-RU" dirty="0"/>
              <a:t>– встаем, качаем </a:t>
            </a:r>
            <a:r>
              <a:rPr lang="ru-RU" dirty="0" smtClean="0"/>
              <a:t>головой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1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dl4.joxi.net/drive/2023/04/09/0055/1594/3634746/46/474c50290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7" y="275777"/>
            <a:ext cx="8346461" cy="62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5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056519"/>
            <a:ext cx="6347048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Работа с учебником: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               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                     </a:t>
            </a:r>
            <a:r>
              <a:rPr lang="ru-RU" dirty="0" smtClean="0"/>
              <a:t>№ </a:t>
            </a:r>
            <a:r>
              <a:rPr lang="ru-RU" dirty="0"/>
              <a:t>9.33, 9.35 стр. 68 </a:t>
            </a:r>
          </a:p>
        </p:txBody>
      </p:sp>
      <p:pic>
        <p:nvPicPr>
          <p:cNvPr id="4" name="Picture 9" descr="anim0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376264" cy="19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Тема урока:</a:t>
            </a:r>
            <a:br>
              <a:rPr lang="ru-RU" sz="3600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                                          </a:t>
            </a:r>
            <a:r>
              <a:rPr lang="ru-RU" sz="2400" dirty="0" smtClean="0"/>
              <a:t>Цели урока: 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 Повторение и систематизация сведений о </a:t>
            </a:r>
            <a:r>
              <a:rPr lang="ru-RU" sz="2400" dirty="0" smtClean="0"/>
              <a:t>равнобедренном треугольнике и его свойствах.</a:t>
            </a:r>
            <a:endParaRPr lang="ru-RU" sz="2400" dirty="0"/>
          </a:p>
          <a:p>
            <a:r>
              <a:rPr lang="ru-RU" sz="2400" dirty="0"/>
              <a:t>2. </a:t>
            </a:r>
            <a:r>
              <a:rPr lang="ru-RU" sz="2400" dirty="0" smtClean="0"/>
              <a:t>Закрепление навыков находить </a:t>
            </a:r>
            <a:r>
              <a:rPr lang="ru-RU" sz="2400" dirty="0"/>
              <a:t>различные способы решения геометрической </a:t>
            </a:r>
            <a:r>
              <a:rPr lang="ru-RU" sz="2400" dirty="0" smtClean="0"/>
              <a:t>задачи</a:t>
            </a:r>
            <a:endParaRPr lang="ru-RU" sz="2400" dirty="0" smtClean="0"/>
          </a:p>
          <a:p>
            <a:r>
              <a:rPr lang="ru-RU" sz="2400" dirty="0" smtClean="0"/>
              <a:t>3. Приобретение опыта </a:t>
            </a:r>
            <a:r>
              <a:rPr lang="ru-RU" sz="2400" dirty="0"/>
              <a:t>проводить по ходу решения дополнительные построения, делать выносные чертежи и сопоставлять </a:t>
            </a:r>
            <a:r>
              <a:rPr lang="ru-RU" sz="2400" dirty="0" smtClean="0"/>
              <a:t>полученный </a:t>
            </a:r>
            <a:r>
              <a:rPr lang="ru-RU" sz="2400" dirty="0"/>
              <a:t>результат с условием задачи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/>
              <a:t>Формировать коммуникативные компетентности, умения </a:t>
            </a:r>
            <a:r>
              <a:rPr lang="ru-RU" sz="2400" dirty="0" smtClean="0"/>
              <a:t>аргументировать свои </a:t>
            </a:r>
            <a:r>
              <a:rPr lang="ru-RU" sz="2400" dirty="0"/>
              <a:t>действия, воспитывать самостоятельность, настойчивость.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115616" y="1052736"/>
          <a:ext cx="7272808" cy="6480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6608697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800" dirty="0">
                          <a:solidFill>
                            <a:srgbClr val="A50021"/>
                          </a:solidFill>
                          <a:effectLst/>
                        </a:rPr>
                        <a:t>Равнобедренный треугольник и его свойства</a:t>
                      </a:r>
                      <a:endParaRPr lang="ru-RU" sz="2800" dirty="0">
                        <a:solidFill>
                          <a:srgbClr val="A500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4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088740"/>
                <a:ext cx="7776864" cy="302433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3600" b="1" dirty="0" smtClean="0">
                    <a:solidFill>
                      <a:srgbClr val="A50021"/>
                    </a:solidFill>
                  </a:rPr>
                  <a:t/>
                </a:r>
                <a:br>
                  <a:rPr lang="ru-RU" sz="3600" b="1" dirty="0" smtClean="0">
                    <a:solidFill>
                      <a:srgbClr val="A50021"/>
                    </a:solidFill>
                  </a:rPr>
                </a:br>
                <a:r>
                  <a:rPr lang="ru-RU" sz="3600" b="1" dirty="0" smtClean="0">
                    <a:solidFill>
                      <a:srgbClr val="A50021"/>
                    </a:solidFill>
                  </a:rPr>
                  <a:t> Домашнее задание:</a:t>
                </a:r>
                <a:br>
                  <a:rPr lang="ru-RU" sz="3600" b="1" dirty="0" smtClean="0">
                    <a:solidFill>
                      <a:srgbClr val="A50021"/>
                    </a:solidFill>
                  </a:rPr>
                </a:br>
                <a:r>
                  <a:rPr lang="ru-RU" sz="3600" b="1" dirty="0" smtClean="0">
                    <a:solidFill>
                      <a:srgbClr val="A50021"/>
                    </a:solidFill>
                  </a:rPr>
                  <a:t/>
                </a:r>
                <a:br>
                  <a:rPr lang="ru-RU" sz="3600" b="1" dirty="0" smtClean="0">
                    <a:solidFill>
                      <a:srgbClr val="A50021"/>
                    </a:solidFill>
                  </a:rPr>
                </a:br>
                <a:r>
                  <a:rPr lang="ru-RU" sz="3100" dirty="0"/>
                  <a:t>§9, № 9.29, 9.31.</a:t>
                </a:r>
                <a:br>
                  <a:rPr lang="ru-RU" sz="3100" dirty="0"/>
                </a:br>
                <a:r>
                  <a:rPr lang="ru-RU" sz="3100" dirty="0"/>
                  <a:t>По желанию: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100">
                            <a:latin typeface="Cambria Math" panose="02040503050406030204" pitchFamily="18" charset="0"/>
                          </a:rPr>
                          <m:t> №</m:t>
                        </m:r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 9.45</m:t>
                        </m:r>
                      </m:e>
                      <m:sup>
                        <m:r>
                          <a:rPr lang="ru-RU" sz="31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3100" dirty="0"/>
                  <a:t/>
                </a:r>
                <a:br>
                  <a:rPr lang="ru-RU" sz="3100" dirty="0"/>
                </a:br>
                <a:r>
                  <a:rPr lang="ru-RU" sz="3100" dirty="0"/>
                  <a:t>Творческое домашнее задание получили по ходу урока – выполняют по желанию</a:t>
                </a:r>
                <a:r>
                  <a:rPr lang="ru-RU" sz="3600" b="1" dirty="0" smtClean="0">
                    <a:solidFill>
                      <a:srgbClr val="A50021"/>
                    </a:solidFill>
                  </a:rPr>
                  <a:t/>
                </a:r>
                <a:br>
                  <a:rPr lang="ru-RU" sz="3600" b="1" dirty="0" smtClean="0">
                    <a:solidFill>
                      <a:srgbClr val="A50021"/>
                    </a:solidFill>
                  </a:rPr>
                </a:br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088740"/>
                <a:ext cx="7776864" cy="3024336"/>
              </a:xfrm>
              <a:blipFill>
                <a:blip r:embed="rId2"/>
                <a:stretch>
                  <a:fillRect l="-627" r="-1724" b="-3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Объект 5" descr="КЛИПАРТ PNG БЕЗ ФОНА - Звонок , колокольчик - колокольчик улыбается.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4293096"/>
            <a:ext cx="108012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48872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*Математическая разминка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0648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О </a:t>
            </a:r>
            <a:r>
              <a:rPr lang="ru-RU" sz="2800" dirty="0"/>
              <a:t>фигуре какой формы идет речь:</a:t>
            </a:r>
          </a:p>
          <a:p>
            <a:pPr marL="0" indent="0">
              <a:buNone/>
            </a:pPr>
            <a:r>
              <a:rPr lang="ru-RU" sz="2800" dirty="0"/>
              <a:t> боевой порядок построения в виде такой фигуры называли «свиньей» или «клином». Разгромить войско, построенное таким </a:t>
            </a:r>
            <a:r>
              <a:rPr lang="ru-RU" sz="2800" dirty="0" smtClean="0"/>
              <a:t>образом</a:t>
            </a:r>
            <a:r>
              <a:rPr lang="ru-RU" sz="2800" dirty="0"/>
              <a:t>, было очень </a:t>
            </a:r>
            <a:r>
              <a:rPr lang="ru-RU" sz="2800" dirty="0" smtClean="0"/>
              <a:t>непросто.</a:t>
            </a:r>
          </a:p>
          <a:p>
            <a:pPr marL="0" indent="0">
              <a:buNone/>
            </a:pPr>
            <a:r>
              <a:rPr lang="ru-RU" sz="2800" dirty="0" smtClean="0"/>
              <a:t> Отсюда </a:t>
            </a:r>
            <a:r>
              <a:rPr lang="ru-RU" sz="2800" dirty="0"/>
              <a:t>и пошло крылатое выражение – </a:t>
            </a:r>
            <a:r>
              <a:rPr lang="ru-RU" sz="2800" dirty="0" smtClean="0"/>
              <a:t>  «</a:t>
            </a:r>
            <a:r>
              <a:rPr lang="ru-RU" sz="2800" dirty="0"/>
              <a:t>свинью подложить».</a:t>
            </a:r>
          </a:p>
        </p:txBody>
      </p:sp>
      <p:pic>
        <p:nvPicPr>
          <p:cNvPr id="4" name="Рисунок 3" descr="Что делать? | Блог Джамал | КО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16" y="4869160"/>
            <a:ext cx="1573832" cy="125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58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*Математическая разминка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56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ля </a:t>
            </a:r>
            <a:r>
              <a:rPr lang="ru-RU" sz="2800" dirty="0"/>
              <a:t>обслуживания парусов такой формы не нужен большой экипаж – в этом их преимущество перед четырехугольными парусами.</a:t>
            </a:r>
          </a:p>
          <a:p>
            <a:r>
              <a:rPr lang="ru-RU" sz="2800" dirty="0" smtClean="0"/>
              <a:t>Какую </a:t>
            </a:r>
            <a:r>
              <a:rPr lang="ru-RU" sz="2800" dirty="0"/>
              <a:t>геометрическую форму имеет фигурное стихотворение В. </a:t>
            </a:r>
            <a:r>
              <a:rPr lang="ru-RU" sz="2800" dirty="0" smtClean="0"/>
              <a:t>Брюсова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/>
              <a:t>(показ слайда презентации со </a:t>
            </a:r>
            <a:r>
              <a:rPr lang="ru-RU" sz="2800" dirty="0" smtClean="0"/>
              <a:t>  </a:t>
            </a:r>
            <a:r>
              <a:rPr lang="ru-RU" sz="2800" dirty="0" smtClean="0"/>
              <a:t>стихотворением)</a:t>
            </a:r>
            <a:endParaRPr lang="ru-RU" sz="2800" dirty="0"/>
          </a:p>
        </p:txBody>
      </p:sp>
      <p:pic>
        <p:nvPicPr>
          <p:cNvPr id="4" name="Рисунок 3" descr="Что делать? | Блог Джамал | КО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0045"/>
            <a:ext cx="1440160" cy="1295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19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3243" t="63632" r="44287" b="7516"/>
          <a:stretch/>
        </p:blipFill>
        <p:spPr bwMode="auto">
          <a:xfrm>
            <a:off x="1763688" y="260648"/>
            <a:ext cx="5472608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ртинки - знаки препина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2896"/>
            <a:ext cx="7200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95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3600" b="1" dirty="0" smtClean="0">
                <a:solidFill>
                  <a:srgbClr val="006699"/>
                </a:solidFill>
              </a:rPr>
              <a:t>Повторение темы  «</a:t>
            </a:r>
            <a:r>
              <a:rPr lang="ru-RU" sz="3600" b="1" kern="1800" dirty="0">
                <a:solidFill>
                  <a:srgbClr val="006699"/>
                </a:solidFill>
              </a:rPr>
              <a:t>Равнобедренный треугольник и его </a:t>
            </a:r>
            <a:r>
              <a:rPr lang="ru-RU" sz="3600" b="1" kern="1800" dirty="0" smtClean="0">
                <a:solidFill>
                  <a:srgbClr val="006699"/>
                </a:solidFill>
              </a:rPr>
              <a:t>свойства»</a:t>
            </a:r>
            <a:r>
              <a:rPr lang="ru-RU" sz="3600" b="1" dirty="0">
                <a:solidFill>
                  <a:srgbClr val="00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endParaRPr lang="ru-RU" sz="3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63284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Определите</a:t>
            </a:r>
            <a:r>
              <a:rPr lang="ru-RU" sz="2800" dirty="0"/>
              <a:t>, какие теоретические сведения </a:t>
            </a:r>
            <a:r>
              <a:rPr lang="ru-RU" sz="2800" dirty="0" smtClean="0"/>
              <a:t> </a:t>
            </a:r>
            <a:r>
              <a:rPr lang="ru-RU" sz="2800" dirty="0"/>
              <a:t>понадобятся </a:t>
            </a:r>
            <a:r>
              <a:rPr lang="ru-RU" sz="2800" dirty="0" smtClean="0"/>
              <a:t>для решения задач? </a:t>
            </a:r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каких задачах идея решения видна сразу, а где нет и почему, какие затруднения возникли в поиске идеи решения?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Что делать? | Блог Джамал | КО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4365104"/>
            <a:ext cx="122413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http://dl3.joxi.net/drive/2023/04/09/0055/1594/3634746/46/47e924fb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301910" cy="28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6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344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Сумма двух сторон равнобедренного треугольника равна 26 см, а периметр равен 36 см. Найдите стороны этого треугольника.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532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3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0" t="54501" r="8971" b="15999"/>
          <a:stretch/>
        </p:blipFill>
        <p:spPr bwMode="auto">
          <a:xfrm>
            <a:off x="2555776" y="1556792"/>
            <a:ext cx="4032448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124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1572</TotalTime>
  <Words>291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Тема Office</vt:lpstr>
      <vt:lpstr>  Равнобедренный треугольник  и его свойства </vt:lpstr>
      <vt:lpstr> Тема урока: </vt:lpstr>
      <vt:lpstr>*Математическая разминка</vt:lpstr>
      <vt:lpstr>*Математическая разминка</vt:lpstr>
      <vt:lpstr>Презентация PowerPoint</vt:lpstr>
      <vt:lpstr>  Повторение темы  «Равнобедренный треугольник и его свойства»  </vt:lpstr>
      <vt:lpstr>Задача 1</vt:lpstr>
      <vt:lpstr>Задача 2</vt:lpstr>
      <vt:lpstr>Задача 3</vt:lpstr>
      <vt:lpstr>Задача 4</vt:lpstr>
      <vt:lpstr>Задача 5</vt:lpstr>
      <vt:lpstr>Закрепление изучаемого материала</vt:lpstr>
      <vt:lpstr>Задача 1</vt:lpstr>
      <vt:lpstr>Задача 2</vt:lpstr>
      <vt:lpstr>Задача 3</vt:lpstr>
      <vt:lpstr>Физкультминутка: </vt:lpstr>
      <vt:lpstr>Проверь себя:</vt:lpstr>
      <vt:lpstr>Презентация PowerPoint</vt:lpstr>
      <vt:lpstr> </vt:lpstr>
      <vt:lpstr>  Домашнее задание:  §9, № 9.29, 9.31. По желанию:〖 № 9.45〗^∗ Творческое домашнее задание получили по ходу урока – выполняют по желанию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DivakovaEV</dc:creator>
  <cp:lastModifiedBy>Елена Владимировна Дивакова</cp:lastModifiedBy>
  <cp:revision>356</cp:revision>
  <dcterms:created xsi:type="dcterms:W3CDTF">2020-11-05T10:20:01Z</dcterms:created>
  <dcterms:modified xsi:type="dcterms:W3CDTF">2023-04-10T03:07:58Z</dcterms:modified>
</cp:coreProperties>
</file>